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0" r:id="rId4"/>
    <p:sldId id="257" r:id="rId5"/>
    <p:sldId id="258"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2" r:id="rId20"/>
    <p:sldId id="275"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hrarul Sifat" initials="AS" lastIdx="3" clrIdx="0">
    <p:extLst>
      <p:ext uri="{19B8F6BF-5375-455C-9EA6-DF929625EA0E}">
        <p15:presenceInfo xmlns:p15="http://schemas.microsoft.com/office/powerpoint/2012/main" userId="Ashrarul Sifa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0" d="100"/>
          <a:sy n="70" d="100"/>
        </p:scale>
        <p:origin x="708"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12-13T02:13:25.607" idx="3">
    <p:pos x="4326" y="644"/>
    <p:text>sorts individuals into one of sixteen broad personalities based on the level of extroversion or introversion, sensing or intuition, thinking or feeling, and judging or perceiving.</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7-12-13T01:28:07.465" idx="1">
    <p:pos x="3195" y="1705"/>
    <p:text>studies of neuroscience have proved that the complex and interconnected brain neurons have a close relation to written communication</p:text>
    <p:extLst>
      <p:ext uri="{C676402C-5697-4E1C-873F-D02D1690AC5C}">
        <p15:threadingInfo xmlns:p15="http://schemas.microsoft.com/office/powerpoint/2012/main" timeZoneBias="3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7-12-13T01:31:59.799" idx="2">
    <p:pos x="5448" y="3078"/>
    <p:text>The dataset has more than 8675 examples where each example contains around 1500 words as a text and one of the sixteen MBTI types as a label. To analyze the dataset, we delved into the dataset and saw that most of the examples are associated with four MBTI labels (INFP 1832 times, INFJ 1470 times, INTP 1304 times, and INTJ 1091 times) out of the sixteen MBTI labels. So, the dataset is not balanced. As a result, machine learning classifiers have a good chance to predict the most common MBTI labels.</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F0BC2B2-6032-43AC-9253-91471A058FBC}" type="datetimeFigureOut">
              <a:rPr lang="en-US" smtClean="0"/>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459BEE-A7A3-4E30-95DC-DBFA139E1D8B}" type="slidenum">
              <a:rPr lang="en-US" smtClean="0"/>
              <a:t>‹#›</a:t>
            </a:fld>
            <a:endParaRPr lang="en-US"/>
          </a:p>
        </p:txBody>
      </p:sp>
    </p:spTree>
    <p:extLst>
      <p:ext uri="{BB962C8B-B14F-4D97-AF65-F5344CB8AC3E}">
        <p14:creationId xmlns:p14="http://schemas.microsoft.com/office/powerpoint/2010/main" val="4210117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0BC2B2-6032-43AC-9253-91471A058FBC}" type="datetimeFigureOut">
              <a:rPr lang="en-US" smtClean="0"/>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459BEE-A7A3-4E30-95DC-DBFA139E1D8B}" type="slidenum">
              <a:rPr lang="en-US" smtClean="0"/>
              <a:t>‹#›</a:t>
            </a:fld>
            <a:endParaRPr lang="en-US"/>
          </a:p>
        </p:txBody>
      </p:sp>
    </p:spTree>
    <p:extLst>
      <p:ext uri="{BB962C8B-B14F-4D97-AF65-F5344CB8AC3E}">
        <p14:creationId xmlns:p14="http://schemas.microsoft.com/office/powerpoint/2010/main" val="2836827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0BC2B2-6032-43AC-9253-91471A058FBC}" type="datetimeFigureOut">
              <a:rPr lang="en-US" smtClean="0"/>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459BEE-A7A3-4E30-95DC-DBFA139E1D8B}" type="slidenum">
              <a:rPr lang="en-US" smtClean="0"/>
              <a:t>‹#›</a:t>
            </a:fld>
            <a:endParaRPr lang="en-US"/>
          </a:p>
        </p:txBody>
      </p:sp>
    </p:spTree>
    <p:extLst>
      <p:ext uri="{BB962C8B-B14F-4D97-AF65-F5344CB8AC3E}">
        <p14:creationId xmlns:p14="http://schemas.microsoft.com/office/powerpoint/2010/main" val="235808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0BC2B2-6032-43AC-9253-91471A058FBC}" type="datetimeFigureOut">
              <a:rPr lang="en-US" smtClean="0"/>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459BEE-A7A3-4E30-95DC-DBFA139E1D8B}" type="slidenum">
              <a:rPr lang="en-US" smtClean="0"/>
              <a:t>‹#›</a:t>
            </a:fld>
            <a:endParaRPr lang="en-US"/>
          </a:p>
        </p:txBody>
      </p:sp>
    </p:spTree>
    <p:extLst>
      <p:ext uri="{BB962C8B-B14F-4D97-AF65-F5344CB8AC3E}">
        <p14:creationId xmlns:p14="http://schemas.microsoft.com/office/powerpoint/2010/main" val="1549304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0BC2B2-6032-43AC-9253-91471A058FBC}" type="datetimeFigureOut">
              <a:rPr lang="en-US" smtClean="0"/>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459BEE-A7A3-4E30-95DC-DBFA139E1D8B}" type="slidenum">
              <a:rPr lang="en-US" smtClean="0"/>
              <a:t>‹#›</a:t>
            </a:fld>
            <a:endParaRPr lang="en-US"/>
          </a:p>
        </p:txBody>
      </p:sp>
    </p:spTree>
    <p:extLst>
      <p:ext uri="{BB962C8B-B14F-4D97-AF65-F5344CB8AC3E}">
        <p14:creationId xmlns:p14="http://schemas.microsoft.com/office/powerpoint/2010/main" val="860774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F0BC2B2-6032-43AC-9253-91471A058FBC}" type="datetimeFigureOut">
              <a:rPr lang="en-US" smtClean="0"/>
              <a:t>12/12/2017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459BEE-A7A3-4E30-95DC-DBFA139E1D8B}" type="slidenum">
              <a:rPr lang="en-US" smtClean="0"/>
              <a:t>‹#›</a:t>
            </a:fld>
            <a:endParaRPr lang="en-US"/>
          </a:p>
        </p:txBody>
      </p:sp>
    </p:spTree>
    <p:extLst>
      <p:ext uri="{BB962C8B-B14F-4D97-AF65-F5344CB8AC3E}">
        <p14:creationId xmlns:p14="http://schemas.microsoft.com/office/powerpoint/2010/main" val="3320560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F0BC2B2-6032-43AC-9253-91471A058FBC}" type="datetimeFigureOut">
              <a:rPr lang="en-US" smtClean="0"/>
              <a:t>12/12/2017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459BEE-A7A3-4E30-95DC-DBFA139E1D8B}" type="slidenum">
              <a:rPr lang="en-US" smtClean="0"/>
              <a:t>‹#›</a:t>
            </a:fld>
            <a:endParaRPr lang="en-US"/>
          </a:p>
        </p:txBody>
      </p:sp>
    </p:spTree>
    <p:extLst>
      <p:ext uri="{BB962C8B-B14F-4D97-AF65-F5344CB8AC3E}">
        <p14:creationId xmlns:p14="http://schemas.microsoft.com/office/powerpoint/2010/main" val="156776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F0BC2B2-6032-43AC-9253-91471A058FBC}" type="datetimeFigureOut">
              <a:rPr lang="en-US" smtClean="0"/>
              <a:t>12/12/2017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459BEE-A7A3-4E30-95DC-DBFA139E1D8B}" type="slidenum">
              <a:rPr lang="en-US" smtClean="0"/>
              <a:t>‹#›</a:t>
            </a:fld>
            <a:endParaRPr lang="en-US"/>
          </a:p>
        </p:txBody>
      </p:sp>
    </p:spTree>
    <p:extLst>
      <p:ext uri="{BB962C8B-B14F-4D97-AF65-F5344CB8AC3E}">
        <p14:creationId xmlns:p14="http://schemas.microsoft.com/office/powerpoint/2010/main" val="3004678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0BC2B2-6032-43AC-9253-91471A058FBC}" type="datetimeFigureOut">
              <a:rPr lang="en-US" smtClean="0"/>
              <a:t>12/12/2017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459BEE-A7A3-4E30-95DC-DBFA139E1D8B}" type="slidenum">
              <a:rPr lang="en-US" smtClean="0"/>
              <a:t>‹#›</a:t>
            </a:fld>
            <a:endParaRPr lang="en-US"/>
          </a:p>
        </p:txBody>
      </p:sp>
    </p:spTree>
    <p:extLst>
      <p:ext uri="{BB962C8B-B14F-4D97-AF65-F5344CB8AC3E}">
        <p14:creationId xmlns:p14="http://schemas.microsoft.com/office/powerpoint/2010/main" val="1176613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0BC2B2-6032-43AC-9253-91471A058FBC}" type="datetimeFigureOut">
              <a:rPr lang="en-US" smtClean="0"/>
              <a:t>12/12/2017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459BEE-A7A3-4E30-95DC-DBFA139E1D8B}" type="slidenum">
              <a:rPr lang="en-US" smtClean="0"/>
              <a:t>‹#›</a:t>
            </a:fld>
            <a:endParaRPr lang="en-US"/>
          </a:p>
        </p:txBody>
      </p:sp>
    </p:spTree>
    <p:extLst>
      <p:ext uri="{BB962C8B-B14F-4D97-AF65-F5344CB8AC3E}">
        <p14:creationId xmlns:p14="http://schemas.microsoft.com/office/powerpoint/2010/main" val="3660149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0BC2B2-6032-43AC-9253-91471A058FBC}" type="datetimeFigureOut">
              <a:rPr lang="en-US" smtClean="0"/>
              <a:t>12/12/2017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459BEE-A7A3-4E30-95DC-DBFA139E1D8B}" type="slidenum">
              <a:rPr lang="en-US" smtClean="0"/>
              <a:t>‹#›</a:t>
            </a:fld>
            <a:endParaRPr lang="en-US"/>
          </a:p>
        </p:txBody>
      </p:sp>
    </p:spTree>
    <p:extLst>
      <p:ext uri="{BB962C8B-B14F-4D97-AF65-F5344CB8AC3E}">
        <p14:creationId xmlns:p14="http://schemas.microsoft.com/office/powerpoint/2010/main" val="1023116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0BC2B2-6032-43AC-9253-91471A058FBC}" type="datetimeFigureOut">
              <a:rPr lang="en-US" smtClean="0"/>
              <a:t>12/12/2017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459BEE-A7A3-4E30-95DC-DBFA139E1D8B}" type="slidenum">
              <a:rPr lang="en-US" smtClean="0"/>
              <a:t>‹#›</a:t>
            </a:fld>
            <a:endParaRPr lang="en-US"/>
          </a:p>
        </p:txBody>
      </p:sp>
    </p:spTree>
    <p:extLst>
      <p:ext uri="{BB962C8B-B14F-4D97-AF65-F5344CB8AC3E}">
        <p14:creationId xmlns:p14="http://schemas.microsoft.com/office/powerpoint/2010/main" val="34972842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55"/>
            <a:ext cx="7772400" cy="1694042"/>
          </a:xfrm>
        </p:spPr>
        <p:txBody>
          <a:bodyPr>
            <a:normAutofit fontScale="90000"/>
          </a:bodyPr>
          <a:lstStyle/>
          <a:p>
            <a:r>
              <a:rPr lang="en-US" dirty="0" smtClean="0"/>
              <a:t>MTBI Personality Predictor using ML</a:t>
            </a:r>
            <a:endParaRPr lang="en-US" dirty="0"/>
          </a:p>
        </p:txBody>
      </p:sp>
      <p:sp>
        <p:nvSpPr>
          <p:cNvPr id="3" name="Subtitle 2"/>
          <p:cNvSpPr>
            <a:spLocks noGrp="1"/>
          </p:cNvSpPr>
          <p:nvPr>
            <p:ph type="subTitle" idx="1"/>
          </p:nvPr>
        </p:nvSpPr>
        <p:spPr>
          <a:xfrm>
            <a:off x="1143000" y="5031593"/>
            <a:ext cx="6858000" cy="1655762"/>
          </a:xfrm>
        </p:spPr>
        <p:txBody>
          <a:bodyPr>
            <a:normAutofit fontScale="55000" lnSpcReduction="20000"/>
          </a:bodyPr>
          <a:lstStyle/>
          <a:p>
            <a:r>
              <a:rPr lang="en-US" dirty="0" smtClean="0"/>
              <a:t>Salman Ahmed</a:t>
            </a:r>
          </a:p>
          <a:p>
            <a:r>
              <a:rPr lang="en-US" dirty="0" smtClean="0"/>
              <a:t>Andy Sin</a:t>
            </a:r>
          </a:p>
          <a:p>
            <a:r>
              <a:rPr lang="en-US" dirty="0" smtClean="0"/>
              <a:t>Ashrarul </a:t>
            </a:r>
            <a:r>
              <a:rPr lang="en-US" dirty="0" err="1" smtClean="0"/>
              <a:t>Haq</a:t>
            </a:r>
            <a:r>
              <a:rPr lang="en-US" dirty="0" smtClean="0"/>
              <a:t> Sifat</a:t>
            </a:r>
          </a:p>
          <a:p>
            <a:r>
              <a:rPr lang="en-US" dirty="0" smtClean="0"/>
              <a:t>Instructor: Dr. Bert Huang</a:t>
            </a:r>
          </a:p>
          <a:p>
            <a:r>
              <a:rPr lang="en-US" dirty="0" smtClean="0"/>
              <a:t>Virginia Tech</a:t>
            </a:r>
          </a:p>
          <a:p>
            <a:r>
              <a:rPr lang="en-US" dirty="0" smtClean="0"/>
              <a:t>12/13/2017</a:t>
            </a:r>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125" y="1881187"/>
            <a:ext cx="7143750" cy="3095625"/>
          </a:xfrm>
          <a:prstGeom prst="rect">
            <a:avLst/>
          </a:prstGeom>
        </p:spPr>
      </p:pic>
    </p:spTree>
    <p:extLst>
      <p:ext uri="{BB962C8B-B14F-4D97-AF65-F5344CB8AC3E}">
        <p14:creationId xmlns:p14="http://schemas.microsoft.com/office/powerpoint/2010/main" val="9682278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Improved Model</a:t>
            </a:r>
            <a:endParaRPr lang="en-US" b="1" dirty="0"/>
          </a:p>
        </p:txBody>
      </p:sp>
      <p:sp>
        <p:nvSpPr>
          <p:cNvPr id="3" name="Content Placeholder 2"/>
          <p:cNvSpPr>
            <a:spLocks noGrp="1"/>
          </p:cNvSpPr>
          <p:nvPr>
            <p:ph idx="1"/>
          </p:nvPr>
        </p:nvSpPr>
        <p:spPr/>
        <p:txBody>
          <a:bodyPr/>
          <a:lstStyle/>
          <a:p>
            <a:pPr marL="514350" lvl="1" indent="-514350">
              <a:spcBef>
                <a:spcPts val="1000"/>
              </a:spcBef>
              <a:buFont typeface="+mj-lt"/>
              <a:buAutoNum type="arabicPeriod"/>
            </a:pPr>
            <a:r>
              <a:rPr lang="en-US" dirty="0"/>
              <a:t>Principle Component </a:t>
            </a:r>
            <a:r>
              <a:rPr lang="en-US" dirty="0" smtClean="0"/>
              <a:t>Analysis</a:t>
            </a:r>
          </a:p>
          <a:p>
            <a:pPr marL="971550" lvl="2" indent="-514350">
              <a:spcBef>
                <a:spcPts val="1000"/>
              </a:spcBef>
            </a:pPr>
            <a:r>
              <a:rPr lang="en-US" dirty="0" err="1" smtClean="0"/>
              <a:t>CountVectorizer</a:t>
            </a:r>
            <a:r>
              <a:rPr lang="en-US" dirty="0" smtClean="0"/>
              <a:t> </a:t>
            </a:r>
          </a:p>
          <a:p>
            <a:pPr marL="971550" lvl="2" indent="-514350">
              <a:spcBef>
                <a:spcPts val="1000"/>
              </a:spcBef>
            </a:pPr>
            <a:r>
              <a:rPr lang="en-US" dirty="0" smtClean="0"/>
              <a:t>maximum </a:t>
            </a:r>
            <a:r>
              <a:rPr lang="en-US" dirty="0"/>
              <a:t>number of features </a:t>
            </a:r>
            <a:r>
              <a:rPr lang="en-US" dirty="0" smtClean="0"/>
              <a:t>: 5000</a:t>
            </a:r>
          </a:p>
          <a:p>
            <a:pPr marL="971550" lvl="2" indent="-514350">
              <a:spcBef>
                <a:spcPts val="1000"/>
              </a:spcBef>
            </a:pPr>
            <a:r>
              <a:rPr lang="en-US" dirty="0" smtClean="0"/>
              <a:t>normalized </a:t>
            </a:r>
            <a:r>
              <a:rPr lang="en-US" dirty="0"/>
              <a:t>TF or TF-IDF representation</a:t>
            </a:r>
            <a:endParaRPr lang="en-US" dirty="0" smtClean="0"/>
          </a:p>
          <a:p>
            <a:pPr marL="971550" lvl="2" indent="-514350">
              <a:spcBef>
                <a:spcPts val="1000"/>
              </a:spcBef>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2356424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C:\Users\Salman Ahmed\AppData\Local\Microsoft\Windows\INetCache\Content.Word\Captured_Variance.png"/>
          <p:cNvPicPr/>
          <p:nvPr/>
        </p:nvPicPr>
        <p:blipFill>
          <a:blip r:embed="rId2">
            <a:extLst>
              <a:ext uri="{28A0092B-C50C-407E-A947-70E740481C1C}">
                <a14:useLocalDpi xmlns:a14="http://schemas.microsoft.com/office/drawing/2010/main" val="0"/>
              </a:ext>
            </a:extLst>
          </a:blip>
          <a:srcRect/>
          <a:stretch>
            <a:fillRect/>
          </a:stretch>
        </p:blipFill>
        <p:spPr bwMode="auto">
          <a:xfrm>
            <a:off x="628650" y="365125"/>
            <a:ext cx="7998515" cy="5811837"/>
          </a:xfrm>
          <a:prstGeom prst="rect">
            <a:avLst/>
          </a:prstGeom>
          <a:noFill/>
          <a:ln>
            <a:noFill/>
          </a:ln>
        </p:spPr>
      </p:pic>
    </p:spTree>
    <p:extLst>
      <p:ext uri="{BB962C8B-B14F-4D97-AF65-F5344CB8AC3E}">
        <p14:creationId xmlns:p14="http://schemas.microsoft.com/office/powerpoint/2010/main" val="28153331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C:\Users\Salman Ahmed\AppData\Local\Microsoft\Windows\INetCache\Content.Word\Transformed_data_after_PCA.PNG"/>
          <p:cNvPicPr/>
          <p:nvPr/>
        </p:nvPicPr>
        <p:blipFill>
          <a:blip r:embed="rId2">
            <a:extLst>
              <a:ext uri="{28A0092B-C50C-407E-A947-70E740481C1C}">
                <a14:useLocalDpi xmlns:a14="http://schemas.microsoft.com/office/drawing/2010/main" val="0"/>
              </a:ext>
            </a:extLst>
          </a:blip>
          <a:srcRect/>
          <a:stretch>
            <a:fillRect/>
          </a:stretch>
        </p:blipFill>
        <p:spPr bwMode="auto">
          <a:xfrm>
            <a:off x="628650" y="365126"/>
            <a:ext cx="7998515" cy="5811837"/>
          </a:xfrm>
          <a:prstGeom prst="rect">
            <a:avLst/>
          </a:prstGeom>
          <a:noFill/>
          <a:ln>
            <a:noFill/>
          </a:ln>
        </p:spPr>
      </p:pic>
      <p:sp>
        <p:nvSpPr>
          <p:cNvPr id="5" name="TextBox 4"/>
          <p:cNvSpPr txBox="1"/>
          <p:nvPr/>
        </p:nvSpPr>
        <p:spPr>
          <a:xfrm>
            <a:off x="1921565" y="6506817"/>
            <a:ext cx="622286" cy="369332"/>
          </a:xfrm>
          <a:prstGeom prst="rect">
            <a:avLst/>
          </a:prstGeom>
          <a:noFill/>
        </p:spPr>
        <p:txBody>
          <a:bodyPr wrap="none" rtlCol="0">
            <a:spAutoFit/>
          </a:bodyPr>
          <a:lstStyle/>
          <a:p>
            <a:r>
              <a:rPr lang="en-US" dirty="0" smtClean="0"/>
              <a:t>Axis:</a:t>
            </a:r>
            <a:endParaRPr lang="en-US" dirty="0"/>
          </a:p>
        </p:txBody>
      </p:sp>
    </p:spTree>
    <p:extLst>
      <p:ext uri="{BB962C8B-B14F-4D97-AF65-F5344CB8AC3E}">
        <p14:creationId xmlns:p14="http://schemas.microsoft.com/office/powerpoint/2010/main" val="15335320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232451"/>
            <a:ext cx="7886700" cy="4944511"/>
          </a:xfrm>
        </p:spPr>
        <p:txBody>
          <a:bodyPr>
            <a:normAutofit/>
          </a:bodyPr>
          <a:lstStyle/>
          <a:p>
            <a:pPr marL="914400" lvl="1" indent="-457200">
              <a:buFont typeface="+mj-lt"/>
              <a:buAutoNum type="arabicPeriod" startAt="2"/>
            </a:pPr>
            <a:r>
              <a:rPr lang="en-US" dirty="0"/>
              <a:t>Multinomial Naive Bayes with TF-IDF and Count </a:t>
            </a:r>
            <a:r>
              <a:rPr lang="en-US" dirty="0" err="1" smtClean="0"/>
              <a:t>Vectorizer</a:t>
            </a:r>
            <a:endParaRPr lang="en-US" dirty="0" smtClean="0"/>
          </a:p>
          <a:p>
            <a:pPr marL="914400" lvl="1" indent="-457200">
              <a:buFont typeface="+mj-lt"/>
              <a:buAutoNum type="arabicPeriod" startAt="2"/>
            </a:pPr>
            <a:endParaRPr lang="en-US" dirty="0"/>
          </a:p>
          <a:p>
            <a:pPr marL="914400" lvl="1" indent="-457200">
              <a:buFont typeface="+mj-lt"/>
              <a:buAutoNum type="arabicPeriod" startAt="2"/>
            </a:pPr>
            <a:endParaRPr lang="en-US" dirty="0"/>
          </a:p>
          <a:p>
            <a:pPr marL="914400" lvl="1" indent="-457200">
              <a:buFont typeface="+mj-lt"/>
              <a:buAutoNum type="arabicPeriod" startAt="2"/>
            </a:pPr>
            <a:r>
              <a:rPr lang="en-US" dirty="0" smtClean="0"/>
              <a:t>Logistic </a:t>
            </a:r>
            <a:r>
              <a:rPr lang="en-US" dirty="0"/>
              <a:t>Regression with TF-IDF and Count </a:t>
            </a:r>
            <a:r>
              <a:rPr lang="en-US" dirty="0" err="1" smtClean="0"/>
              <a:t>Vectorizer</a:t>
            </a:r>
            <a:endParaRPr lang="en-US" dirty="0" smtClean="0"/>
          </a:p>
          <a:p>
            <a:pPr marL="914400" lvl="1" indent="-457200">
              <a:buFont typeface="+mj-lt"/>
              <a:buAutoNum type="arabicPeriod" startAt="2"/>
            </a:pPr>
            <a:endParaRPr lang="en-US" dirty="0"/>
          </a:p>
          <a:p>
            <a:pPr marL="914400" lvl="1" indent="-457200">
              <a:buFont typeface="+mj-lt"/>
              <a:buAutoNum type="arabicPeriod" startAt="2"/>
            </a:pPr>
            <a:endParaRPr lang="en-US" dirty="0"/>
          </a:p>
          <a:p>
            <a:pPr marL="914400" lvl="1" indent="-457200">
              <a:buFont typeface="+mj-lt"/>
              <a:buAutoNum type="arabicPeriod" startAt="2"/>
            </a:pPr>
            <a:r>
              <a:rPr lang="en-US" dirty="0" smtClean="0"/>
              <a:t>Multi-Layer </a:t>
            </a:r>
            <a:r>
              <a:rPr lang="en-US" dirty="0"/>
              <a:t>Perceptron with TF-IDF and Count </a:t>
            </a:r>
            <a:r>
              <a:rPr lang="en-US" dirty="0" err="1"/>
              <a:t>Vectorizer</a:t>
            </a:r>
            <a:endParaRPr lang="en-US" dirty="0"/>
          </a:p>
          <a:p>
            <a:endParaRPr lang="en-US" dirty="0"/>
          </a:p>
        </p:txBody>
      </p:sp>
    </p:spTree>
    <p:extLst>
      <p:ext uri="{BB962C8B-B14F-4D97-AF65-F5344CB8AC3E}">
        <p14:creationId xmlns:p14="http://schemas.microsoft.com/office/powerpoint/2010/main" val="2130468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97265"/>
            <a:ext cx="7886700" cy="1325563"/>
          </a:xfrm>
        </p:spPr>
        <p:txBody>
          <a:bodyPr/>
          <a:lstStyle/>
          <a:p>
            <a:pPr algn="ctr"/>
            <a:r>
              <a:rPr lang="en-US" b="1" dirty="0" smtClean="0"/>
              <a:t>Results</a:t>
            </a:r>
            <a:endParaRPr lang="en-US" b="1" dirty="0"/>
          </a:p>
        </p:txBody>
      </p:sp>
      <p:sp>
        <p:nvSpPr>
          <p:cNvPr id="3" name="Content Placeholder 2"/>
          <p:cNvSpPr>
            <a:spLocks noGrp="1"/>
          </p:cNvSpPr>
          <p:nvPr>
            <p:ph idx="1"/>
          </p:nvPr>
        </p:nvSpPr>
        <p:spPr>
          <a:xfrm>
            <a:off x="628650" y="1311965"/>
            <a:ext cx="7886700" cy="4864998"/>
          </a:xfrm>
        </p:spPr>
        <p:txBody>
          <a:bodyPr/>
          <a:lstStyle/>
          <a:p>
            <a:pPr marL="514350" indent="-514350">
              <a:buFont typeface="+mj-lt"/>
              <a:buAutoNum type="arabicPeriod"/>
            </a:pPr>
            <a:r>
              <a:rPr lang="en-US" dirty="0"/>
              <a:t>The Naïve Bayes </a:t>
            </a:r>
            <a:r>
              <a:rPr lang="en-US" dirty="0" smtClean="0"/>
              <a:t>: 19% accuracy</a:t>
            </a:r>
            <a:endParaRPr lang="en-US" dirty="0"/>
          </a:p>
        </p:txBody>
      </p:sp>
      <p:pic>
        <p:nvPicPr>
          <p:cNvPr id="4" name="Picture 3" descr="C:\Users\Salman Ahmed\AppData\Local\Microsoft\Windows\INetCache\Content.Word\confusion_matrix_naive_bayes.png"/>
          <p:cNvPicPr/>
          <p:nvPr/>
        </p:nvPicPr>
        <p:blipFill>
          <a:blip r:embed="rId2">
            <a:extLst>
              <a:ext uri="{28A0092B-C50C-407E-A947-70E740481C1C}">
                <a14:useLocalDpi xmlns:a14="http://schemas.microsoft.com/office/drawing/2010/main" val="0"/>
              </a:ext>
            </a:extLst>
          </a:blip>
          <a:srcRect/>
          <a:stretch>
            <a:fillRect/>
          </a:stretch>
        </p:blipFill>
        <p:spPr bwMode="auto">
          <a:xfrm>
            <a:off x="429867" y="1722782"/>
            <a:ext cx="7886699" cy="5135217"/>
          </a:xfrm>
          <a:prstGeom prst="rect">
            <a:avLst/>
          </a:prstGeom>
          <a:noFill/>
          <a:ln>
            <a:noFill/>
          </a:ln>
        </p:spPr>
      </p:pic>
    </p:spTree>
    <p:extLst>
      <p:ext uri="{BB962C8B-B14F-4D97-AF65-F5344CB8AC3E}">
        <p14:creationId xmlns:p14="http://schemas.microsoft.com/office/powerpoint/2010/main" val="17574036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Salman Ahmed\AppData\Local\Microsoft\Windows\INetCache\Content.Word\confusion_matrix_mlp_word2vec.png"/>
          <p:cNvPicPr/>
          <p:nvPr/>
        </p:nvPicPr>
        <p:blipFill>
          <a:blip r:embed="rId2">
            <a:extLst>
              <a:ext uri="{28A0092B-C50C-407E-A947-70E740481C1C}">
                <a14:useLocalDpi xmlns:a14="http://schemas.microsoft.com/office/drawing/2010/main" val="0"/>
              </a:ext>
            </a:extLst>
          </a:blip>
          <a:srcRect/>
          <a:stretch>
            <a:fillRect/>
          </a:stretch>
        </p:blipFill>
        <p:spPr bwMode="auto">
          <a:xfrm>
            <a:off x="755374" y="596348"/>
            <a:ext cx="7633252" cy="6096000"/>
          </a:xfrm>
          <a:prstGeom prst="rect">
            <a:avLst/>
          </a:prstGeom>
          <a:noFill/>
          <a:ln>
            <a:noFill/>
          </a:ln>
        </p:spPr>
      </p:pic>
      <p:sp>
        <p:nvSpPr>
          <p:cNvPr id="3" name="Content Placeholder 2"/>
          <p:cNvSpPr>
            <a:spLocks noGrp="1"/>
          </p:cNvSpPr>
          <p:nvPr>
            <p:ph idx="1"/>
          </p:nvPr>
        </p:nvSpPr>
        <p:spPr>
          <a:xfrm>
            <a:off x="628650" y="238539"/>
            <a:ext cx="7886700" cy="5938424"/>
          </a:xfrm>
        </p:spPr>
        <p:txBody>
          <a:bodyPr/>
          <a:lstStyle/>
          <a:p>
            <a:pPr marL="514350" indent="-514350">
              <a:buFont typeface="+mj-lt"/>
              <a:buAutoNum type="arabicPeriod" startAt="2"/>
            </a:pPr>
            <a:r>
              <a:rPr lang="en-US" dirty="0" smtClean="0"/>
              <a:t>MLP </a:t>
            </a:r>
            <a:r>
              <a:rPr lang="en-US" dirty="0"/>
              <a:t>(basic counting) </a:t>
            </a:r>
            <a:r>
              <a:rPr lang="en-US" dirty="0" smtClean="0"/>
              <a:t>: </a:t>
            </a:r>
            <a:r>
              <a:rPr lang="en-US" dirty="0"/>
              <a:t>22% accuracy</a:t>
            </a:r>
            <a:endParaRPr lang="en-US" dirty="0"/>
          </a:p>
        </p:txBody>
      </p:sp>
    </p:spTree>
    <p:extLst>
      <p:ext uri="{BB962C8B-B14F-4D97-AF65-F5344CB8AC3E}">
        <p14:creationId xmlns:p14="http://schemas.microsoft.com/office/powerpoint/2010/main" val="15368731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Salman Ahmed\AppData\Local\Microsoft\Windows\INetCache\Content.Word\confusion_matrix_mn_nb_count_vectorizer.png"/>
          <p:cNvPicPr/>
          <p:nvPr/>
        </p:nvPicPr>
        <p:blipFill>
          <a:blip r:embed="rId2">
            <a:extLst>
              <a:ext uri="{28A0092B-C50C-407E-A947-70E740481C1C}">
                <a14:useLocalDpi xmlns:a14="http://schemas.microsoft.com/office/drawing/2010/main" val="0"/>
              </a:ext>
            </a:extLst>
          </a:blip>
          <a:srcRect/>
          <a:stretch>
            <a:fillRect/>
          </a:stretch>
        </p:blipFill>
        <p:spPr bwMode="auto">
          <a:xfrm>
            <a:off x="0" y="549965"/>
            <a:ext cx="8303315" cy="6308035"/>
          </a:xfrm>
          <a:prstGeom prst="rect">
            <a:avLst/>
          </a:prstGeom>
          <a:noFill/>
          <a:ln>
            <a:noFill/>
          </a:ln>
        </p:spPr>
      </p:pic>
      <p:sp>
        <p:nvSpPr>
          <p:cNvPr id="3" name="Content Placeholder 2"/>
          <p:cNvSpPr>
            <a:spLocks noGrp="1"/>
          </p:cNvSpPr>
          <p:nvPr>
            <p:ph idx="1"/>
          </p:nvPr>
        </p:nvSpPr>
        <p:spPr>
          <a:xfrm>
            <a:off x="628650" y="185530"/>
            <a:ext cx="7886700" cy="5991433"/>
          </a:xfrm>
        </p:spPr>
        <p:txBody>
          <a:bodyPr/>
          <a:lstStyle/>
          <a:p>
            <a:pPr marL="514350" indent="-514350">
              <a:buFont typeface="+mj-lt"/>
              <a:buAutoNum type="arabicPeriod" startAt="3"/>
            </a:pPr>
            <a:r>
              <a:rPr lang="en-US" dirty="0"/>
              <a:t>Multinomial Naïve </a:t>
            </a:r>
            <a:r>
              <a:rPr lang="en-US" dirty="0" smtClean="0"/>
              <a:t>Bayes: 53% </a:t>
            </a:r>
            <a:r>
              <a:rPr lang="en-US" dirty="0"/>
              <a:t>accuracy</a:t>
            </a:r>
            <a:r>
              <a:rPr lang="en-US" dirty="0" smtClean="0"/>
              <a:t> </a:t>
            </a:r>
            <a:endParaRPr lang="en-US" dirty="0"/>
          </a:p>
        </p:txBody>
      </p:sp>
    </p:spTree>
    <p:extLst>
      <p:ext uri="{BB962C8B-B14F-4D97-AF65-F5344CB8AC3E}">
        <p14:creationId xmlns:p14="http://schemas.microsoft.com/office/powerpoint/2010/main" val="35522945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Users\Salman Ahmed\AppData\Local\Microsoft\Windows\INetCache\Content.Word\confusion_matrix_lr_count_vectorizer.png"/>
          <p:cNvPicPr/>
          <p:nvPr/>
        </p:nvPicPr>
        <p:blipFill>
          <a:blip r:embed="rId2">
            <a:extLst>
              <a:ext uri="{28A0092B-C50C-407E-A947-70E740481C1C}">
                <a14:useLocalDpi xmlns:a14="http://schemas.microsoft.com/office/drawing/2010/main" val="0"/>
              </a:ext>
            </a:extLst>
          </a:blip>
          <a:srcRect/>
          <a:stretch>
            <a:fillRect/>
          </a:stretch>
        </p:blipFill>
        <p:spPr bwMode="auto">
          <a:xfrm>
            <a:off x="47212" y="536713"/>
            <a:ext cx="8468138" cy="6321287"/>
          </a:xfrm>
          <a:prstGeom prst="rect">
            <a:avLst/>
          </a:prstGeom>
          <a:noFill/>
          <a:ln>
            <a:noFill/>
          </a:ln>
        </p:spPr>
      </p:pic>
      <p:sp>
        <p:nvSpPr>
          <p:cNvPr id="3" name="Content Placeholder 2"/>
          <p:cNvSpPr>
            <a:spLocks noGrp="1"/>
          </p:cNvSpPr>
          <p:nvPr>
            <p:ph idx="1"/>
          </p:nvPr>
        </p:nvSpPr>
        <p:spPr>
          <a:xfrm>
            <a:off x="628650" y="185530"/>
            <a:ext cx="7886700" cy="5991433"/>
          </a:xfrm>
        </p:spPr>
        <p:txBody>
          <a:bodyPr/>
          <a:lstStyle/>
          <a:p>
            <a:pPr marL="514350" indent="-514350">
              <a:buFont typeface="+mj-lt"/>
              <a:buAutoNum type="arabicPeriod" startAt="3"/>
            </a:pPr>
            <a:r>
              <a:rPr lang="en-US" dirty="0"/>
              <a:t>Logistic Regression </a:t>
            </a:r>
            <a:r>
              <a:rPr lang="en-US" dirty="0" smtClean="0"/>
              <a:t>: 64% </a:t>
            </a:r>
            <a:r>
              <a:rPr lang="en-US" dirty="0"/>
              <a:t>accuracy</a:t>
            </a:r>
            <a:r>
              <a:rPr lang="en-US" dirty="0" smtClean="0"/>
              <a:t> </a:t>
            </a:r>
            <a:endParaRPr lang="en-US" dirty="0"/>
          </a:p>
        </p:txBody>
      </p:sp>
    </p:spTree>
    <p:extLst>
      <p:ext uri="{BB962C8B-B14F-4D97-AF65-F5344CB8AC3E}">
        <p14:creationId xmlns:p14="http://schemas.microsoft.com/office/powerpoint/2010/main" val="4181889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85530"/>
            <a:ext cx="7886700" cy="5991433"/>
          </a:xfrm>
        </p:spPr>
        <p:txBody>
          <a:bodyPr/>
          <a:lstStyle/>
          <a:p>
            <a:pPr marL="514350" indent="-514350">
              <a:buFont typeface="+mj-lt"/>
              <a:buAutoNum type="arabicPeriod" startAt="3"/>
            </a:pPr>
            <a:r>
              <a:rPr lang="en-US" dirty="0" smtClean="0"/>
              <a:t>MLP : 48% </a:t>
            </a:r>
            <a:r>
              <a:rPr lang="en-US" dirty="0"/>
              <a:t>accuracy</a:t>
            </a:r>
            <a:r>
              <a:rPr lang="en-US" dirty="0" smtClean="0"/>
              <a:t> </a:t>
            </a:r>
            <a:endParaRPr lang="en-US" dirty="0"/>
          </a:p>
        </p:txBody>
      </p:sp>
      <p:pic>
        <p:nvPicPr>
          <p:cNvPr id="4" name="Picture 3" descr="C:\Users\Salman Ahmed\AppData\Local\Microsoft\Windows\INetCache\Content.Word\confusion_matrix_mlp_count_vectorizer.png"/>
          <p:cNvPicPr/>
          <p:nvPr/>
        </p:nvPicPr>
        <p:blipFill>
          <a:blip r:embed="rId2">
            <a:extLst>
              <a:ext uri="{28A0092B-C50C-407E-A947-70E740481C1C}">
                <a14:useLocalDpi xmlns:a14="http://schemas.microsoft.com/office/drawing/2010/main" val="0"/>
              </a:ext>
            </a:extLst>
          </a:blip>
          <a:srcRect/>
          <a:stretch>
            <a:fillRect/>
          </a:stretch>
        </p:blipFill>
        <p:spPr bwMode="auto">
          <a:xfrm>
            <a:off x="238539" y="636104"/>
            <a:ext cx="8276811" cy="6221896"/>
          </a:xfrm>
          <a:prstGeom prst="rect">
            <a:avLst/>
          </a:prstGeom>
          <a:noFill/>
          <a:ln>
            <a:noFill/>
          </a:ln>
        </p:spPr>
      </p:pic>
    </p:spTree>
    <p:extLst>
      <p:ext uri="{BB962C8B-B14F-4D97-AF65-F5344CB8AC3E}">
        <p14:creationId xmlns:p14="http://schemas.microsoft.com/office/powerpoint/2010/main" val="38159808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903" y="206100"/>
            <a:ext cx="7886700" cy="1325563"/>
          </a:xfrm>
        </p:spPr>
        <p:txBody>
          <a:bodyPr/>
          <a:lstStyle/>
          <a:p>
            <a:pPr algn="ctr"/>
            <a:r>
              <a:rPr lang="en-US" b="1" dirty="0" smtClean="0"/>
              <a:t>Comparison of Models</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76803525"/>
              </p:ext>
            </p:extLst>
          </p:nvPr>
        </p:nvGraphicFramePr>
        <p:xfrm>
          <a:off x="278295" y="1690689"/>
          <a:ext cx="8574157" cy="4765832"/>
        </p:xfrm>
        <a:graphic>
          <a:graphicData uri="http://schemas.openxmlformats.org/drawingml/2006/table">
            <a:tbl>
              <a:tblPr firstRow="1" firstCol="1" bandRow="1">
                <a:tableStyleId>{93296810-A885-4BE3-A3E7-6D5BEEA58F35}</a:tableStyleId>
              </a:tblPr>
              <a:tblGrid>
                <a:gridCol w="6526759"/>
                <a:gridCol w="2047398"/>
              </a:tblGrid>
              <a:tr h="590548">
                <a:tc>
                  <a:txBody>
                    <a:bodyPr/>
                    <a:lstStyle/>
                    <a:p>
                      <a:pPr marL="0" marR="0">
                        <a:lnSpc>
                          <a:spcPct val="107000"/>
                        </a:lnSpc>
                        <a:spcBef>
                          <a:spcPts val="0"/>
                        </a:spcBef>
                        <a:spcAft>
                          <a:spcPts val="0"/>
                        </a:spcAft>
                      </a:pPr>
                      <a:r>
                        <a:rPr lang="en-US" sz="2800">
                          <a:effectLst/>
                        </a:rPr>
                        <a:t>Model name</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800">
                          <a:effectLst/>
                        </a:rPr>
                        <a:t>Accuracy</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90548">
                <a:tc>
                  <a:txBody>
                    <a:bodyPr/>
                    <a:lstStyle/>
                    <a:p>
                      <a:pPr marL="0" marR="0">
                        <a:lnSpc>
                          <a:spcPct val="107000"/>
                        </a:lnSpc>
                        <a:spcBef>
                          <a:spcPts val="0"/>
                        </a:spcBef>
                        <a:spcAft>
                          <a:spcPts val="0"/>
                        </a:spcAft>
                      </a:pPr>
                      <a:r>
                        <a:rPr lang="en-US" sz="2800">
                          <a:effectLst/>
                        </a:rPr>
                        <a:t>Naïve Bayes (basic counting)</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800">
                          <a:effectLst/>
                        </a:rPr>
                        <a:t>19%</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90548">
                <a:tc>
                  <a:txBody>
                    <a:bodyPr/>
                    <a:lstStyle/>
                    <a:p>
                      <a:pPr marL="0" marR="0">
                        <a:lnSpc>
                          <a:spcPct val="107000"/>
                        </a:lnSpc>
                        <a:spcBef>
                          <a:spcPts val="0"/>
                        </a:spcBef>
                        <a:spcAft>
                          <a:spcPts val="0"/>
                        </a:spcAft>
                      </a:pPr>
                      <a:r>
                        <a:rPr lang="en-US" sz="2800">
                          <a:effectLst/>
                        </a:rPr>
                        <a:t>Multilayer Perceptron (Word to Vector)</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800">
                          <a:effectLst/>
                        </a:rPr>
                        <a:t>22%</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208440">
                <a:tc>
                  <a:txBody>
                    <a:bodyPr/>
                    <a:lstStyle/>
                    <a:p>
                      <a:pPr marL="0" marR="0">
                        <a:lnSpc>
                          <a:spcPct val="107000"/>
                        </a:lnSpc>
                        <a:spcBef>
                          <a:spcPts val="0"/>
                        </a:spcBef>
                        <a:spcAft>
                          <a:spcPts val="0"/>
                        </a:spcAft>
                      </a:pPr>
                      <a:r>
                        <a:rPr lang="en-US" sz="2800">
                          <a:effectLst/>
                        </a:rPr>
                        <a:t>Multinomial Naïve Bayes (Count Vectorizer and TF-IDF Similarity)</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800">
                          <a:effectLst/>
                        </a:rPr>
                        <a:t>53%</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90548">
                <a:tc>
                  <a:txBody>
                    <a:bodyPr/>
                    <a:lstStyle/>
                    <a:p>
                      <a:pPr marL="0" marR="0">
                        <a:lnSpc>
                          <a:spcPct val="107000"/>
                        </a:lnSpc>
                        <a:spcBef>
                          <a:spcPts val="0"/>
                        </a:spcBef>
                        <a:spcAft>
                          <a:spcPts val="0"/>
                        </a:spcAft>
                      </a:pPr>
                      <a:r>
                        <a:rPr lang="en-US" sz="2800">
                          <a:effectLst/>
                        </a:rPr>
                        <a:t>Logistic Regression (Count Vectorizer and TF-IDF Similarity)</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800" dirty="0">
                          <a:effectLst/>
                        </a:rPr>
                        <a:t>64%</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90548">
                <a:tc>
                  <a:txBody>
                    <a:bodyPr/>
                    <a:lstStyle/>
                    <a:p>
                      <a:pPr marL="0" marR="0">
                        <a:lnSpc>
                          <a:spcPct val="107000"/>
                        </a:lnSpc>
                        <a:spcBef>
                          <a:spcPts val="0"/>
                        </a:spcBef>
                        <a:spcAft>
                          <a:spcPts val="0"/>
                        </a:spcAft>
                      </a:pPr>
                      <a:r>
                        <a:rPr lang="en-US" sz="2800">
                          <a:effectLst/>
                        </a:rPr>
                        <a:t>Multilayer Perceptron (Count Vectorizer and TF-IDF Similarity)</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800" dirty="0">
                          <a:effectLst/>
                        </a:rPr>
                        <a:t>48%</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6244869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4569"/>
            <a:ext cx="7886700" cy="1325563"/>
          </a:xfrm>
        </p:spPr>
        <p:txBody>
          <a:bodyPr/>
          <a:lstStyle/>
          <a:p>
            <a:pPr algn="ctr"/>
            <a:r>
              <a:rPr lang="en-US" b="1" dirty="0" smtClean="0"/>
              <a:t>What is MBTI</a:t>
            </a:r>
            <a:endParaRPr lang="en-US" b="1" dirty="0"/>
          </a:p>
        </p:txBody>
      </p:sp>
      <p:sp>
        <p:nvSpPr>
          <p:cNvPr id="3" name="Content Placeholder 2"/>
          <p:cNvSpPr>
            <a:spLocks noGrp="1"/>
          </p:cNvSpPr>
          <p:nvPr>
            <p:ph idx="1"/>
          </p:nvPr>
        </p:nvSpPr>
        <p:spPr>
          <a:xfrm>
            <a:off x="628650" y="1033670"/>
            <a:ext cx="7886700" cy="5143293"/>
          </a:xfrm>
        </p:spPr>
        <p:txBody>
          <a:bodyPr/>
          <a:lstStyle/>
          <a:p>
            <a:pPr marL="0" indent="0" algn="ctr">
              <a:buNone/>
            </a:pPr>
            <a:r>
              <a:rPr lang="en-US" b="1" dirty="0" smtClean="0"/>
              <a:t>   Myers-Briggs </a:t>
            </a:r>
            <a:r>
              <a:rPr lang="en-US" b="1" dirty="0"/>
              <a:t>Type </a:t>
            </a:r>
            <a:r>
              <a:rPr lang="en-US" b="1" dirty="0" smtClean="0"/>
              <a:t>Indicator</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544" y="1544450"/>
            <a:ext cx="8475035" cy="5491823"/>
          </a:xfrm>
          <a:prstGeom prst="rect">
            <a:avLst/>
          </a:prstGeom>
        </p:spPr>
      </p:pic>
    </p:spTree>
    <p:extLst>
      <p:ext uri="{BB962C8B-B14F-4D97-AF65-F5344CB8AC3E}">
        <p14:creationId xmlns:p14="http://schemas.microsoft.com/office/powerpoint/2010/main" val="14441122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Summary</a:t>
            </a:r>
            <a:endParaRPr lang="en-US" b="1"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7236212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9145382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3109215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Motivation</a:t>
            </a:r>
            <a:endParaRPr lang="en-US" b="1" dirty="0"/>
          </a:p>
        </p:txBody>
      </p:sp>
      <p:sp>
        <p:nvSpPr>
          <p:cNvPr id="3" name="Content Placeholder 2"/>
          <p:cNvSpPr>
            <a:spLocks noGrp="1"/>
          </p:cNvSpPr>
          <p:nvPr>
            <p:ph idx="1"/>
          </p:nvPr>
        </p:nvSpPr>
        <p:spPr/>
        <p:txBody>
          <a:bodyPr/>
          <a:lstStyle/>
          <a:p>
            <a:r>
              <a:rPr lang="en-US" dirty="0"/>
              <a:t>freeform </a:t>
            </a:r>
            <a:r>
              <a:rPr lang="en-US" dirty="0" smtClean="0"/>
              <a:t>writing: a </a:t>
            </a:r>
            <a:r>
              <a:rPr lang="en-US" dirty="0"/>
              <a:t>great degree of personal </a:t>
            </a:r>
            <a:r>
              <a:rPr lang="en-US" dirty="0" smtClean="0"/>
              <a:t>expression</a:t>
            </a:r>
          </a:p>
          <a:p>
            <a:r>
              <a:rPr lang="en-US" dirty="0" err="1" smtClean="0"/>
              <a:t>Neuro</a:t>
            </a:r>
            <a:r>
              <a:rPr lang="en-US" dirty="0" smtClean="0"/>
              <a:t>-scientific background</a:t>
            </a:r>
          </a:p>
          <a:p>
            <a:r>
              <a:rPr lang="en-US" dirty="0" smtClean="0"/>
              <a:t>Application in </a:t>
            </a:r>
            <a:r>
              <a:rPr lang="en-US" dirty="0"/>
              <a:t>research, business, fun, and many </a:t>
            </a:r>
            <a:r>
              <a:rPr lang="en-US" dirty="0" smtClean="0"/>
              <a:t>more</a:t>
            </a:r>
          </a:p>
        </p:txBody>
      </p:sp>
    </p:spTree>
    <p:extLst>
      <p:ext uri="{BB962C8B-B14F-4D97-AF65-F5344CB8AC3E}">
        <p14:creationId xmlns:p14="http://schemas.microsoft.com/office/powerpoint/2010/main" val="4073444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Objectives</a:t>
            </a:r>
            <a:endParaRPr lang="en-US" b="1" dirty="0"/>
          </a:p>
        </p:txBody>
      </p:sp>
      <p:sp>
        <p:nvSpPr>
          <p:cNvPr id="3" name="Content Placeholder 2"/>
          <p:cNvSpPr>
            <a:spLocks noGrp="1"/>
          </p:cNvSpPr>
          <p:nvPr>
            <p:ph idx="1"/>
          </p:nvPr>
        </p:nvSpPr>
        <p:spPr/>
        <p:txBody>
          <a:bodyPr>
            <a:normAutofit/>
          </a:bodyPr>
          <a:lstStyle/>
          <a:p>
            <a:r>
              <a:rPr lang="en-US" dirty="0"/>
              <a:t>I</a:t>
            </a:r>
            <a:r>
              <a:rPr lang="en-US" dirty="0" smtClean="0"/>
              <a:t>dentify </a:t>
            </a:r>
            <a:r>
              <a:rPr lang="en-US" dirty="0"/>
              <a:t>a correlation </a:t>
            </a:r>
            <a:r>
              <a:rPr lang="en-US" dirty="0" smtClean="0"/>
              <a:t>between </a:t>
            </a:r>
            <a:r>
              <a:rPr lang="en-US" dirty="0"/>
              <a:t>writing styles and </a:t>
            </a:r>
            <a:r>
              <a:rPr lang="en-US" dirty="0" smtClean="0"/>
              <a:t>psychological personalities</a:t>
            </a:r>
          </a:p>
          <a:p>
            <a:r>
              <a:rPr lang="en-US" dirty="0" smtClean="0"/>
              <a:t>Evaluate accuracy of MTBI predictor</a:t>
            </a:r>
          </a:p>
          <a:p>
            <a:r>
              <a:rPr lang="en-US" dirty="0"/>
              <a:t>C</a:t>
            </a:r>
            <a:r>
              <a:rPr lang="en-US" dirty="0" smtClean="0"/>
              <a:t>onvert </a:t>
            </a:r>
            <a:r>
              <a:rPr lang="en-US" dirty="0"/>
              <a:t>textual representation of freeform writing </a:t>
            </a:r>
            <a:r>
              <a:rPr lang="en-US" dirty="0" smtClean="0"/>
              <a:t>into </a:t>
            </a:r>
            <a:r>
              <a:rPr lang="en-US" dirty="0"/>
              <a:t>feature representation </a:t>
            </a:r>
            <a:endParaRPr lang="en-US" dirty="0" smtClean="0"/>
          </a:p>
          <a:p>
            <a:r>
              <a:rPr lang="en-US" dirty="0"/>
              <a:t>E</a:t>
            </a:r>
            <a:r>
              <a:rPr lang="en-US" dirty="0" smtClean="0"/>
              <a:t>xplore </a:t>
            </a:r>
            <a:r>
              <a:rPr lang="en-US" dirty="0"/>
              <a:t>the state-of-the-arts </a:t>
            </a:r>
            <a:r>
              <a:rPr lang="en-US" dirty="0" smtClean="0"/>
              <a:t>techniques for </a:t>
            </a:r>
            <a:r>
              <a:rPr lang="en-US" dirty="0"/>
              <a:t>this prediction task </a:t>
            </a:r>
            <a:endParaRPr lang="en-US" dirty="0" smtClean="0"/>
          </a:p>
          <a:p>
            <a:r>
              <a:rPr lang="en-US" dirty="0"/>
              <a:t>E</a:t>
            </a:r>
            <a:r>
              <a:rPr lang="en-US" dirty="0" smtClean="0"/>
              <a:t>xpress </a:t>
            </a:r>
            <a:r>
              <a:rPr lang="en-US" dirty="0"/>
              <a:t>the necessity of fancy machine learning models (RNN, </a:t>
            </a:r>
            <a:r>
              <a:rPr lang="en-US" dirty="0" err="1"/>
              <a:t>ConvNets</a:t>
            </a:r>
            <a:r>
              <a:rPr lang="en-US" dirty="0"/>
              <a:t>, CNNs, etc.) in this area</a:t>
            </a:r>
            <a:endParaRPr lang="en-US" dirty="0"/>
          </a:p>
        </p:txBody>
      </p:sp>
    </p:spTree>
    <p:extLst>
      <p:ext uri="{BB962C8B-B14F-4D97-AF65-F5344CB8AC3E}">
        <p14:creationId xmlns:p14="http://schemas.microsoft.com/office/powerpoint/2010/main" val="2260486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Prior Work</a:t>
            </a:r>
            <a:endParaRPr lang="en-US" b="1" dirty="0"/>
          </a:p>
        </p:txBody>
      </p:sp>
      <p:sp>
        <p:nvSpPr>
          <p:cNvPr id="3" name="Content Placeholder 2"/>
          <p:cNvSpPr>
            <a:spLocks noGrp="1"/>
          </p:cNvSpPr>
          <p:nvPr>
            <p:ph idx="1"/>
          </p:nvPr>
        </p:nvSpPr>
        <p:spPr>
          <a:xfrm>
            <a:off x="628649" y="1825625"/>
            <a:ext cx="8180499" cy="4351338"/>
          </a:xfrm>
        </p:spPr>
        <p:txBody>
          <a:bodyPr/>
          <a:lstStyle/>
          <a:p>
            <a:r>
              <a:rPr lang="en-US" dirty="0"/>
              <a:t>Big Five Personality Inventory </a:t>
            </a:r>
            <a:endParaRPr lang="en-US" dirty="0" smtClean="0"/>
          </a:p>
          <a:p>
            <a:pPr lvl="1"/>
            <a:r>
              <a:rPr lang="en-US" dirty="0"/>
              <a:t>W</a:t>
            </a:r>
            <a:r>
              <a:rPr lang="en-US" dirty="0" smtClean="0"/>
              <a:t>eb </a:t>
            </a:r>
            <a:r>
              <a:rPr lang="en-US" dirty="0"/>
              <a:t>crawlers to collect data </a:t>
            </a:r>
            <a:endParaRPr lang="en-US" dirty="0" smtClean="0"/>
          </a:p>
          <a:p>
            <a:pPr lvl="1"/>
            <a:r>
              <a:rPr lang="en-US" dirty="0" smtClean="0"/>
              <a:t>SVM model</a:t>
            </a:r>
          </a:p>
          <a:p>
            <a:pPr lvl="1"/>
            <a:r>
              <a:rPr lang="en-US" dirty="0" smtClean="0"/>
              <a:t>Estimation accuracy 80%</a:t>
            </a:r>
          </a:p>
          <a:p>
            <a:pPr lvl="1"/>
            <a:endParaRPr lang="en-US" dirty="0"/>
          </a:p>
          <a:p>
            <a:r>
              <a:rPr lang="en-US" dirty="0" smtClean="0"/>
              <a:t>MBTI</a:t>
            </a:r>
          </a:p>
          <a:p>
            <a:pPr lvl="1"/>
            <a:r>
              <a:rPr lang="en-US" dirty="0" smtClean="0"/>
              <a:t>close relation of </a:t>
            </a:r>
            <a:r>
              <a:rPr lang="en-US" dirty="0"/>
              <a:t>brain neurons</a:t>
            </a:r>
            <a:r>
              <a:rPr lang="en-US" dirty="0" smtClean="0"/>
              <a:t> </a:t>
            </a:r>
            <a:r>
              <a:rPr lang="en-US" dirty="0"/>
              <a:t>to written </a:t>
            </a:r>
            <a:r>
              <a:rPr lang="en-US" dirty="0" smtClean="0"/>
              <a:t>communication</a:t>
            </a:r>
          </a:p>
          <a:p>
            <a:pPr lvl="1"/>
            <a:r>
              <a:rPr lang="en-US" dirty="0"/>
              <a:t>short-term memory based recurrent neural </a:t>
            </a:r>
            <a:r>
              <a:rPr lang="en-US" dirty="0" smtClean="0"/>
              <a:t>network</a:t>
            </a:r>
          </a:p>
          <a:p>
            <a:pPr lvl="1"/>
            <a:r>
              <a:rPr lang="en-US" dirty="0"/>
              <a:t>37% accuracy</a:t>
            </a:r>
            <a:r>
              <a:rPr lang="en-US" dirty="0" smtClean="0"/>
              <a:t> </a:t>
            </a:r>
            <a:endParaRPr lang="en-US" dirty="0"/>
          </a:p>
        </p:txBody>
      </p:sp>
    </p:spTree>
    <p:extLst>
      <p:ext uri="{BB962C8B-B14F-4D97-AF65-F5344CB8AC3E}">
        <p14:creationId xmlns:p14="http://schemas.microsoft.com/office/powerpoint/2010/main" val="3249598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additive="base">
                                        <p:cTn id="14"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5"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additive="base">
                                        <p:cTn id="26"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 calcmode="lin" valueType="num">
                                      <p:cBhvr additive="base">
                                        <p:cTn id="45" dur="500" fill="hold"/>
                                        <p:tgtEl>
                                          <p:spTgt spid="3">
                                            <p:txEl>
                                              <p:pRg st="7" end="7"/>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 calcmode="lin" valueType="num">
                                      <p:cBhvr additive="base">
                                        <p:cTn id="51" dur="500" fill="hold"/>
                                        <p:tgtEl>
                                          <p:spTgt spid="3">
                                            <p:txEl>
                                              <p:pRg st="8" end="8"/>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Users\Salman Ahmed\AppData\Local\Microsoft\Windows\INetCache\Content.Word\MBTI_types_barchart.png"/>
          <p:cNvPicPr/>
          <p:nvPr/>
        </p:nvPicPr>
        <p:blipFill>
          <a:blip r:embed="rId2">
            <a:extLst>
              <a:ext uri="{28A0092B-C50C-407E-A947-70E740481C1C}">
                <a14:useLocalDpi xmlns:a14="http://schemas.microsoft.com/office/drawing/2010/main" val="0"/>
              </a:ext>
            </a:extLst>
          </a:blip>
          <a:srcRect/>
          <a:stretch>
            <a:fillRect/>
          </a:stretch>
        </p:blipFill>
        <p:spPr bwMode="auto">
          <a:xfrm>
            <a:off x="0" y="2637183"/>
            <a:ext cx="9144000" cy="4220817"/>
          </a:xfrm>
          <a:prstGeom prst="rect">
            <a:avLst/>
          </a:prstGeom>
          <a:noFill/>
          <a:ln>
            <a:noFill/>
          </a:ln>
        </p:spPr>
      </p:pic>
      <p:sp>
        <p:nvSpPr>
          <p:cNvPr id="2" name="Title 1"/>
          <p:cNvSpPr>
            <a:spLocks noGrp="1"/>
          </p:cNvSpPr>
          <p:nvPr>
            <p:ph type="title"/>
          </p:nvPr>
        </p:nvSpPr>
        <p:spPr/>
        <p:txBody>
          <a:bodyPr/>
          <a:lstStyle/>
          <a:p>
            <a:pPr algn="ctr"/>
            <a:r>
              <a:rPr lang="en-US" b="1" dirty="0" smtClean="0"/>
              <a:t>Dataset</a:t>
            </a:r>
            <a:endParaRPr lang="en-US" b="1" dirty="0"/>
          </a:p>
        </p:txBody>
      </p:sp>
      <p:sp>
        <p:nvSpPr>
          <p:cNvPr id="3" name="Content Placeholder 2"/>
          <p:cNvSpPr>
            <a:spLocks noGrp="1"/>
          </p:cNvSpPr>
          <p:nvPr>
            <p:ph idx="1"/>
          </p:nvPr>
        </p:nvSpPr>
        <p:spPr/>
        <p:txBody>
          <a:bodyPr/>
          <a:lstStyle/>
          <a:p>
            <a:r>
              <a:rPr lang="en-US" dirty="0" smtClean="0"/>
              <a:t>MBTI Dataset </a:t>
            </a:r>
            <a:r>
              <a:rPr lang="en-US" dirty="0"/>
              <a:t>from </a:t>
            </a:r>
            <a:r>
              <a:rPr lang="en-US" dirty="0" err="1" smtClean="0"/>
              <a:t>kaggle</a:t>
            </a:r>
            <a:endParaRPr lang="en-US" dirty="0" smtClean="0"/>
          </a:p>
          <a:p>
            <a:r>
              <a:rPr lang="en-US" dirty="0" smtClean="0"/>
              <a:t>Not balanced: possibility of biasness </a:t>
            </a:r>
          </a:p>
          <a:p>
            <a:endParaRPr lang="en-US" dirty="0"/>
          </a:p>
        </p:txBody>
      </p:sp>
      <p:sp>
        <p:nvSpPr>
          <p:cNvPr id="6" name="Rectangle 5"/>
          <p:cNvSpPr/>
          <p:nvPr/>
        </p:nvSpPr>
        <p:spPr>
          <a:xfrm>
            <a:off x="3388372" y="2967335"/>
            <a:ext cx="2367251" cy="523220"/>
          </a:xfrm>
          <a:prstGeom prst="rect">
            <a:avLst/>
          </a:prstGeom>
          <a:noFill/>
        </p:spPr>
        <p:txBody>
          <a:bodyPr wrap="non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8765 examples</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3064339" y="3333103"/>
            <a:ext cx="3015313" cy="523220"/>
          </a:xfrm>
          <a:prstGeom prst="rect">
            <a:avLst/>
          </a:prstGeom>
          <a:noFill/>
        </p:spPr>
        <p:txBody>
          <a:bodyPr wrap="none" lIns="91440" tIns="45720" rIns="91440" bIns="45720">
            <a:spAutoFit/>
          </a:bodyPr>
          <a:lstStyle/>
          <a:p>
            <a:pPr algn="ctr"/>
            <a:r>
              <a:rPr lang="en-US" sz="2800" b="0" cap="none" spc="0" dirty="0" smtClean="0">
                <a:ln w="0"/>
                <a:solidFill>
                  <a:schemeClr val="accent1"/>
                </a:solidFill>
                <a:effectLst>
                  <a:outerShdw blurRad="38100" dist="25400" dir="5400000" algn="ctr" rotWithShape="0">
                    <a:srgbClr val="6E747A">
                      <a:alpha val="43000"/>
                    </a:srgbClr>
                  </a:outerShdw>
                </a:effectLst>
              </a:rPr>
              <a:t>1500 words in each</a:t>
            </a:r>
            <a:endParaRPr lang="en-US" sz="28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208558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80">
                                          <p:stCondLst>
                                            <p:cond delay="0"/>
                                          </p:stCondLst>
                                        </p:cTn>
                                        <p:tgtEl>
                                          <p:spTgt spid="6"/>
                                        </p:tgtEl>
                                      </p:cBhvr>
                                    </p:animEffect>
                                    <p:anim calcmode="lin" valueType="num">
                                      <p:cBhvr>
                                        <p:cTn id="16"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21" dur="26">
                                          <p:stCondLst>
                                            <p:cond delay="650"/>
                                          </p:stCondLst>
                                        </p:cTn>
                                        <p:tgtEl>
                                          <p:spTgt spid="6"/>
                                        </p:tgtEl>
                                      </p:cBhvr>
                                      <p:to x="100000" y="60000"/>
                                    </p:animScale>
                                    <p:animScale>
                                      <p:cBhvr>
                                        <p:cTn id="22" dur="166" decel="50000">
                                          <p:stCondLst>
                                            <p:cond delay="676"/>
                                          </p:stCondLst>
                                        </p:cTn>
                                        <p:tgtEl>
                                          <p:spTgt spid="6"/>
                                        </p:tgtEl>
                                      </p:cBhvr>
                                      <p:to x="100000" y="100000"/>
                                    </p:animScale>
                                    <p:animScale>
                                      <p:cBhvr>
                                        <p:cTn id="23" dur="26">
                                          <p:stCondLst>
                                            <p:cond delay="1312"/>
                                          </p:stCondLst>
                                        </p:cTn>
                                        <p:tgtEl>
                                          <p:spTgt spid="6"/>
                                        </p:tgtEl>
                                      </p:cBhvr>
                                      <p:to x="100000" y="80000"/>
                                    </p:animScale>
                                    <p:animScale>
                                      <p:cBhvr>
                                        <p:cTn id="24" dur="166" decel="50000">
                                          <p:stCondLst>
                                            <p:cond delay="1338"/>
                                          </p:stCondLst>
                                        </p:cTn>
                                        <p:tgtEl>
                                          <p:spTgt spid="6"/>
                                        </p:tgtEl>
                                      </p:cBhvr>
                                      <p:to x="100000" y="100000"/>
                                    </p:animScale>
                                    <p:animScale>
                                      <p:cBhvr>
                                        <p:cTn id="25" dur="26">
                                          <p:stCondLst>
                                            <p:cond delay="1642"/>
                                          </p:stCondLst>
                                        </p:cTn>
                                        <p:tgtEl>
                                          <p:spTgt spid="6"/>
                                        </p:tgtEl>
                                      </p:cBhvr>
                                      <p:to x="100000" y="90000"/>
                                    </p:animScale>
                                    <p:animScale>
                                      <p:cBhvr>
                                        <p:cTn id="26" dur="166" decel="50000">
                                          <p:stCondLst>
                                            <p:cond delay="1668"/>
                                          </p:stCondLst>
                                        </p:cTn>
                                        <p:tgtEl>
                                          <p:spTgt spid="6"/>
                                        </p:tgtEl>
                                      </p:cBhvr>
                                      <p:to x="100000" y="100000"/>
                                    </p:animScale>
                                    <p:animScale>
                                      <p:cBhvr>
                                        <p:cTn id="27" dur="26">
                                          <p:stCondLst>
                                            <p:cond delay="1808"/>
                                          </p:stCondLst>
                                        </p:cTn>
                                        <p:tgtEl>
                                          <p:spTgt spid="6"/>
                                        </p:tgtEl>
                                      </p:cBhvr>
                                      <p:to x="100000" y="95000"/>
                                    </p:animScale>
                                    <p:animScale>
                                      <p:cBhvr>
                                        <p:cTn id="28" dur="166" decel="50000">
                                          <p:stCondLst>
                                            <p:cond delay="1834"/>
                                          </p:stCondLst>
                                        </p:cTn>
                                        <p:tgtEl>
                                          <p:spTgt spid="6"/>
                                        </p:tgtEl>
                                      </p:cBhvr>
                                      <p:to x="100000" y="100000"/>
                                    </p:animScale>
                                  </p:childTnLst>
                                </p:cTn>
                              </p:par>
                            </p:childTnLst>
                          </p:cTn>
                        </p:par>
                      </p:childTnLst>
                    </p:cTn>
                  </p:par>
                  <p:par>
                    <p:cTn id="29" fill="hold">
                      <p:stCondLst>
                        <p:cond delay="indefinite"/>
                      </p:stCondLst>
                      <p:childTnLst>
                        <p:par>
                          <p:cTn id="30" fill="hold">
                            <p:stCondLst>
                              <p:cond delay="0"/>
                            </p:stCondLst>
                            <p:childTnLst>
                              <p:par>
                                <p:cTn id="31" presetID="26"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down)">
                                      <p:cBhvr>
                                        <p:cTn id="33" dur="580">
                                          <p:stCondLst>
                                            <p:cond delay="0"/>
                                          </p:stCondLst>
                                        </p:cTn>
                                        <p:tgtEl>
                                          <p:spTgt spid="7"/>
                                        </p:tgtEl>
                                      </p:cBhvr>
                                    </p:animEffect>
                                    <p:anim calcmode="lin" valueType="num">
                                      <p:cBhvr>
                                        <p:cTn id="34"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35"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36"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37"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38"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39" dur="26">
                                          <p:stCondLst>
                                            <p:cond delay="650"/>
                                          </p:stCondLst>
                                        </p:cTn>
                                        <p:tgtEl>
                                          <p:spTgt spid="7"/>
                                        </p:tgtEl>
                                      </p:cBhvr>
                                      <p:to x="100000" y="60000"/>
                                    </p:animScale>
                                    <p:animScale>
                                      <p:cBhvr>
                                        <p:cTn id="40" dur="166" decel="50000">
                                          <p:stCondLst>
                                            <p:cond delay="676"/>
                                          </p:stCondLst>
                                        </p:cTn>
                                        <p:tgtEl>
                                          <p:spTgt spid="7"/>
                                        </p:tgtEl>
                                      </p:cBhvr>
                                      <p:to x="100000" y="100000"/>
                                    </p:animScale>
                                    <p:animScale>
                                      <p:cBhvr>
                                        <p:cTn id="41" dur="26">
                                          <p:stCondLst>
                                            <p:cond delay="1312"/>
                                          </p:stCondLst>
                                        </p:cTn>
                                        <p:tgtEl>
                                          <p:spTgt spid="7"/>
                                        </p:tgtEl>
                                      </p:cBhvr>
                                      <p:to x="100000" y="80000"/>
                                    </p:animScale>
                                    <p:animScale>
                                      <p:cBhvr>
                                        <p:cTn id="42" dur="166" decel="50000">
                                          <p:stCondLst>
                                            <p:cond delay="1338"/>
                                          </p:stCondLst>
                                        </p:cTn>
                                        <p:tgtEl>
                                          <p:spTgt spid="7"/>
                                        </p:tgtEl>
                                      </p:cBhvr>
                                      <p:to x="100000" y="100000"/>
                                    </p:animScale>
                                    <p:animScale>
                                      <p:cBhvr>
                                        <p:cTn id="43" dur="26">
                                          <p:stCondLst>
                                            <p:cond delay="1642"/>
                                          </p:stCondLst>
                                        </p:cTn>
                                        <p:tgtEl>
                                          <p:spTgt spid="7"/>
                                        </p:tgtEl>
                                      </p:cBhvr>
                                      <p:to x="100000" y="90000"/>
                                    </p:animScale>
                                    <p:animScale>
                                      <p:cBhvr>
                                        <p:cTn id="44" dur="166" decel="50000">
                                          <p:stCondLst>
                                            <p:cond delay="1668"/>
                                          </p:stCondLst>
                                        </p:cTn>
                                        <p:tgtEl>
                                          <p:spTgt spid="7"/>
                                        </p:tgtEl>
                                      </p:cBhvr>
                                      <p:to x="100000" y="100000"/>
                                    </p:animScale>
                                    <p:animScale>
                                      <p:cBhvr>
                                        <p:cTn id="45" dur="26">
                                          <p:stCondLst>
                                            <p:cond delay="1808"/>
                                          </p:stCondLst>
                                        </p:cTn>
                                        <p:tgtEl>
                                          <p:spTgt spid="7"/>
                                        </p:tgtEl>
                                      </p:cBhvr>
                                      <p:to x="100000" y="95000"/>
                                    </p:animScale>
                                    <p:animScale>
                                      <p:cBhvr>
                                        <p:cTn id="46" dur="166" decel="50000">
                                          <p:stCondLst>
                                            <p:cond delay="1834"/>
                                          </p:stCondLst>
                                        </p:cTn>
                                        <p:tgtEl>
                                          <p:spTgt spid="7"/>
                                        </p:tgtEl>
                                      </p:cBhvr>
                                      <p:to x="100000" y="100000"/>
                                    </p:animScale>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grpId="0" nodeType="clickEffect">
                                  <p:stCondLst>
                                    <p:cond delay="0"/>
                                  </p:stCondLst>
                                  <p:childTnLst>
                                    <p:set>
                                      <p:cBhvr>
                                        <p:cTn id="50" dur="1" fill="hold">
                                          <p:stCondLst>
                                            <p:cond delay="0"/>
                                          </p:stCondLst>
                                        </p:cTn>
                                        <p:tgtEl>
                                          <p:spTgt spid="3">
                                            <p:txEl>
                                              <p:pRg st="1" end="1"/>
                                            </p:txEl>
                                          </p:spTgt>
                                        </p:tgtEl>
                                        <p:attrNameLst>
                                          <p:attrName>style.visibility</p:attrName>
                                        </p:attrNameLst>
                                      </p:cBhvr>
                                      <p:to>
                                        <p:strVal val="visible"/>
                                      </p:to>
                                    </p:set>
                                    <p:animEffect transition="in" filter="barn(inVertical)">
                                      <p:cBhvr>
                                        <p:cTn id="51"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1325563"/>
          </a:xfrm>
        </p:spPr>
        <p:txBody>
          <a:bodyPr/>
          <a:lstStyle/>
          <a:p>
            <a:pPr algn="ctr"/>
            <a:r>
              <a:rPr lang="en-US" b="1" dirty="0" smtClean="0"/>
              <a:t>Data Cleaning</a:t>
            </a:r>
            <a:endParaRPr lang="en-US" b="1" dirty="0"/>
          </a:p>
        </p:txBody>
      </p:sp>
      <p:sp>
        <p:nvSpPr>
          <p:cNvPr id="3" name="Content Placeholder 2"/>
          <p:cNvSpPr>
            <a:spLocks noGrp="1"/>
          </p:cNvSpPr>
          <p:nvPr>
            <p:ph idx="1"/>
          </p:nvPr>
        </p:nvSpPr>
        <p:spPr/>
        <p:txBody>
          <a:bodyPr/>
          <a:lstStyle/>
          <a:p>
            <a:endParaRPr lang="en-US" dirty="0"/>
          </a:p>
        </p:txBody>
      </p:sp>
      <p:pic>
        <p:nvPicPr>
          <p:cNvPr id="4" name="Picture 3"/>
          <p:cNvPicPr/>
          <p:nvPr/>
        </p:nvPicPr>
        <p:blipFill>
          <a:blip r:embed="rId2"/>
          <a:stretch>
            <a:fillRect/>
          </a:stretch>
        </p:blipFill>
        <p:spPr>
          <a:xfrm>
            <a:off x="0" y="1152939"/>
            <a:ext cx="9144000" cy="5705061"/>
          </a:xfrm>
          <a:prstGeom prst="rect">
            <a:avLst/>
          </a:prstGeom>
        </p:spPr>
      </p:pic>
    </p:spTree>
    <p:extLst>
      <p:ext uri="{BB962C8B-B14F-4D97-AF65-F5344CB8AC3E}">
        <p14:creationId xmlns:p14="http://schemas.microsoft.com/office/powerpoint/2010/main" val="13886135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2"/>
          <a:stretch>
            <a:fillRect/>
          </a:stretch>
        </p:blipFill>
        <p:spPr>
          <a:xfrm>
            <a:off x="914400" y="0"/>
            <a:ext cx="7407965" cy="6858000"/>
          </a:xfrm>
          <a:prstGeom prst="rect">
            <a:avLst/>
          </a:prstGeom>
        </p:spPr>
      </p:pic>
    </p:spTree>
    <p:extLst>
      <p:ext uri="{BB962C8B-B14F-4D97-AF65-F5344CB8AC3E}">
        <p14:creationId xmlns:p14="http://schemas.microsoft.com/office/powerpoint/2010/main" val="35134064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Traditional Model</a:t>
            </a:r>
            <a:endParaRPr lang="en-US" b="1" dirty="0"/>
          </a:p>
        </p:txBody>
      </p:sp>
      <p:sp>
        <p:nvSpPr>
          <p:cNvPr id="3" name="Content Placeholder 2"/>
          <p:cNvSpPr>
            <a:spLocks noGrp="1"/>
          </p:cNvSpPr>
          <p:nvPr>
            <p:ph idx="1"/>
          </p:nvPr>
        </p:nvSpPr>
        <p:spPr/>
        <p:txBody>
          <a:bodyPr/>
          <a:lstStyle/>
          <a:p>
            <a:pPr marL="514350" lvl="1" indent="-514350">
              <a:spcBef>
                <a:spcPts val="1000"/>
              </a:spcBef>
              <a:buFont typeface="+mj-lt"/>
              <a:buAutoNum type="arabicPeriod"/>
            </a:pPr>
            <a:r>
              <a:rPr lang="en-US" dirty="0"/>
              <a:t>Naïve Bayes – count </a:t>
            </a:r>
            <a:r>
              <a:rPr lang="en-US" dirty="0" smtClean="0"/>
              <a:t>method</a:t>
            </a:r>
          </a:p>
          <a:p>
            <a:pPr marL="971550" lvl="2" indent="-514350">
              <a:spcBef>
                <a:spcPts val="1000"/>
              </a:spcBef>
            </a:pPr>
            <a:r>
              <a:rPr lang="en-US" dirty="0"/>
              <a:t>tried this method to see the learning works for a basic </a:t>
            </a:r>
            <a:r>
              <a:rPr lang="en-US" dirty="0" smtClean="0"/>
              <a:t>model</a:t>
            </a:r>
          </a:p>
          <a:p>
            <a:pPr marL="457200" lvl="2" indent="0">
              <a:spcBef>
                <a:spcPts val="1000"/>
              </a:spcBef>
              <a:buNone/>
            </a:pPr>
            <a:endParaRPr lang="en-US" dirty="0"/>
          </a:p>
          <a:p>
            <a:pPr marL="514350" lvl="1" indent="-514350">
              <a:spcBef>
                <a:spcPts val="1000"/>
              </a:spcBef>
              <a:buFont typeface="+mj-lt"/>
              <a:buAutoNum type="arabicPeriod"/>
            </a:pPr>
            <a:r>
              <a:rPr lang="en-US" dirty="0"/>
              <a:t>Multi-Layer Perceptron - Vector </a:t>
            </a:r>
            <a:r>
              <a:rPr lang="en-US" dirty="0" smtClean="0"/>
              <a:t>representation</a:t>
            </a:r>
          </a:p>
          <a:p>
            <a:pPr marL="971550" lvl="2" indent="-514350">
              <a:spcBef>
                <a:spcPts val="1000"/>
              </a:spcBef>
            </a:pPr>
            <a:r>
              <a:rPr lang="en-US" dirty="0"/>
              <a:t>G</a:t>
            </a:r>
            <a:r>
              <a:rPr lang="en-US" dirty="0" smtClean="0"/>
              <a:t>enism </a:t>
            </a:r>
            <a:r>
              <a:rPr lang="en-US" dirty="0"/>
              <a:t>Word2Vec </a:t>
            </a:r>
            <a:r>
              <a:rPr lang="en-US" dirty="0" err="1" smtClean="0"/>
              <a:t>embeddings</a:t>
            </a:r>
            <a:endParaRPr lang="en-US" dirty="0" smtClean="0"/>
          </a:p>
          <a:p>
            <a:pPr marL="971550" lvl="2" indent="-514350">
              <a:spcBef>
                <a:spcPts val="1000"/>
              </a:spcBef>
            </a:pPr>
            <a:r>
              <a:rPr lang="en-US" dirty="0" smtClean="0"/>
              <a:t>Turn each </a:t>
            </a:r>
            <a:r>
              <a:rPr lang="en-US" dirty="0"/>
              <a:t>example into a 32-dimensional vector </a:t>
            </a:r>
            <a:endParaRPr lang="en-US" dirty="0" smtClean="0"/>
          </a:p>
          <a:p>
            <a:pPr marL="971550" lvl="2" indent="-514350">
              <a:spcBef>
                <a:spcPts val="1000"/>
              </a:spcBef>
            </a:pPr>
            <a:r>
              <a:rPr lang="en-US" dirty="0"/>
              <a:t>matrix of 8675 x 32 dimension</a:t>
            </a:r>
          </a:p>
          <a:p>
            <a:pPr marL="514350" lvl="1" indent="-514350">
              <a:spcBef>
                <a:spcPts val="1000"/>
              </a:spcBef>
              <a:buFont typeface="+mj-lt"/>
              <a:buAutoNum type="arabicPeriod"/>
            </a:pPr>
            <a:endParaRPr lang="en-US" dirty="0"/>
          </a:p>
        </p:txBody>
      </p:sp>
    </p:spTree>
    <p:extLst>
      <p:ext uri="{BB962C8B-B14F-4D97-AF65-F5344CB8AC3E}">
        <p14:creationId xmlns:p14="http://schemas.microsoft.com/office/powerpoint/2010/main" val="3299579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174</TotalTime>
  <Words>332</Words>
  <Application>Microsoft Office PowerPoint</Application>
  <PresentationFormat>On-screen Show (4:3)</PresentationFormat>
  <Paragraphs>77</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Times New Roman</vt:lpstr>
      <vt:lpstr>Office Theme</vt:lpstr>
      <vt:lpstr>MTBI Personality Predictor using ML</vt:lpstr>
      <vt:lpstr>What is MBTI</vt:lpstr>
      <vt:lpstr>Motivation</vt:lpstr>
      <vt:lpstr>Objectives</vt:lpstr>
      <vt:lpstr>Prior Work</vt:lpstr>
      <vt:lpstr>Dataset</vt:lpstr>
      <vt:lpstr>Data Cleaning</vt:lpstr>
      <vt:lpstr>PowerPoint Presentation</vt:lpstr>
      <vt:lpstr>Traditional Model</vt:lpstr>
      <vt:lpstr>Improved Model</vt:lpstr>
      <vt:lpstr>PowerPoint Presentation</vt:lpstr>
      <vt:lpstr>PowerPoint Presentation</vt:lpstr>
      <vt:lpstr>PowerPoint Presentation</vt:lpstr>
      <vt:lpstr>Results</vt:lpstr>
      <vt:lpstr>PowerPoint Presentation</vt:lpstr>
      <vt:lpstr>PowerPoint Presentation</vt:lpstr>
      <vt:lpstr>PowerPoint Presentation</vt:lpstr>
      <vt:lpstr>PowerPoint Presentation</vt:lpstr>
      <vt:lpstr>Comparison of Models</vt:lpstr>
      <vt:lpstr>Summary</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c:title>
  <dc:creator>Ashrarul Sifat</dc:creator>
  <cp:lastModifiedBy>Ashrarul Sifat</cp:lastModifiedBy>
  <cp:revision>11</cp:revision>
  <dcterms:created xsi:type="dcterms:W3CDTF">2017-12-13T04:24:37Z</dcterms:created>
  <dcterms:modified xsi:type="dcterms:W3CDTF">2017-12-13T07:19:32Z</dcterms:modified>
</cp:coreProperties>
</file>