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9"/>
  </p:notesMasterIdLst>
  <p:handoutMasterIdLst>
    <p:handoutMasterId r:id="rId20"/>
  </p:handoutMasterIdLst>
  <p:sldIdLst>
    <p:sldId id="323" r:id="rId2"/>
    <p:sldId id="278" r:id="rId3"/>
    <p:sldId id="304" r:id="rId4"/>
    <p:sldId id="314" r:id="rId5"/>
    <p:sldId id="324" r:id="rId6"/>
    <p:sldId id="325" r:id="rId7"/>
    <p:sldId id="326" r:id="rId8"/>
    <p:sldId id="327" r:id="rId9"/>
    <p:sldId id="321" r:id="rId10"/>
    <p:sldId id="322" r:id="rId11"/>
    <p:sldId id="315" r:id="rId12"/>
    <p:sldId id="309" r:id="rId13"/>
    <p:sldId id="319" r:id="rId14"/>
    <p:sldId id="316" r:id="rId15"/>
    <p:sldId id="308" r:id="rId16"/>
    <p:sldId id="310" r:id="rId17"/>
    <p:sldId id="285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0C417A-8EA7-450D-B48A-F1C4803EFC77}">
          <p14:sldIdLst>
            <p14:sldId id="323"/>
            <p14:sldId id="278"/>
            <p14:sldId id="304"/>
            <p14:sldId id="314"/>
            <p14:sldId id="324"/>
            <p14:sldId id="325"/>
            <p14:sldId id="326"/>
            <p14:sldId id="327"/>
            <p14:sldId id="321"/>
            <p14:sldId id="322"/>
            <p14:sldId id="315"/>
            <p14:sldId id="309"/>
            <p14:sldId id="319"/>
            <p14:sldId id="316"/>
            <p14:sldId id="308"/>
            <p14:sldId id="310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1" autoAdjust="0"/>
    <p:restoredTop sz="77178" autoAdjust="0"/>
  </p:normalViewPr>
  <p:slideViewPr>
    <p:cSldViewPr snapToGrid="0">
      <p:cViewPr varScale="1">
        <p:scale>
          <a:sx n="59" d="100"/>
          <a:sy n="59" d="100"/>
        </p:scale>
        <p:origin x="1062" y="72"/>
      </p:cViewPr>
      <p:guideLst/>
    </p:cSldViewPr>
  </p:slideViewPr>
  <p:outlineViewPr>
    <p:cViewPr>
      <p:scale>
        <a:sx n="33" d="100"/>
        <a:sy n="33" d="100"/>
      </p:scale>
      <p:origin x="0" y="-2102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443EA7-F59E-480F-9099-41037A156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258" cy="465292"/>
          </a:xfrm>
          <a:prstGeom prst="rect">
            <a:avLst/>
          </a:prstGeom>
        </p:spPr>
        <p:txBody>
          <a:bodyPr vert="horz" lIns="90402" tIns="45201" rIns="90402" bIns="452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FB5E7-2E37-48CB-AF93-42907B6AD6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577" y="0"/>
            <a:ext cx="3038258" cy="465292"/>
          </a:xfrm>
          <a:prstGeom prst="rect">
            <a:avLst/>
          </a:prstGeom>
        </p:spPr>
        <p:txBody>
          <a:bodyPr vert="horz" lIns="90402" tIns="45201" rIns="90402" bIns="45201" rtlCol="0"/>
          <a:lstStyle>
            <a:lvl1pPr algn="r">
              <a:defRPr sz="1200"/>
            </a:lvl1pPr>
          </a:lstStyle>
          <a:p>
            <a:fld id="{51BD3267-3DF7-40CA-B6B6-1746BCBAAB1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9F4F0-1F7D-4969-B0EE-65B5D57433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8831109"/>
            <a:ext cx="3038258" cy="465292"/>
          </a:xfrm>
          <a:prstGeom prst="rect">
            <a:avLst/>
          </a:prstGeom>
        </p:spPr>
        <p:txBody>
          <a:bodyPr vert="horz" lIns="90402" tIns="45201" rIns="90402" bIns="452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60DB1-B86C-4F17-B556-D197F35A4F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577" y="8831109"/>
            <a:ext cx="3038258" cy="465292"/>
          </a:xfrm>
          <a:prstGeom prst="rect">
            <a:avLst/>
          </a:prstGeom>
        </p:spPr>
        <p:txBody>
          <a:bodyPr vert="horz" lIns="90402" tIns="45201" rIns="90402" bIns="45201" rtlCol="0" anchor="b"/>
          <a:lstStyle>
            <a:lvl1pPr algn="r">
              <a:defRPr sz="1200"/>
            </a:lvl1pPr>
          </a:lstStyle>
          <a:p>
            <a:fld id="{CE7A7AEF-5C8F-4B81-8EF7-27A51298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r">
              <a:defRPr sz="1200"/>
            </a:lvl1pPr>
          </a:lstStyle>
          <a:p>
            <a:fld id="{47915430-BF27-4EC8-A18B-191456BBA368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7" rIns="91415" bIns="457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1415" tIns="45707" rIns="91415" bIns="4570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9"/>
            <a:ext cx="3037840" cy="466433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r">
              <a:defRPr sz="1200"/>
            </a:lvl1pPr>
          </a:lstStyle>
          <a:p>
            <a:fld id="{46282DAC-4741-4D0B-B683-2127B8AB0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82DAC-4741-4D0B-B683-2127B8AB0D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71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9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03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6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0.12637707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7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18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3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2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1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80B4A-E6F0-4ADD-94D3-8E8D9EA81D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10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Project </a:t>
            </a:r>
            <a:r>
              <a:rPr lang="en-US" sz="900" dirty="0" err="1"/>
              <a:t>Id,Name,Url,Url,Currency,Top</a:t>
            </a:r>
            <a:r>
              <a:rPr lang="en-US" sz="900" dirty="0"/>
              <a:t> Category,Category,Creator,Location,Updates,Comments,Rewards,Goal,Pledged,Backers,Start,End,Duration in </a:t>
            </a:r>
            <a:r>
              <a:rPr lang="en-US" sz="900" dirty="0" err="1"/>
              <a:t>Days,Facebook</a:t>
            </a:r>
            <a:r>
              <a:rPr lang="en-US" sz="900" dirty="0"/>
              <a:t> </a:t>
            </a:r>
            <a:r>
              <a:rPr lang="en-US" sz="900" dirty="0" err="1"/>
              <a:t>Connected,Facebook</a:t>
            </a:r>
            <a:r>
              <a:rPr lang="en-US" sz="900" dirty="0"/>
              <a:t> </a:t>
            </a:r>
            <a:r>
              <a:rPr lang="en-US" sz="900" dirty="0" err="1"/>
              <a:t>Friends,Facebook</a:t>
            </a:r>
            <a:r>
              <a:rPr lang="en-US" sz="900" dirty="0"/>
              <a:t> </a:t>
            </a:r>
            <a:r>
              <a:rPr lang="en-US" sz="900" dirty="0" err="1"/>
              <a:t>Shares,Has</a:t>
            </a:r>
            <a:r>
              <a:rPr lang="en-US" sz="900" dirty="0"/>
              <a:t> </a:t>
            </a:r>
            <a:r>
              <a:rPr lang="en-US" sz="900" dirty="0" err="1"/>
              <a:t>Video,Latitude,Longitude,Start</a:t>
            </a:r>
            <a:r>
              <a:rPr lang="en-US" sz="900" dirty="0"/>
              <a:t> Timestamp (UTC),End Timestamp (UTC),Creator </a:t>
            </a:r>
            <a:r>
              <a:rPr lang="en-US" sz="900" dirty="0" err="1"/>
              <a:t>Bio,Creator</a:t>
            </a:r>
            <a:r>
              <a:rPr lang="en-US" sz="900" dirty="0"/>
              <a:t> </a:t>
            </a:r>
            <a:r>
              <a:rPr lang="en-US" sz="900" dirty="0" err="1"/>
              <a:t>Website,Creator</a:t>
            </a:r>
            <a:r>
              <a:rPr lang="en-US" sz="900" dirty="0"/>
              <a:t> - # Projects </a:t>
            </a:r>
            <a:r>
              <a:rPr lang="en-US" sz="900" dirty="0" err="1"/>
              <a:t>Created,Creator</a:t>
            </a:r>
            <a:r>
              <a:rPr lang="en-US" sz="900" dirty="0"/>
              <a:t> - # Projects Backed,# Videos,# Images,# Words (Description),# Words (Risks and Challenges),# FAQs</a:t>
            </a:r>
          </a:p>
          <a:p>
            <a:endParaRPr lang="en-US" sz="900" dirty="0"/>
          </a:p>
          <a:p>
            <a:r>
              <a:rPr lang="en-US" sz="900" dirty="0" err="1"/>
              <a:t>project_id</a:t>
            </a:r>
            <a:r>
              <a:rPr lang="en-US" sz="900" dirty="0"/>
              <a:t>, </a:t>
            </a:r>
            <a:r>
              <a:rPr lang="en-US" sz="900" dirty="0" err="1"/>
              <a:t>project_name</a:t>
            </a:r>
            <a:r>
              <a:rPr lang="en-US" sz="900" dirty="0"/>
              <a:t>, username, date, retweets, favorites, text, geo, mentions, hashtags, id, permalink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80B4A-E6F0-4ADD-94D3-8E8D9EA81D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49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80B4A-E6F0-4ADD-94D3-8E8D9EA81D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51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80B4A-E6F0-4ADD-94D3-8E8D9EA81D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08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80B4A-E6F0-4ADD-94D3-8E8D9EA81D4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5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94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eftsidebar_ppt.tif                                            00085B90Macintosh HD                   7C262522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599" y="-457200"/>
            <a:ext cx="3534833" cy="79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01"/>
            <a:ext cx="4658784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3"/>
          <p:cNvSpPr>
            <a:spLocks noChangeArrowheads="1"/>
          </p:cNvSpPr>
          <p:nvPr userDrawn="1"/>
        </p:nvSpPr>
        <p:spPr bwMode="auto">
          <a:xfrm>
            <a:off x="406400" y="914400"/>
            <a:ext cx="6299200" cy="1981200"/>
          </a:xfrm>
          <a:prstGeom prst="roundRect">
            <a:avLst>
              <a:gd name="adj" fmla="val 16667"/>
            </a:avLst>
          </a:prstGeom>
          <a:solidFill>
            <a:schemeClr val="bg1">
              <a:alpha val="9803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0" y="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1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ADBF1D-51F0-4851-AA9D-529C42BE19E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4EEAD7-C12E-4768-BA1E-7B336B955C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5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6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data:image/png;base64,iVBORw0KGgoAAAANSUhEUgAAAcIAAABwCAMAAAC6s4C9AAAAt1BMVEX///8Afcb/wiAAesUAd8QAdMMAc8L/vgAAccIAdsMAecXy+fyHtNxfn9T/vQCRu+CXwOJRmNG00OnC2u54q9kLgsj4/P7/wRTm8PhClM/p8vnd6/b///1ppdatzOfO4fH/y03/57f/9+f/1Hb/8dT/5a+kx+X/0mwqicv/z2D/2Yb/68L/3JH/+/LJ3u//zFP/35z/xCr/78//35v/xzwAab//0GX/5bL/9d//2or/1n3/4qZ/sNsddeVxAAARFklEQVR4nO1d6XqbOhA1AYTB8R4bO96yNI6btWlz2zTx+z/XZTHSjDRC2E2Mk4/zqw1CHnSQNJuGWq1ChQoVKmzw8vfZ87znu4uyBamwG6bXrfAoQhi2XsuWpcJOePaOMnhnZQtTYQf8EgxGHL6VLU6F7fEMGDwKH8sWp8L2qCj89HgMIYWXZYtTYXtcIgr/li1Ohe3xF1JYqTOfEW9IIz0vW5wK2+McUXhbtjgVtsctovClbHEqbI8XRGHlJv2EuIAUtqZli1Nhe0xbcBaWLU2FXQBn4VPZwlTYBU+Vf+2zA3jYwuuyhamwC64BhTdlC1NhFwAPm/ejbGEq7IIfIGp/VbYwFXbBFaBwS/9arwPQnhAt+qYWkzZssN3Pw87bw+3uLQlzIPK80B3f3t6MLjPgYfO+mRq/oA47dUeg3iHar3xDC9iF2zX9PMaagb4b291bEsbudk/7EucWtkwhwG+AQpN/7bIVdXjGW02YJRDM1PbDOmhg2U21RdMW152l+ZkgjgNxr/s5KOzauaMh4zxNLvSe8yci8LB5+f61b0dptmLrZ/YXMIaWtVLvWLgWgtoCXmXUUpyDL0/hz8xzFuYrmveCwjCXwjvekAc0gEQRA+oodhzEYP1UbnAK5zHBcC6+OoVTEI33zu4LNczzr12AfNMwa4gochd5Esfw+3KDvi+uUitxLr46hXfQ9xnmheO5hy080zd686gEjQWcRMRWhhbaiKRjuUEbtPB7pmeS8NUphAzGg36tXSTPMnLC37om949Sd9k09CFByixC6k4s9TjnkYhl1oAvTuFPacyPwvCnpulvTqHOv3aLpiDcDdFKqegzS8hwMtByCzhNB4ZHUvDFKXyTKTw6amkYuuEU3pHXp5dqX5kTAG2Gddm8nkkLqaJzwmkarI0DIOGLU/hLHfYj74k0L+4yCmn/2saUkLr6k15EVoOiz1gyfMkj0QPTVNV1TPjiFF4RFGrMC96U9K/9bREdiaaQQl/SZ0bSVhiJfYJbrAEJhE1iwBen8IIc+ci8UB0w3IBsqdegKQHRyqyUsa0nqCdvhZYtbZcrW3upAL44hbVreuwp8+IyceOELXUrfFP0mM2bwLfVtqMn6ARbhepUG0KrcEsfd+3rU1i70Q3/b8W8uH0MvfC7orEqpkTWgyfIfoArqYP1mZXCoOU+wAZQm8FXMgzzAhBbUpjX17DwG5ArkfGmLX2k93ceSQFpXhBWo2pKbAj8BXw9cCJJCmeDsyu4dFCwAhod2N6Y9NrNlcXqEdigu56PqAekKRwCZH97OB5bSVezucLVaNkcxD9kj9uqe0kj0VgjUY347VFn7Ec3pSsUNMIG3QxjvV9q+nZEkljkUP30mtpNQ+9JOjkDN0OscHLnWbDkY41fPbDS2iL00pg3beYHNr9oBz5bddS3n6awHnBsIlAdiwWbzgLfP0Ek9sfMt7OfYSvaQRRJZBESqTO3zbKfdjYO31GTOeltyX+RHW1nCBSXB8T5EzWXNOYFwE/KlAi9Z2UnhS4yG5l2fIT9hZiGAWwBtBk+PXvduq/uoZbtM2Wz1FAo/pjsvH0ba1UBEy/aaMzQb9lspbqI+k1aIoep/kKhGaSOik6d35n8v0t0RHmtMG7PKBJb+QH6K2IKht4jsQJDRzUWhc9P1hCSMzBEQ7AVbtbgpeWSDxnDH0iOgUIUdupKRyx705ZM+THbkVbT+UAvkWNJjWUKZ+AJkwa7URgZ599bKon5Wb/q+hu2rsmZi6K6DF7g4ge1NZccGvDQL2CnY6qON3zSOl7nilDYVmxTi3N4Ql2z6uhF6eVKZNWxr0KicAbnf9JgVwoj8+5S9XLmxQYvZAo971UX0QerIdJnOEGRgEv+aDBYAbxzGxf5KTmoYMSQB8dMoY6B5F04cclrVgD3uKFJIsQhpnCpBkN3pzBST/9K6mkuhfcticA7fcDxWBMv4gQFa7DaQmlB0kWmCK20i9ZmxCaaXyYp9OVQibgypOdnIi9KahlvIxGiUHofkwb/QmGkYv4IAYmG3HtYB8M7yj2+jaK2QJ/h0ka8Alcb0GfAQ7CRMgYkkPfASKFFWKYpnPZCv0IyONeXJolggAVR2MROfjwouI+CFEa4EuqpId+QBzooJRSj4dKy8AeIV1chuVhr4VuajUM2bSKt3WVOEOnukjII/bBmCnMw0F9C7wmXyNZJBExdSOGpJEjS4J8pjNTT55RE77uhYRoHDr0zXZRRAC5+Yo6JNcypweVI2I5g+grvatzO9uur9XxxOqwNG5N5V9L7xQ8XptB2nEC3HtqB48jXGFQ0B0kHQKJeE0sE1hVA4Wot9Zo0eAcKI4PvsRWGRgZr08gUCVu/jYmlNSncwOcY97wk8onnEWwBi1LsoSd2ZJstkXE2WcEVyRXbbUEKfetkuTxeqQZEPPxut73szBy8WtrQW7IOFIlGYygRcGjAfUCOlSYN3oXCWu3l9bVI1vb55U2xY9twMxRc8HBv4r+eC32Gr1LgcUQib/+/ppqKiMIhQtkoRKEdbEZ4MSC87uvNbcdY9YAOiIf/ukReF3RoCAKordz2WQxHfmbLZhnq20dp3hcNMGjCZhCsxsoBUA15bB88jHiEBuXtbkD7yueetiIU2gM+f4aKugv0lh7iEBpHQyoUPYRzTIRfVAod56Q3aTROJ+m7jd3cjQ12cp2/K4BmwOeI0FXSGSYGNovtQy1V8VRJgPuK2KgKUQiMPNnqZNBTsEZrozGvHP02J1mm0HalMwhbRir2hjWhz/Bw72aGiRmQ5SqC9ZcONAHAtVrkOhagkGl9AZGoeAyhoS8Hr1VAz5IIv0gU2pa8KRwqhTA6nxl4fLQ2pqKgOctVhNqMaSGBKRzCl26m0O5qu1Fysdb09qYBnNEi+1KiMFB85odKIXyczAfKZ93mD0KfyWxA8TSmARsOJ9D25LSYKZRTquBuKOcYoOC14WzAcDgivfuYQqbuoodKIdwMnTQkJFyLm9AE0Gc2oy3GwKGOtUV9THrt2XgQx0vRIscHzEwhk7qEqSBy0uMQ/khQI5FK5MZhX8gVfxkQhTZx+uxgKTxRBBNbRfZ4YrhTfQZMXUZEyxftsc/8gLLI+YAZKVRSqqC3TDk/AP01xNIeSeRoJOI+NkShS6iyB0thTwmqLIGPO8VY0meAhuLL/Y2ObaZ1p4gBM1MozwOUtyqfskX5B1JEfnRsMcWJIz1zTaKQmskHSyFUE9Kx5EEIbuuL8U53f6HNyM8yadZlz8auFMqjRHshNmhqKRw1Wa5EJIXkDn+wFMKYQ7pM8v/ysy59yT8jHkYywk7q+rc9wUdReAKjZpDCdf4rZWkopAyTw6UQHJ5ICBHTko833PvijUY8K1LuJwNDcOcDKaRn4WigZDQryNoiHynlr3gnCqd/roo4P1/eipcInktBB2HYi1cRDPcCMQoDbg+kMxpjvxQu9KkzAlljSKFD5Ta/C4VxdqlHJG7LeG15XvijYHFLsBmmgQmevCbGSczUWJEA6ypYcBZKJD1wfNdliNi9UqjG/QmJ9krhxWuaf+GZSnWl+fye97dYtAI8TuyS5yY0SFgD+TNrmDcDhrIh+accNph1eg+TySlKoc2a74HCoYXnoMOsWTuWaASVnz1S+HLNo/at/Ejgrai1cFmk2DPYDGMXGx9GsEiKGRZPVDECoGIMGhbLHSxH1JV9UohPSPqDDpcIXcn++NEUxsFekTujPZSd4Ay0bH03B35Bar3fF6sP0spEkwDa0cL8RukstgPttpIonCCJkOpcAoXnzzgPMbdAyT3Kdgu9M1OMGGwZTkdoN2iYhOnMTkX2KVDcUDx0gFzEJVGIM5jQMYq9U3il5OVvlUcaek9/8n9AiBZZ7lybqcOnFiPuLoTfWrihGsi7icMI5VCIkkglifZL4fRXSGRn595BnK4P3/JIB2O8AvMNNhHeLX8u/u0O1euqD7ocCvOq4vw7hcUrzl3cUGfUWvmlR2+oo/p5CcHAgexy/TRADgphCgZt7l4DbigYsJOP7ZejkaIsZyksPftnjbRoztOLmoqfLIymyqM/iGMY0W3atHywGfoP5FYILA97xgcABJq6hEaYYVUKhXDuMyl8O96JQthjsZwn8kBMXFnPbO29kKfs9XmJQnib88PwOUoh/4qnWYPpBmmSzgujIOD+KMyLXSCvW/bHrSh0CyQ90cfSokXU7JuJcUNWXAi9R1I9BcLxf0nFgDqE+xMEmmC8Tnrn53DA9kchOvGDX8febhTC3zBmDGkOh5LHQy/uHp8ffykbHXlMNMnRJ0gk+JE1ALm0pTTIcMCkjAl0T0mzEDfH+fzZX40UogO1xtpBdNUS6pD2VSsMI2LUYxZTTdmMo5a6laruTSWoShz0gqFzZBaix8M50OXshVj7oI681ApQiEqaEbk1EPc0g2GoTqAXXndGVTjPdWUzVANDjakxuaSAevQMGlsoRRDkeA670gSnbvgQCuGcsVzwtjVx/Imf8zBSiHOsWDvZLxoLsvbCOTl/iIIltdqfvOpPmsIlRFP1uIAtN1mrNIOreHthmao6t+SOsxs+nEJ5wDNB5fMSPMXCSGFDSvx3rYFl+/+R05GqwRZ6pIuFN6Uvk+WDiKbKZqgWt1TKQeEmOA/bt2edZacZqAHXrP3HO9jwbztBLNFMlag4hfQZWLr8HFEJUVcbmFdC9H6R16kiXkQNqZF8pEjJL1LPYeMmJ/LL7ajnxqw0mpXg4yk8LiYRz3U0U0iegaWL6d7Kwx5q/THXxnqkaik96nMI8gtGVEuXTz1j2yHvpD08AJe1/3gKG+oSQEnET/qYKVRLC1KiJJC9nDmVZkRVYO1Xt5SClpSHdS7bDGqTntREMhzbuhGzV6BzPmB7iBd2NCUVLHsAJOJvoplC7JjTiZICfa8+t94TP1efU5t7eokmokc6B7CtRFZLx2f8lCqyY1XfScbLboBLXNHdR+KFrA1nPTunwLDg600BCqmJraEQxov0RZ1jFKuQjyqyeeSu+oB2Q/KAFy5SoGzjwxXFYWBFb3mD5wa72YDtJf1pRXFo2yOYlMG9hAUorPXVk+Sq1pBCFHDKKa1eQ0tubgAKmBe60lHtnIjfBnPURK1i1lT3CtZMVs5JVqaAE7+fJERKom4i0Sh7q3hXRSis9ZUsPe1xxo0SkvuBgxr+WkzO5yxqcfngdCLqA1VLkTRrO3STvsMrRpBVZOcOqihhs0HG2GiV5gPyB177vBCdLTJw6uKPjhyS64OLTKGQ7C7awAMskWtld55uDvDzcEvbFV242gKrE/ncP6PPBdXiIffC0HvM52WbbzZF5kVIOeIETtcWc33fZa6lrZbeWTGWNqFfvuh6XHXQtgPH9ZtwrZ2vXBbdm43NsinQ5WPeBX+Vs3EX4GJXXsU7ZHfJD62S8zDxS+H66L7eOD5J72e/MwddNHO+jNbvMt+JOwwCx2c2cZg/w/Tt8tKYzws+h2D+ctrV5eWVIbf09KHff5jklmhtLPKbTObHzW63uV4u5HjMcDLZ9msW74JR73gWS9R5eCeJGv123OFs3enTlU23AXDFeeYiMxUOEPArooYcpwqHiTthLFTf8v2cAD6A0PS5ygoHie/Vd+0/O0DdytBYmq3CIQL6Up/LFqbCLoD+a69sYSrsAHR8olW2NBV2wAuk0PhV9AoHCPS5Ua/IcdAKBwaU6lZ52D4j0LcqDXGpCgeJO2hUeLmfM6hwmHiFFGo+yFzhoPEdUVjgq3gVDg3wuzCVh+1T4glReFa2OBW2B9oLNSn5FQ4a9yA/NDwqWHOtwkHhIjsNHHrPhmS3CoeKq0cvxmNl139iTC9eLqo1tEKFz4b/ASVWO+bEGcbtAAAAAElFTkSuQmCC">
            <a:extLst>
              <a:ext uri="{FF2B5EF4-FFF2-40B4-BE49-F238E27FC236}">
                <a16:creationId xmlns:a16="http://schemas.microsoft.com/office/drawing/2014/main" id="{299015A7-2BFC-4A4B-967C-CE388D7F3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03BB8-BB1C-421A-BBA3-5B197C23B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15" y="1474623"/>
            <a:ext cx="10040471" cy="1873320"/>
          </a:xfrm>
        </p:spPr>
        <p:txBody>
          <a:bodyPr>
            <a:noAutofit/>
          </a:bodyPr>
          <a:lstStyle/>
          <a:p>
            <a:r>
              <a:rPr lang="en-US" sz="4800" b="1" dirty="0"/>
              <a:t>Estimating Contagion Rates in </a:t>
            </a:r>
            <a:br>
              <a:rPr lang="en-US" sz="4800" b="1" dirty="0"/>
            </a:br>
            <a:r>
              <a:rPr lang="en-US" sz="4800" b="1" dirty="0"/>
              <a:t>Kickstarter Twitter Cliques</a:t>
            </a:r>
            <a:br>
              <a:rPr lang="en-US" sz="6000" b="1" dirty="0"/>
            </a:br>
            <a:endParaRPr lang="en-US" sz="12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AC5D0F-C1C5-4C12-A5E8-65032E31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114" y="5953316"/>
            <a:ext cx="7649577" cy="114300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Davon Woodard/MD Salman Ahmed CS 6604 Fall 2017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15153" y="4343400"/>
            <a:ext cx="603324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77D2F28-C7EE-44CA-8408-F4191006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615" y="5772320"/>
            <a:ext cx="2664921" cy="528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321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– Simple Contagion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" y="1993017"/>
            <a:ext cx="5491779" cy="3728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722" y="2406196"/>
            <a:ext cx="1742347" cy="135288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732722" y="4075421"/>
            <a:ext cx="1816716" cy="738664"/>
            <a:chOff x="8078993" y="4830184"/>
            <a:chExt cx="1816716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8078993" y="4830184"/>
              <a:ext cx="1816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Β</a:t>
              </a:r>
              <a:r>
                <a:rPr lang="en-US" baseline="-25000" dirty="0"/>
                <a:t>(successful) </a:t>
              </a:r>
              <a:r>
                <a:rPr lang="en-US" dirty="0"/>
                <a:t>= .0092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9445" y="5199516"/>
              <a:ext cx="152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Β</a:t>
              </a:r>
              <a:r>
                <a:rPr lang="en-US" baseline="-25000" dirty="0"/>
                <a:t>(failed) </a:t>
              </a:r>
              <a:r>
                <a:rPr lang="en-US" dirty="0"/>
                <a:t>= .0120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8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Results– Simple Contagion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87388"/>
            <a:ext cx="5340860" cy="3540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71E69-098E-4C44-A190-10A5AF8E2C95}"/>
              </a:ext>
            </a:extLst>
          </p:cNvPr>
          <p:cNvSpPr txBox="1"/>
          <p:nvPr/>
        </p:nvSpPr>
        <p:spPr>
          <a:xfrm>
            <a:off x="6484949" y="3730568"/>
            <a:ext cx="482313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Variance: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Assumptions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453" y="2454222"/>
            <a:ext cx="2797885" cy="8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-  Complex Contagion [Concept of Exposure Curve]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127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1EA39B-69F0-41E3-AB9F-B6A4E5C892C2}"/>
              </a:ext>
            </a:extLst>
          </p:cNvPr>
          <p:cNvGrpSpPr/>
          <p:nvPr/>
        </p:nvGrpSpPr>
        <p:grpSpPr>
          <a:xfrm>
            <a:off x="2223135" y="2215195"/>
            <a:ext cx="2675165" cy="2454550"/>
            <a:chOff x="1989362" y="2171699"/>
            <a:chExt cx="2675165" cy="24545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A6AE29-017A-4824-8F50-CA9678C96F75}"/>
                </a:ext>
              </a:extLst>
            </p:cNvPr>
            <p:cNvGrpSpPr/>
            <p:nvPr/>
          </p:nvGrpSpPr>
          <p:grpSpPr>
            <a:xfrm>
              <a:off x="1989362" y="2171699"/>
              <a:ext cx="2675165" cy="2454550"/>
              <a:chOff x="1597476" y="2171699"/>
              <a:chExt cx="2675165" cy="245455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5499D2F-ACC2-4E1D-8198-6A110246ED98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 flipH="1">
                <a:off x="1817912" y="2645228"/>
                <a:ext cx="51710" cy="897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9EFCA37-DA99-4AFC-95D3-AA9337B44431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>
                <a:off x="2090057" y="2408464"/>
                <a:ext cx="1205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F154DE0-E067-4238-AE0D-3B2726391196}"/>
                  </a:ext>
                </a:extLst>
              </p:cNvPr>
              <p:cNvGrpSpPr/>
              <p:nvPr/>
            </p:nvGrpSpPr>
            <p:grpSpPr>
              <a:xfrm>
                <a:off x="1597476" y="2171699"/>
                <a:ext cx="2675165" cy="2454550"/>
                <a:chOff x="1368876" y="2155371"/>
                <a:chExt cx="2675165" cy="2454550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F0E787B-9F59-4F8C-AE77-EEA83B6E82B2}"/>
                    </a:ext>
                  </a:extLst>
                </p:cNvPr>
                <p:cNvSpPr/>
                <p:nvPr/>
              </p:nvSpPr>
              <p:spPr>
                <a:xfrm>
                  <a:off x="1420586" y="2155371"/>
                  <a:ext cx="440871" cy="47352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5D78864-169B-4C01-8258-99737742026C}"/>
                    </a:ext>
                  </a:extLst>
                </p:cNvPr>
                <p:cNvSpPr/>
                <p:nvPr/>
              </p:nvSpPr>
              <p:spPr>
                <a:xfrm>
                  <a:off x="1368876" y="3526788"/>
                  <a:ext cx="440871" cy="47352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4468755-4C57-4987-A1E6-4D4C37B01631}"/>
                    </a:ext>
                  </a:extLst>
                </p:cNvPr>
                <p:cNvSpPr/>
                <p:nvPr/>
              </p:nvSpPr>
              <p:spPr>
                <a:xfrm>
                  <a:off x="2631622" y="4136392"/>
                  <a:ext cx="440871" cy="47352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4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33404DC-F6EB-4E29-8FE7-B918A30DFDE6}"/>
                    </a:ext>
                  </a:extLst>
                </p:cNvPr>
                <p:cNvSpPr/>
                <p:nvPr/>
              </p:nvSpPr>
              <p:spPr>
                <a:xfrm>
                  <a:off x="3067050" y="2155371"/>
                  <a:ext cx="440871" cy="47352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2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65C0754-93C4-46C3-98DC-0FC8345B82CC}"/>
                    </a:ext>
                  </a:extLst>
                </p:cNvPr>
                <p:cNvSpPr/>
                <p:nvPr/>
              </p:nvSpPr>
              <p:spPr>
                <a:xfrm>
                  <a:off x="3603170" y="3405659"/>
                  <a:ext cx="440871" cy="47352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5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C9E560D9-5EC0-4C11-96D7-272DB3FCE7EF}"/>
                    </a:ext>
                  </a:extLst>
                </p:cNvPr>
                <p:cNvCxnSpPr>
                  <a:cxnSpLocks/>
                  <a:stCxn id="8" idx="5"/>
                  <a:endCxn id="9" idx="0"/>
                </p:cNvCxnSpPr>
                <p:nvPr/>
              </p:nvCxnSpPr>
              <p:spPr>
                <a:xfrm>
                  <a:off x="3443357" y="2559553"/>
                  <a:ext cx="380249" cy="8461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1EA5254-368D-487E-897F-F9C5E56B398D}"/>
                    </a:ext>
                  </a:extLst>
                </p:cNvPr>
                <p:cNvCxnSpPr>
                  <a:cxnSpLocks/>
                  <a:stCxn id="7" idx="7"/>
                  <a:endCxn id="9" idx="3"/>
                </p:cNvCxnSpPr>
                <p:nvPr/>
              </p:nvCxnSpPr>
              <p:spPr>
                <a:xfrm flipV="1">
                  <a:off x="3007929" y="3809841"/>
                  <a:ext cx="659805" cy="39589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6290589-C4F3-4A27-95E4-D5E884AD1B06}"/>
                    </a:ext>
                  </a:extLst>
                </p:cNvPr>
                <p:cNvCxnSpPr>
                  <a:cxnSpLocks/>
                  <a:stCxn id="6" idx="5"/>
                  <a:endCxn id="7" idx="1"/>
                </p:cNvCxnSpPr>
                <p:nvPr/>
              </p:nvCxnSpPr>
              <p:spPr>
                <a:xfrm>
                  <a:off x="1745183" y="3930970"/>
                  <a:ext cx="951003" cy="274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4C78F2F-22A7-405C-8405-9BC9F2A25B46}"/>
                    </a:ext>
                  </a:extLst>
                </p:cNvPr>
                <p:cNvCxnSpPr>
                  <a:cxnSpLocks/>
                  <a:stCxn id="6" idx="7"/>
                  <a:endCxn id="8" idx="3"/>
                </p:cNvCxnSpPr>
                <p:nvPr/>
              </p:nvCxnSpPr>
              <p:spPr>
                <a:xfrm flipV="1">
                  <a:off x="1745183" y="2559553"/>
                  <a:ext cx="1386431" cy="10365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5B39594-31F7-4D62-A1F6-754E850D2C49}"/>
                    </a:ext>
                  </a:extLst>
                </p:cNvPr>
                <p:cNvCxnSpPr>
                  <a:cxnSpLocks/>
                  <a:stCxn id="5" idx="5"/>
                  <a:endCxn id="7" idx="0"/>
                </p:cNvCxnSpPr>
                <p:nvPr/>
              </p:nvCxnSpPr>
              <p:spPr>
                <a:xfrm>
                  <a:off x="1796893" y="2559553"/>
                  <a:ext cx="1055165" cy="15768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D43A003-5B85-4305-8D90-5A7760315A00}"/>
                    </a:ext>
                  </a:extLst>
                </p:cNvPr>
                <p:cNvCxnSpPr>
                  <a:cxnSpLocks/>
                  <a:stCxn id="5" idx="5"/>
                  <a:endCxn id="9" idx="1"/>
                </p:cNvCxnSpPr>
                <p:nvPr/>
              </p:nvCxnSpPr>
              <p:spPr>
                <a:xfrm>
                  <a:off x="1796893" y="2559553"/>
                  <a:ext cx="1870841" cy="9154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1DC8DF8-1EA5-4B85-99A7-4B9E387CEAE6}"/>
                    </a:ext>
                  </a:extLst>
                </p:cNvPr>
                <p:cNvCxnSpPr>
                  <a:cxnSpLocks/>
                  <a:stCxn id="8" idx="4"/>
                  <a:endCxn id="7" idx="0"/>
                </p:cNvCxnSpPr>
                <p:nvPr/>
              </p:nvCxnSpPr>
              <p:spPr>
                <a:xfrm flipH="1">
                  <a:off x="2852058" y="2628900"/>
                  <a:ext cx="435428" cy="15074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85F5F8-CA64-414B-8C43-A4B415BEF257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>
              <a:off x="2430233" y="3658752"/>
              <a:ext cx="1793423" cy="121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26E8D6-CB89-4F22-9D0F-885C934D2F8C}"/>
              </a:ext>
            </a:extLst>
          </p:cNvPr>
          <p:cNvGrpSpPr/>
          <p:nvPr/>
        </p:nvGrpSpPr>
        <p:grpSpPr>
          <a:xfrm>
            <a:off x="7354660" y="2146796"/>
            <a:ext cx="2675165" cy="2454550"/>
            <a:chOff x="1989362" y="2171699"/>
            <a:chExt cx="2675165" cy="24545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433F576-1D7D-4655-B239-4A23EFB3EF90}"/>
                </a:ext>
              </a:extLst>
            </p:cNvPr>
            <p:cNvGrpSpPr/>
            <p:nvPr/>
          </p:nvGrpSpPr>
          <p:grpSpPr>
            <a:xfrm>
              <a:off x="1989362" y="2171699"/>
              <a:ext cx="2675165" cy="2454550"/>
              <a:chOff x="1597476" y="2171699"/>
              <a:chExt cx="2675165" cy="245455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AB48968-AFA5-4C34-96BF-71982ED68CF6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 flipH="1">
                <a:off x="1817912" y="2645228"/>
                <a:ext cx="51710" cy="897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6D50EC2-6588-4BC9-A87F-9CD2EAD36D9B}"/>
                  </a:ext>
                </a:extLst>
              </p:cNvPr>
              <p:cNvCxnSpPr>
                <a:cxnSpLocks/>
                <a:stCxn id="40" idx="6"/>
                <a:endCxn id="43" idx="2"/>
              </p:cNvCxnSpPr>
              <p:nvPr/>
            </p:nvCxnSpPr>
            <p:spPr>
              <a:xfrm>
                <a:off x="2090057" y="2408464"/>
                <a:ext cx="1205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DAA6920-C728-4088-A0D3-7A9F29131696}"/>
                  </a:ext>
                </a:extLst>
              </p:cNvPr>
              <p:cNvGrpSpPr/>
              <p:nvPr/>
            </p:nvGrpSpPr>
            <p:grpSpPr>
              <a:xfrm>
                <a:off x="1597476" y="2171699"/>
                <a:ext cx="2675165" cy="2454550"/>
                <a:chOff x="1368876" y="2155371"/>
                <a:chExt cx="2675165" cy="245455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5E2B88B-6808-4576-9C51-17D3AF4AD36D}"/>
                    </a:ext>
                  </a:extLst>
                </p:cNvPr>
                <p:cNvSpPr/>
                <p:nvPr/>
              </p:nvSpPr>
              <p:spPr>
                <a:xfrm>
                  <a:off x="1420586" y="2155371"/>
                  <a:ext cx="440871" cy="47352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CE497E0-1956-4ABD-BCBD-FF87134D2D56}"/>
                    </a:ext>
                  </a:extLst>
                </p:cNvPr>
                <p:cNvSpPr/>
                <p:nvPr/>
              </p:nvSpPr>
              <p:spPr>
                <a:xfrm>
                  <a:off x="1368876" y="3526788"/>
                  <a:ext cx="440871" cy="47352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0912ED2-6C8C-4DA3-8850-522A77CEB3FB}"/>
                    </a:ext>
                  </a:extLst>
                </p:cNvPr>
                <p:cNvSpPr/>
                <p:nvPr/>
              </p:nvSpPr>
              <p:spPr>
                <a:xfrm>
                  <a:off x="2631622" y="4136392"/>
                  <a:ext cx="440871" cy="47352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4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F78861-88CB-4307-BE4E-E9A0C88C4F50}"/>
                    </a:ext>
                  </a:extLst>
                </p:cNvPr>
                <p:cNvSpPr/>
                <p:nvPr/>
              </p:nvSpPr>
              <p:spPr>
                <a:xfrm>
                  <a:off x="3067050" y="2155371"/>
                  <a:ext cx="440871" cy="473529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2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53363A7-468B-42C4-B078-27DC342B425E}"/>
                    </a:ext>
                  </a:extLst>
                </p:cNvPr>
                <p:cNvSpPr/>
                <p:nvPr/>
              </p:nvSpPr>
              <p:spPr>
                <a:xfrm>
                  <a:off x="3603170" y="3405659"/>
                  <a:ext cx="440871" cy="47352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5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E3F34C8-A823-41DB-AB87-06C4F7DE8251}"/>
                    </a:ext>
                  </a:extLst>
                </p:cNvPr>
                <p:cNvCxnSpPr>
                  <a:cxnSpLocks/>
                  <a:stCxn id="43" idx="5"/>
                  <a:endCxn id="44" idx="0"/>
                </p:cNvCxnSpPr>
                <p:nvPr/>
              </p:nvCxnSpPr>
              <p:spPr>
                <a:xfrm>
                  <a:off x="3443357" y="2559553"/>
                  <a:ext cx="380249" cy="8461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C955326-0EEF-411F-9BB7-83E222C3B50D}"/>
                    </a:ext>
                  </a:extLst>
                </p:cNvPr>
                <p:cNvCxnSpPr>
                  <a:cxnSpLocks/>
                  <a:stCxn id="42" idx="7"/>
                  <a:endCxn id="44" idx="3"/>
                </p:cNvCxnSpPr>
                <p:nvPr/>
              </p:nvCxnSpPr>
              <p:spPr>
                <a:xfrm flipV="1">
                  <a:off x="3007929" y="3809841"/>
                  <a:ext cx="659805" cy="39589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1A6A7A2-6A98-40AB-9A47-28D1448F5C9C}"/>
                    </a:ext>
                  </a:extLst>
                </p:cNvPr>
                <p:cNvCxnSpPr>
                  <a:cxnSpLocks/>
                  <a:stCxn id="41" idx="5"/>
                  <a:endCxn id="42" idx="1"/>
                </p:cNvCxnSpPr>
                <p:nvPr/>
              </p:nvCxnSpPr>
              <p:spPr>
                <a:xfrm>
                  <a:off x="1745183" y="3930970"/>
                  <a:ext cx="951003" cy="274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A2D87E0-2409-4624-BA43-91CB3F3BF950}"/>
                    </a:ext>
                  </a:extLst>
                </p:cNvPr>
                <p:cNvCxnSpPr>
                  <a:cxnSpLocks/>
                  <a:stCxn id="41" idx="7"/>
                  <a:endCxn id="43" idx="3"/>
                </p:cNvCxnSpPr>
                <p:nvPr/>
              </p:nvCxnSpPr>
              <p:spPr>
                <a:xfrm flipV="1">
                  <a:off x="1745183" y="2559553"/>
                  <a:ext cx="1386431" cy="10365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0AC6EAE-C208-4E8F-83B1-A39F2455AF91}"/>
                    </a:ext>
                  </a:extLst>
                </p:cNvPr>
                <p:cNvCxnSpPr>
                  <a:cxnSpLocks/>
                  <a:stCxn id="40" idx="5"/>
                  <a:endCxn id="42" idx="0"/>
                </p:cNvCxnSpPr>
                <p:nvPr/>
              </p:nvCxnSpPr>
              <p:spPr>
                <a:xfrm>
                  <a:off x="1796893" y="2559553"/>
                  <a:ext cx="1055165" cy="15768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AEF715A-2A06-4312-BF81-2AA34686CE9A}"/>
                    </a:ext>
                  </a:extLst>
                </p:cNvPr>
                <p:cNvCxnSpPr>
                  <a:cxnSpLocks/>
                  <a:stCxn id="40" idx="5"/>
                  <a:endCxn id="44" idx="1"/>
                </p:cNvCxnSpPr>
                <p:nvPr/>
              </p:nvCxnSpPr>
              <p:spPr>
                <a:xfrm>
                  <a:off x="1796893" y="2559553"/>
                  <a:ext cx="1870841" cy="9154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F1BED2E-7A08-4F9F-BF81-EDCF8782BB1D}"/>
                    </a:ext>
                  </a:extLst>
                </p:cNvPr>
                <p:cNvCxnSpPr>
                  <a:cxnSpLocks/>
                  <a:stCxn id="43" idx="4"/>
                  <a:endCxn id="42" idx="0"/>
                </p:cNvCxnSpPr>
                <p:nvPr/>
              </p:nvCxnSpPr>
              <p:spPr>
                <a:xfrm flipH="1">
                  <a:off x="2852058" y="2628900"/>
                  <a:ext cx="435428" cy="15074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957483-9F43-495C-B869-CDC097B12D16}"/>
                </a:ext>
              </a:extLst>
            </p:cNvPr>
            <p:cNvCxnSpPr>
              <a:cxnSpLocks/>
              <a:stCxn id="44" idx="2"/>
              <a:endCxn id="41" idx="6"/>
            </p:cNvCxnSpPr>
            <p:nvPr/>
          </p:nvCxnSpPr>
          <p:spPr>
            <a:xfrm flipH="1">
              <a:off x="2430233" y="3658752"/>
              <a:ext cx="1793423" cy="121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6D01133-BFF4-4A0A-A9CD-465BDFC1F4C5}"/>
              </a:ext>
            </a:extLst>
          </p:cNvPr>
          <p:cNvSpPr txBox="1"/>
          <p:nvPr/>
        </p:nvSpPr>
        <p:spPr>
          <a:xfrm>
            <a:off x="3292657" y="4734174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A67410-D59A-4F09-B610-541553D57773}"/>
              </a:ext>
            </a:extLst>
          </p:cNvPr>
          <p:cNvSpPr txBox="1"/>
          <p:nvPr/>
        </p:nvSpPr>
        <p:spPr>
          <a:xfrm>
            <a:off x="8483962" y="4709720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FADD3D-03CC-4544-B6D1-71E3187605EE}"/>
              </a:ext>
            </a:extLst>
          </p:cNvPr>
          <p:cNvSpPr txBox="1"/>
          <p:nvPr/>
        </p:nvSpPr>
        <p:spPr>
          <a:xfrm>
            <a:off x="2591005" y="5209030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baseline="-25000" dirty="0" err="1"/>
              <a:t>k</a:t>
            </a:r>
            <a:r>
              <a:rPr lang="en-US" sz="2400" dirty="0"/>
              <a:t> = {2, 3, 4, 5}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2D2E41-DF96-4D20-8D13-7913BC71C0EE}"/>
              </a:ext>
            </a:extLst>
          </p:cNvPr>
          <p:cNvSpPr txBox="1"/>
          <p:nvPr/>
        </p:nvSpPr>
        <p:spPr>
          <a:xfrm>
            <a:off x="8087107" y="520750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baseline="-25000" dirty="0" err="1"/>
              <a:t>k</a:t>
            </a:r>
            <a:r>
              <a:rPr lang="en-US" sz="2400" dirty="0"/>
              <a:t> = {4, 5}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50849D-0080-4782-BBEF-BBF1861F3925}"/>
              </a:ext>
            </a:extLst>
          </p:cNvPr>
          <p:cNvSpPr txBox="1"/>
          <p:nvPr/>
        </p:nvSpPr>
        <p:spPr>
          <a:xfrm>
            <a:off x="5504581" y="5022841"/>
            <a:ext cx="168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P(k) = 2/4</a:t>
            </a:r>
          </a:p>
          <a:p>
            <a:r>
              <a:rPr lang="en-US" sz="2400" dirty="0"/>
              <a:t>Where k = 1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81AD9F5-CA6C-4B9C-B334-2E25BDC0D83C}"/>
              </a:ext>
            </a:extLst>
          </p:cNvPr>
          <p:cNvSpPr/>
          <p:nvPr/>
        </p:nvSpPr>
        <p:spPr>
          <a:xfrm>
            <a:off x="5131255" y="2974031"/>
            <a:ext cx="2060776" cy="46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After one day</a:t>
            </a:r>
          </a:p>
        </p:txBody>
      </p:sp>
    </p:spTree>
    <p:extLst>
      <p:ext uri="{BB962C8B-B14F-4D97-AF65-F5344CB8AC3E}">
        <p14:creationId xmlns:p14="http://schemas.microsoft.com/office/powerpoint/2010/main" val="42396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6" grpId="0"/>
      <p:bldP spid="57" grpId="0"/>
      <p:bldP spid="58" grpId="0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6805" y="-186519"/>
            <a:ext cx="10058400" cy="60959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Exposure Curve</a:t>
            </a:r>
            <a:endParaRPr lang="en-US" sz="3200" b="1" baseline="3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DD5833-D41C-4C07-AB61-0C38547E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5" y="824591"/>
            <a:ext cx="10687050" cy="4948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18F8B-87A6-4CD5-AD92-DFD1FC67D4BD}"/>
              </a:ext>
            </a:extLst>
          </p:cNvPr>
          <p:cNvSpPr txBox="1"/>
          <p:nvPr/>
        </p:nvSpPr>
        <p:spPr>
          <a:xfrm>
            <a:off x="5983559" y="5772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80AE91-9A51-4BC6-9EFA-CE1B115724C5}"/>
              </a:ext>
            </a:extLst>
          </p:cNvPr>
          <p:cNvSpPr txBox="1"/>
          <p:nvPr/>
        </p:nvSpPr>
        <p:spPr>
          <a:xfrm>
            <a:off x="558257" y="269421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3F9682-E001-44D2-B358-CE66208EED6B}"/>
                  </a:ext>
                </a:extLst>
              </p:cNvPr>
              <p:cNvSpPr txBox="1"/>
              <p:nvPr/>
            </p:nvSpPr>
            <p:spPr>
              <a:xfrm>
                <a:off x="8073616" y="1629902"/>
                <a:ext cx="2935675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3F9682-E001-44D2-B358-CE66208E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16" y="1629902"/>
                <a:ext cx="2935675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46E416-6BD2-4D6E-A91F-1CABAF2BC705}"/>
                  </a:ext>
                </a:extLst>
              </p:cNvPr>
              <p:cNvSpPr txBox="1"/>
              <p:nvPr/>
            </p:nvSpPr>
            <p:spPr>
              <a:xfrm>
                <a:off x="6288451" y="1858646"/>
                <a:ext cx="5391966" cy="92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46E416-6BD2-4D6E-A91F-1CABAF2B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51" y="1858646"/>
                <a:ext cx="5391966" cy="928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6FDE8F-CBA2-41DD-8A83-C6BC99688C18}"/>
                  </a:ext>
                </a:extLst>
              </p:cNvPr>
              <p:cNvSpPr txBox="1"/>
              <p:nvPr/>
            </p:nvSpPr>
            <p:spPr>
              <a:xfrm>
                <a:off x="6288451" y="2733781"/>
                <a:ext cx="4575538" cy="92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6FDE8F-CBA2-41DD-8A83-C6BC99688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51" y="2733781"/>
                <a:ext cx="4575538" cy="928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4C44A4-096F-4419-A2FA-D66CF4837618}"/>
                  </a:ext>
                </a:extLst>
              </p:cNvPr>
              <p:cNvSpPr txBox="1"/>
              <p:nvPr/>
            </p:nvSpPr>
            <p:spPr>
              <a:xfrm>
                <a:off x="6288451" y="3608916"/>
                <a:ext cx="5195083" cy="9285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4C44A4-096F-4419-A2FA-D66CF483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51" y="3608916"/>
                <a:ext cx="5195083" cy="9285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6D22D67-1948-4C60-9C9E-43F1691C8391}"/>
              </a:ext>
            </a:extLst>
          </p:cNvPr>
          <p:cNvSpPr txBox="1"/>
          <p:nvPr/>
        </p:nvSpPr>
        <p:spPr>
          <a:xfrm>
            <a:off x="3005315" y="1301446"/>
            <a:ext cx="217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λ</a:t>
            </a:r>
            <a:r>
              <a:rPr lang="en-US" sz="2400" dirty="0"/>
              <a:t> = 0.11360768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4C668-397D-4AB6-A764-3B720BD22204}"/>
              </a:ext>
            </a:extLst>
          </p:cNvPr>
          <p:cNvSpPr/>
          <p:nvPr/>
        </p:nvSpPr>
        <p:spPr>
          <a:xfrm>
            <a:off x="6288451" y="3662305"/>
            <a:ext cx="5195083" cy="8751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4" grpId="0"/>
      <p:bldP spid="55" grpId="0"/>
      <p:bldP spid="60" grpId="0" animBg="1"/>
      <p:bldP spid="23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3366" y="-130628"/>
            <a:ext cx="10058400" cy="800100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Results -  Complex Contagion [Actual vs. Prediction]</a:t>
            </a:r>
            <a:endParaRPr lang="en-US" sz="3200" b="1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CB16D-1906-4E26-B35A-F0B7E71EB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8" y="1022819"/>
            <a:ext cx="7295605" cy="4881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D71E69-098E-4C44-A190-10A5AF8E2C95}"/>
              </a:ext>
            </a:extLst>
          </p:cNvPr>
          <p:cNvSpPr txBox="1"/>
          <p:nvPr/>
        </p:nvSpPr>
        <p:spPr>
          <a:xfrm>
            <a:off x="7854043" y="1191986"/>
            <a:ext cx="3559628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big approximation error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28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Inadequate twitter data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28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80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Poor assumptions</a:t>
            </a:r>
            <a:endParaRPr lang="en-US" sz="28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43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Challenges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3100"/>
            <a:ext cx="10058400" cy="392599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 Heading wrong direction until the last moment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 Thinking the output as the input to our models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 Inadequate associated Twitter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 Poor assumptions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4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4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4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92C9E6-5B4A-499C-AD6D-B6CF377DAE14}"/>
              </a:ext>
            </a:extLst>
          </p:cNvPr>
          <p:cNvGrpSpPr/>
          <p:nvPr/>
        </p:nvGrpSpPr>
        <p:grpSpPr>
          <a:xfrm>
            <a:off x="6834834" y="3857414"/>
            <a:ext cx="4130594" cy="2079288"/>
            <a:chOff x="6834834" y="3857414"/>
            <a:chExt cx="4130594" cy="20792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2C256E-EB34-4CE7-B573-5966EDAF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166" y="3857414"/>
              <a:ext cx="3761262" cy="183019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DB091-CD80-427A-889A-385ABDD7AE5A}"/>
                </a:ext>
              </a:extLst>
            </p:cNvPr>
            <p:cNvSpPr txBox="1"/>
            <p:nvPr/>
          </p:nvSpPr>
          <p:spPr>
            <a:xfrm>
              <a:off x="9084797" y="5567370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C03140-B5DC-45EA-8764-26CE8E2CB8E4}"/>
                </a:ext>
              </a:extLst>
            </p:cNvPr>
            <p:cNvSpPr txBox="1"/>
            <p:nvPr/>
          </p:nvSpPr>
          <p:spPr>
            <a:xfrm rot="16200000">
              <a:off x="6609003" y="4587844"/>
              <a:ext cx="82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0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Conclusion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086"/>
            <a:ext cx="10058400" cy="38770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Assumptions are critical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Model should fit the dataset available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With additional Network Information additional research on information diffusion of Kickstarter campaigns help guide marketing efforts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1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815546"/>
            <a:ext cx="10058400" cy="921814"/>
          </a:xfrm>
        </p:spPr>
        <p:txBody>
          <a:bodyPr>
            <a:noAutofit/>
          </a:bodyPr>
          <a:lstStyle/>
          <a:p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References</a:t>
            </a:r>
            <a:endParaRPr lang="en-US" sz="3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Romero, et. al . “Differences in the Mechanics of Information Diffusion Across Topics: Idioms, Political Hashtags, and Complex Contagion on Twitter”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Yan Li, </a:t>
            </a:r>
            <a:r>
              <a:rPr lang="en-US" dirty="0" err="1">
                <a:solidFill>
                  <a:schemeClr val="tx1"/>
                </a:solidFill>
              </a:rPr>
              <a:t>Vineeth</a:t>
            </a:r>
            <a:r>
              <a:rPr lang="en-US" dirty="0">
                <a:solidFill>
                  <a:schemeClr val="tx1"/>
                </a:solidFill>
              </a:rPr>
              <a:t> Rakesh, and Chandan K. Reddy. 2016. Project Success Prediction in Crowdfunding Environments.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Prakash, Aditya. “Epidemics:  Probabilistic Models”, Lecture, 9/25/17, VT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https://institutefordiseasemodeling.github.io/Documentation/general/generic-tutorial7SI.html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9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1054443"/>
            <a:ext cx="10058400" cy="682917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94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and Initial Motivation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Collection 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Assumptions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Simple Contagion</a:t>
            </a:r>
          </a:p>
          <a:p>
            <a:pPr marL="635508" lvl="1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Model </a:t>
            </a:r>
          </a:p>
          <a:p>
            <a:pPr marL="635508" lvl="1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Results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Complex Contagion</a:t>
            </a:r>
          </a:p>
          <a:p>
            <a:pPr marL="635508" lvl="1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Model</a:t>
            </a:r>
          </a:p>
          <a:p>
            <a:pPr marL="635508" lvl="1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Results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Challenges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Introduction</a:t>
            </a:r>
            <a:endParaRPr lang="en-US" sz="3200" b="1" baseline="30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2388198"/>
            <a:ext cx="10058400" cy="38106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Crowdfunding has emerged as a popular community-based, micro-financing model for entrepreneurs, artists, and activists alike to bring their respective dreams into fruition.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Successful campaigns, those which meet their financial goals, bring with them not only the financial utility for the creator, but also social utility for the backers.  </a:t>
            </a:r>
          </a:p>
        </p:txBody>
      </p:sp>
    </p:spTree>
    <p:extLst>
      <p:ext uri="{BB962C8B-B14F-4D97-AF65-F5344CB8AC3E}">
        <p14:creationId xmlns:p14="http://schemas.microsoft.com/office/powerpoint/2010/main" val="36745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Motivation</a:t>
            </a:r>
            <a:endParaRPr lang="en-US" sz="3200" b="1" baseline="30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2269864"/>
            <a:ext cx="10058400" cy="39289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Initial:  </a:t>
            </a:r>
            <a:r>
              <a:rPr lang="en-US" sz="2400" dirty="0">
                <a:solidFill>
                  <a:schemeClr val="tx1"/>
                </a:solidFill>
              </a:rPr>
              <a:t>Can the prediction power of Twitter data be extended by complementing static data with the model of social media exposure curves (stickiness and persistence) presented by Romero</a:t>
            </a:r>
            <a:r>
              <a:rPr lang="en-US" sz="2400" baseline="30000" dirty="0">
                <a:solidFill>
                  <a:schemeClr val="tx1"/>
                </a:solidFill>
              </a:rPr>
              <a:t>[1]</a:t>
            </a:r>
            <a:r>
              <a:rPr lang="en-US" sz="2400" dirty="0">
                <a:solidFill>
                  <a:schemeClr val="tx1"/>
                </a:solidFill>
              </a:rPr>
              <a:t>, et. al coupled with the use of censored data presented by Li, et. al</a:t>
            </a:r>
            <a:r>
              <a:rPr lang="en-US" sz="2400" baseline="30000" dirty="0">
                <a:solidFill>
                  <a:schemeClr val="tx1"/>
                </a:solidFill>
              </a:rPr>
              <a:t>[2]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Secondary:  </a:t>
            </a:r>
            <a:r>
              <a:rPr lang="en-US" sz="2400" dirty="0">
                <a:solidFill>
                  <a:schemeClr val="tx1"/>
                </a:solidFill>
              </a:rPr>
              <a:t>Given a set of assumptions, can the rate of spread of Kickstarter campaigns in a Twitter network be estimated using simple contagion and complex contagion models?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7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Data Collection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086"/>
            <a:ext cx="10058400" cy="338829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Crowdfunding dataset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From Chandan K. Reddy’s Team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Twitter dataset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Using Twitter public API &amp; GetOldTweets-python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Modifying the APIs of </a:t>
            </a:r>
            <a:r>
              <a:rPr lang="en-US" sz="2400" dirty="0" err="1">
                <a:solidFill>
                  <a:schemeClr val="tx1"/>
                </a:solidFill>
              </a:rPr>
              <a:t>GetOldTweets</a:t>
            </a:r>
            <a:r>
              <a:rPr lang="en-US" sz="2400" dirty="0">
                <a:solidFill>
                  <a:schemeClr val="tx1"/>
                </a:solidFill>
              </a:rPr>
              <a:t>-python to meet our needs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8772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8772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B39CF-7E5E-4C9C-9035-E66F805D2047}"/>
              </a:ext>
            </a:extLst>
          </p:cNvPr>
          <p:cNvSpPr txBox="1"/>
          <p:nvPr/>
        </p:nvSpPr>
        <p:spPr>
          <a:xfrm>
            <a:off x="2650435" y="5937888"/>
            <a:ext cx="622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https://github.com/Jefferson-Henrique/GetOldTweets-python</a:t>
            </a:r>
          </a:p>
        </p:txBody>
      </p:sp>
    </p:spTree>
    <p:extLst>
      <p:ext uri="{BB962C8B-B14F-4D97-AF65-F5344CB8AC3E}">
        <p14:creationId xmlns:p14="http://schemas.microsoft.com/office/powerpoint/2010/main" val="23275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Dataset Characteristics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5758"/>
            <a:ext cx="10058400" cy="340462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Crowdfunding dataset</a:t>
            </a:r>
            <a:r>
              <a:rPr lang="en-US" sz="2800" baseline="30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– 18k total records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Each record corresponds a project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Contains project id, name, URL, duration, goal amount, pledged amount, …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Twitter dataset</a:t>
            </a:r>
            <a:r>
              <a:rPr lang="en-US" sz="2800" baseline="30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– 162k total records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Each record corresponds to a tweet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Contains the text, user, date of tweet, tweet link, retweet, etc.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8772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8772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B39CF-7E5E-4C9C-9035-E66F805D2047}"/>
              </a:ext>
            </a:extLst>
          </p:cNvPr>
          <p:cNvSpPr txBox="1"/>
          <p:nvPr/>
        </p:nvSpPr>
        <p:spPr>
          <a:xfrm>
            <a:off x="2046278" y="5937888"/>
            <a:ext cx="825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&amp; 2. You can get the two datasets on http://people.cs.vt.edu/ahmedms/cs6604.html</a:t>
            </a:r>
          </a:p>
        </p:txBody>
      </p:sp>
    </p:spTree>
    <p:extLst>
      <p:ext uri="{BB962C8B-B14F-4D97-AF65-F5344CB8AC3E}">
        <p14:creationId xmlns:p14="http://schemas.microsoft.com/office/powerpoint/2010/main" val="170467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Relevancy [Crowdfunding dataset x Twitter dataset]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7400"/>
            <a:ext cx="10058400" cy="332298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Out of 18k projects, 10k projects have tweets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Out of the 10k, 4k projects have enough tweets to take part in the model develop 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8772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8772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55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Assumptions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415"/>
            <a:ext cx="10058400" cy="3860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 Our crawling program retrieves only the information about tweets.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Twitter user network as a clique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Total nodes of the Twitter user network is twice the unique Twitter users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8772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E8772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33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26831"/>
            <a:ext cx="10058400" cy="1010529"/>
          </a:xfrm>
        </p:spPr>
        <p:txBody>
          <a:bodyPr anchor="t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– Simple Contagion</a:t>
            </a:r>
            <a:endParaRPr lang="en-US" sz="3200" b="1" baseline="30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037F9F-D7E0-45C3-926D-850567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01789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398A9B-91F6-48DF-BC78-9C7C2F20881C}"/>
              </a:ext>
            </a:extLst>
          </p:cNvPr>
          <p:cNvSpPr txBox="1">
            <a:spLocks/>
          </p:cNvSpPr>
          <p:nvPr/>
        </p:nvSpPr>
        <p:spPr>
          <a:xfrm>
            <a:off x="1249680" y="1801789"/>
            <a:ext cx="10058400" cy="439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90" y="2315747"/>
            <a:ext cx="3724455" cy="29954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46611" y="2446189"/>
            <a:ext cx="493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baseline="30000" dirty="0"/>
              <a:t>[4]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751" y="3308643"/>
            <a:ext cx="23145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E87723"/>
      </a:accent1>
      <a:accent2>
        <a:srgbClr val="861F41"/>
      </a:accent2>
      <a:accent3>
        <a:srgbClr val="A5A5A5"/>
      </a:accent3>
      <a:accent4>
        <a:srgbClr val="44546A"/>
      </a:accent4>
      <a:accent5>
        <a:srgbClr val="595959"/>
      </a:accent5>
      <a:accent6>
        <a:srgbClr val="538135"/>
      </a:accent6>
      <a:hlink>
        <a:srgbClr val="0563C1"/>
      </a:hlink>
      <a:folHlink>
        <a:srgbClr val="E8772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4511</TotalTime>
  <Words>763</Words>
  <Application>Microsoft Office PowerPoint</Application>
  <PresentationFormat>Widescreen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Narrow</vt:lpstr>
      <vt:lpstr>Calibri</vt:lpstr>
      <vt:lpstr>Calibri Light</vt:lpstr>
      <vt:lpstr>Cambria Math</vt:lpstr>
      <vt:lpstr>Times</vt:lpstr>
      <vt:lpstr>Wingdings</vt:lpstr>
      <vt:lpstr>Retrospect</vt:lpstr>
      <vt:lpstr>Estimating Contagion Rates in  Kickstarter Twitter Cliques </vt:lpstr>
      <vt:lpstr>Outline</vt:lpstr>
      <vt:lpstr> Introduction</vt:lpstr>
      <vt:lpstr> Motivation</vt:lpstr>
      <vt:lpstr> Data Collection</vt:lpstr>
      <vt:lpstr> Dataset Characteristics</vt:lpstr>
      <vt:lpstr> Relevancy [Crowdfunding dataset x Twitter dataset]</vt:lpstr>
      <vt:lpstr> Assumptions</vt:lpstr>
      <vt:lpstr> Model – Simple Contagion</vt:lpstr>
      <vt:lpstr> Model – Simple Contagion</vt:lpstr>
      <vt:lpstr> Results– Simple Contagion</vt:lpstr>
      <vt:lpstr> Model -  Complex Contagion [Concept of Exposure Curve]</vt:lpstr>
      <vt:lpstr> Exposure Curve</vt:lpstr>
      <vt:lpstr> Results -  Complex Contagion [Actual vs. Prediction]</vt:lpstr>
      <vt:lpstr> Challenges</vt:lpstr>
      <vt:lpstr> Conclusion</vt:lpstr>
      <vt:lpstr>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and Feeding America</dc:title>
  <dc:creator>Davon Woodard</dc:creator>
  <cp:lastModifiedBy>Ahmed, Md_Salman</cp:lastModifiedBy>
  <cp:revision>216</cp:revision>
  <cp:lastPrinted>2017-12-11T16:25:59Z</cp:lastPrinted>
  <dcterms:created xsi:type="dcterms:W3CDTF">2017-06-26T07:01:25Z</dcterms:created>
  <dcterms:modified xsi:type="dcterms:W3CDTF">2017-12-11T18:56:15Z</dcterms:modified>
</cp:coreProperties>
</file>