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2681636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2681636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our project is to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2681636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2681636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MRIs are currently analyzed and </a:t>
            </a:r>
            <a:r>
              <a:rPr lang="en"/>
              <a:t>interpreted by radiologists. Though these are highly trained professionals, they are still subject to human error and require time to process results and develop treatment plans. A well-trained, automated system would save doctors from the time involved in interpreting this data and reviewing errors, allowing patients to receive more accurate help sooner. This would not only patients medically, but also financially, as a faster diagnosis leads to a faster treatment plan, which leads to faster insurance coverage</a:t>
            </a:r>
            <a:endParaRPr/>
          </a:p>
          <a:p>
            <a:pPr indent="-298450" lvl="0" marL="457200" rtl="0" algn="l">
              <a:spcBef>
                <a:spcPts val="0"/>
              </a:spcBef>
              <a:spcAft>
                <a:spcPts val="0"/>
              </a:spcAft>
              <a:buSzPts val="1100"/>
              <a:buChar char="-"/>
            </a:pPr>
            <a:r>
              <a:rPr lang="en"/>
              <a:t>Additionally, once a model is fully trained, patients, families, and healthcare plans can feel more secure in the diagnoses as they have machine-like accuracy and precision. This can be especially useful in cases that are hard for doctors to diagnose, such as mixed dementia cases, and scans with very minute, but important changes.</a:t>
            </a:r>
            <a:endParaRPr/>
          </a:p>
          <a:p>
            <a:pPr indent="-298450" lvl="0" marL="457200" rtl="0" algn="l">
              <a:spcBef>
                <a:spcPts val="0"/>
              </a:spcBef>
              <a:spcAft>
                <a:spcPts val="0"/>
              </a:spcAft>
              <a:buSzPts val="1100"/>
              <a:buChar char="-"/>
            </a:pPr>
            <a:r>
              <a:rPr lang="en"/>
              <a:t>Lastly, deep learning models can be trained to analyze a patient’s scan, cognitive background, and medical history to predict for the onset of Alzheimer’s Disease and how it will progress. Some of these models are able to do so with up to 80% accuracy. Without the continued use and progression of deep learning models, this ability would not be possible, emphasizing the need for AI in medicine.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261ddbd6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261ddbd6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2681636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2681636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2681636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2681636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To train our image classification mode, we first downloaded an Alzheimer’s MRI dataset from Kaggle directly, within Google Colab. This required uploading a personal Kaggle API key to authenticate and access the dataset. The images were loaded from the dataset and converted to grayscale with a size of 128x128 pixels. We normalized the pixel values so that they ranged from 0 to 1 for better model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2681636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2681636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 is a convolutional neural network with 2 convolutional layers and a final output layer that predicts one of 4 impairment levels. We trained it for 5 epochs using the Adam optimizer, then evaluated its performance with accuracy metrics and a confusion matrix.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2681636f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2681636f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weighted average F1 score of 0.92 suggests the model is effective as predicting impairment levels. Our confusion matrix shows that </a:t>
            </a:r>
            <a:r>
              <a:rPr lang="en">
                <a:solidFill>
                  <a:schemeClr val="dk1"/>
                </a:solidFill>
                <a:latin typeface="Times New Roman"/>
                <a:ea typeface="Times New Roman"/>
                <a:cs typeface="Times New Roman"/>
                <a:sym typeface="Times New Roman"/>
              </a:rPr>
              <a:t>Non Demented patients were correctly identified 595 times with a minor confusion toward Very Mild cases (41 instances). Very Mild Demented cases were also well predicted (402 correct), but the model occasionally confused them with Non Demented (39 instances). Mild Demented was correctly predicted 170 times, with only 9 misclassifications. Moderate Demented, despite having the fewest samples, was perfectly classified with no confusion.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BME3053c Final Project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Alzheimer’s MRI Deep Learning Model</a:t>
            </a:r>
            <a:endParaRPr/>
          </a:p>
        </p:txBody>
      </p:sp>
      <p:sp>
        <p:nvSpPr>
          <p:cNvPr id="87" name="Google Shape;87;p13"/>
          <p:cNvSpPr txBox="1"/>
          <p:nvPr>
            <p:ph idx="1" type="subTitle"/>
          </p:nvPr>
        </p:nvSpPr>
        <p:spPr>
          <a:xfrm>
            <a:off x="598088" y="3148813"/>
            <a:ext cx="8222100" cy="4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lt2"/>
                </a:solidFill>
              </a:rPr>
              <a:t>Khadeejah Ahmed, Salma Ouaakki, Harshnasri Pinapala, Alyssa Collier, Madeline Osinski</a:t>
            </a:r>
            <a:endParaRPr sz="13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44482" lvl="0" marL="457200" rtl="0" algn="l">
              <a:spcBef>
                <a:spcPts val="0"/>
              </a:spcBef>
              <a:spcAft>
                <a:spcPts val="0"/>
              </a:spcAft>
              <a:buSzPct val="100000"/>
              <a:buChar char="-"/>
            </a:pPr>
            <a:r>
              <a:rPr b="1" lang="en" sz="2354"/>
              <a:t>Objective:</a:t>
            </a:r>
            <a:endParaRPr b="1" sz="2354"/>
          </a:p>
          <a:p>
            <a:pPr indent="-331782" lvl="1" marL="914400" rtl="0" algn="l">
              <a:spcBef>
                <a:spcPts val="0"/>
              </a:spcBef>
              <a:spcAft>
                <a:spcPts val="0"/>
              </a:spcAft>
              <a:buSzPct val="100000"/>
              <a:buChar char="-"/>
            </a:pPr>
            <a:r>
              <a:rPr lang="en" sz="2096"/>
              <a:t>Develop an AI model that analyzes MRI scans of Alzheimer’s patients to determine the stage of dementia.</a:t>
            </a:r>
            <a:endParaRPr sz="2096"/>
          </a:p>
          <a:p>
            <a:pPr indent="-331782" lvl="1" marL="914400" rtl="0" algn="l">
              <a:spcBef>
                <a:spcPts val="0"/>
              </a:spcBef>
              <a:spcAft>
                <a:spcPts val="0"/>
              </a:spcAft>
              <a:buSzPct val="100000"/>
              <a:buChar char="-"/>
            </a:pPr>
            <a:r>
              <a:rPr lang="en" sz="2096"/>
              <a:t>Classify the MRI images into four stages of Alzheimer’s: no impairment, very mild impairment, mild impairment, and moderate impairment.</a:t>
            </a:r>
            <a:endParaRPr sz="2096"/>
          </a:p>
          <a:p>
            <a:pPr indent="-344482" lvl="0" marL="457200" rtl="0" algn="l">
              <a:spcBef>
                <a:spcPts val="0"/>
              </a:spcBef>
              <a:spcAft>
                <a:spcPts val="0"/>
              </a:spcAft>
              <a:buSzPct val="100000"/>
              <a:buChar char="-"/>
            </a:pPr>
            <a:r>
              <a:rPr b="1" lang="en" sz="2354"/>
              <a:t>Approach:</a:t>
            </a:r>
            <a:endParaRPr b="1" sz="2354"/>
          </a:p>
          <a:p>
            <a:pPr indent="-331782" lvl="1" marL="914400" rtl="0" algn="l">
              <a:spcBef>
                <a:spcPts val="0"/>
              </a:spcBef>
              <a:spcAft>
                <a:spcPts val="0"/>
              </a:spcAft>
              <a:buSzPct val="100000"/>
              <a:buChar char="-"/>
            </a:pPr>
            <a:r>
              <a:rPr lang="en" sz="2096"/>
              <a:t>Model: Implemented a CNN-based image classification pipeline using TensorFlow and Keras.</a:t>
            </a:r>
            <a:endParaRPr sz="2096"/>
          </a:p>
          <a:p>
            <a:pPr indent="-319479" lvl="1" marL="914400" rtl="0" algn="l">
              <a:spcBef>
                <a:spcPts val="0"/>
              </a:spcBef>
              <a:spcAft>
                <a:spcPts val="0"/>
              </a:spcAft>
              <a:buSzPct val="88076"/>
              <a:buChar char="-"/>
            </a:pPr>
            <a:r>
              <a:rPr lang="en" sz="2096"/>
              <a:t>Data set: Utilized the “Best Alzheimer MRI Dataset (99% Accuracy)” sourced from Kaggle, containing grayscale MRI images categorized into four classes</a:t>
            </a:r>
            <a:endParaRPr sz="2096"/>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MRIs are currently analyzed by Radiologists</a:t>
            </a:r>
            <a:endParaRPr sz="2000"/>
          </a:p>
          <a:p>
            <a:pPr indent="-330200" lvl="1" marL="914400" rtl="0" algn="l">
              <a:spcBef>
                <a:spcPts val="0"/>
              </a:spcBef>
              <a:spcAft>
                <a:spcPts val="0"/>
              </a:spcAft>
              <a:buSzPts val="1600"/>
              <a:buChar char="-"/>
            </a:pPr>
            <a:r>
              <a:rPr lang="en" sz="1600"/>
              <a:t>Human error</a:t>
            </a:r>
            <a:endParaRPr sz="1600"/>
          </a:p>
          <a:p>
            <a:pPr indent="-330200" lvl="1" marL="914400" rtl="0" algn="l">
              <a:spcBef>
                <a:spcPts val="0"/>
              </a:spcBef>
              <a:spcAft>
                <a:spcPts val="0"/>
              </a:spcAft>
              <a:buSzPts val="1600"/>
              <a:buChar char="-"/>
            </a:pPr>
            <a:r>
              <a:rPr lang="en" sz="1600"/>
              <a:t>Slower analyzation</a:t>
            </a:r>
            <a:endParaRPr sz="1600"/>
          </a:p>
          <a:p>
            <a:pPr indent="-330200" lvl="1" marL="914400" rtl="0" algn="l">
              <a:spcBef>
                <a:spcPts val="0"/>
              </a:spcBef>
              <a:spcAft>
                <a:spcPts val="0"/>
              </a:spcAft>
              <a:buSzPts val="1600"/>
              <a:buChar char="-"/>
            </a:pPr>
            <a:r>
              <a:rPr lang="en" sz="1600"/>
              <a:t>Delayed treatment plans and insurance coverage</a:t>
            </a:r>
            <a:endParaRPr sz="1600"/>
          </a:p>
          <a:p>
            <a:pPr indent="-355600" lvl="0" marL="457200" rtl="0" algn="l">
              <a:spcBef>
                <a:spcPts val="0"/>
              </a:spcBef>
              <a:spcAft>
                <a:spcPts val="0"/>
              </a:spcAft>
              <a:buSzPts val="2000"/>
              <a:buChar char="-"/>
            </a:pPr>
            <a:r>
              <a:rPr lang="en" sz="2000"/>
              <a:t>There can be </a:t>
            </a:r>
            <a:r>
              <a:rPr lang="en" sz="2000"/>
              <a:t>discrepancies</a:t>
            </a:r>
            <a:r>
              <a:rPr lang="en" sz="2000"/>
              <a:t> in hard to </a:t>
            </a:r>
            <a:r>
              <a:rPr lang="en" sz="2000"/>
              <a:t>diagnose</a:t>
            </a:r>
            <a:r>
              <a:rPr lang="en" sz="2000"/>
              <a:t> cases</a:t>
            </a:r>
            <a:endParaRPr sz="2000"/>
          </a:p>
          <a:p>
            <a:pPr indent="-330200" lvl="1" marL="914400" rtl="0" algn="l">
              <a:spcBef>
                <a:spcPts val="0"/>
              </a:spcBef>
              <a:spcAft>
                <a:spcPts val="0"/>
              </a:spcAft>
              <a:buSzPts val="1600"/>
              <a:buChar char="-"/>
            </a:pPr>
            <a:r>
              <a:rPr lang="en" sz="1600"/>
              <a:t>Mixed cases</a:t>
            </a:r>
            <a:endParaRPr sz="1600"/>
          </a:p>
          <a:p>
            <a:pPr indent="-330200" lvl="1" marL="914400" rtl="0" algn="l">
              <a:spcBef>
                <a:spcPts val="0"/>
              </a:spcBef>
              <a:spcAft>
                <a:spcPts val="0"/>
              </a:spcAft>
              <a:buSzPts val="1600"/>
              <a:buChar char="-"/>
            </a:pPr>
            <a:r>
              <a:rPr lang="en" sz="1600"/>
              <a:t>More precision in spotting small changes</a:t>
            </a:r>
            <a:endParaRPr sz="1600"/>
          </a:p>
          <a:p>
            <a:pPr indent="-355600" lvl="0" marL="457200" rtl="0" algn="l">
              <a:spcBef>
                <a:spcPts val="0"/>
              </a:spcBef>
              <a:spcAft>
                <a:spcPts val="0"/>
              </a:spcAft>
              <a:buSzPts val="2000"/>
              <a:buChar char="-"/>
            </a:pPr>
            <a:r>
              <a:rPr lang="en" sz="2000"/>
              <a:t>Deep learning models can predict the onset of the disease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Current machine learning </a:t>
            </a:r>
            <a:r>
              <a:rPr lang="en"/>
              <a:t>models</a:t>
            </a:r>
            <a:r>
              <a:rPr lang="en"/>
              <a:t> exist:</a:t>
            </a:r>
            <a:endParaRPr/>
          </a:p>
          <a:p>
            <a:pPr indent="-317500" lvl="1" marL="914400" rtl="0" algn="l">
              <a:spcBef>
                <a:spcPts val="0"/>
              </a:spcBef>
              <a:spcAft>
                <a:spcPts val="0"/>
              </a:spcAft>
              <a:buSzPts val="1400"/>
              <a:buChar char="-"/>
            </a:pPr>
            <a:r>
              <a:rPr lang="en"/>
              <a:t>Detecting MRI scans for early onset of Alzheimer’s disease</a:t>
            </a:r>
            <a:endParaRPr/>
          </a:p>
          <a:p>
            <a:pPr indent="-317500" lvl="1" marL="914400" rtl="0" algn="l">
              <a:spcBef>
                <a:spcPts val="0"/>
              </a:spcBef>
              <a:spcAft>
                <a:spcPts val="0"/>
              </a:spcAft>
              <a:buSzPts val="1400"/>
              <a:buChar char="-"/>
            </a:pPr>
            <a:r>
              <a:rPr lang="en"/>
              <a:t>Convoluted Neural Networks (CNNs) can analyze MRI scans and classify the stages of Alzheimer's disease</a:t>
            </a:r>
            <a:endParaRPr/>
          </a:p>
          <a:p>
            <a:pPr indent="0" lvl="0" marL="0" rtl="0" algn="l">
              <a:spcBef>
                <a:spcPts val="120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962300" y="2441825"/>
            <a:ext cx="6255175" cy="2394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162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 </a:t>
            </a:r>
            <a:endParaRPr/>
          </a:p>
        </p:txBody>
      </p:sp>
      <p:sp>
        <p:nvSpPr>
          <p:cNvPr id="112" name="Google Shape;112;p17"/>
          <p:cNvSpPr txBox="1"/>
          <p:nvPr>
            <p:ph idx="1" type="body"/>
          </p:nvPr>
        </p:nvSpPr>
        <p:spPr>
          <a:xfrm>
            <a:off x="311700" y="948925"/>
            <a:ext cx="4171800" cy="362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model provides a quick, non-invasive way to track a patients disease progression.</a:t>
            </a:r>
            <a:endParaRPr/>
          </a:p>
          <a:p>
            <a:pPr indent="-342900" lvl="0" marL="457200" rtl="0" algn="l">
              <a:spcBef>
                <a:spcPts val="0"/>
              </a:spcBef>
              <a:spcAft>
                <a:spcPts val="0"/>
              </a:spcAft>
              <a:buSzPts val="1800"/>
              <a:buChar char="-"/>
            </a:pPr>
            <a:r>
              <a:rPr lang="en"/>
              <a:t>It provides a </a:t>
            </a:r>
            <a:r>
              <a:rPr lang="en"/>
              <a:t>quantitative</a:t>
            </a:r>
            <a:r>
              <a:rPr lang="en"/>
              <a:t> metric for insurance and other medical providers.</a:t>
            </a:r>
            <a:endParaRPr/>
          </a:p>
          <a:p>
            <a:pPr indent="-342900" lvl="0" marL="457200" rtl="0" algn="l">
              <a:spcBef>
                <a:spcPts val="0"/>
              </a:spcBef>
              <a:spcAft>
                <a:spcPts val="0"/>
              </a:spcAft>
              <a:buSzPts val="1800"/>
              <a:buChar char="-"/>
            </a:pPr>
            <a:r>
              <a:rPr lang="en"/>
              <a:t>Having a staging tools always </a:t>
            </a:r>
            <a:r>
              <a:rPr lang="en"/>
              <a:t>clinicians</a:t>
            </a:r>
            <a:r>
              <a:rPr lang="en"/>
              <a:t> to communicate more effectively.</a:t>
            </a:r>
            <a:endParaRPr/>
          </a:p>
        </p:txBody>
      </p:sp>
      <p:pic>
        <p:nvPicPr>
          <p:cNvPr id="113" name="Google Shape;113;p17"/>
          <p:cNvPicPr preferRelativeResize="0"/>
          <p:nvPr/>
        </p:nvPicPr>
        <p:blipFill>
          <a:blip r:embed="rId3">
            <a:alphaModFix/>
          </a:blip>
          <a:stretch>
            <a:fillRect/>
          </a:stretch>
        </p:blipFill>
        <p:spPr>
          <a:xfrm>
            <a:off x="4572000" y="1346075"/>
            <a:ext cx="4355700" cy="24513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19" name="Google Shape;119;p18"/>
          <p:cNvSpPr txBox="1"/>
          <p:nvPr>
            <p:ph idx="1" type="body"/>
          </p:nvPr>
        </p:nvSpPr>
        <p:spPr>
          <a:xfrm>
            <a:off x="311700" y="9250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Alzheimer's</a:t>
            </a:r>
            <a:r>
              <a:rPr lang="en"/>
              <a:t> MRI dataset from Kaggle</a:t>
            </a:r>
            <a:endParaRPr/>
          </a:p>
        </p:txBody>
      </p:sp>
      <p:pic>
        <p:nvPicPr>
          <p:cNvPr id="120" name="Google Shape;120;p18"/>
          <p:cNvPicPr preferRelativeResize="0"/>
          <p:nvPr/>
        </p:nvPicPr>
        <p:blipFill>
          <a:blip r:embed="rId3">
            <a:alphaModFix/>
          </a:blip>
          <a:stretch>
            <a:fillRect/>
          </a:stretch>
        </p:blipFill>
        <p:spPr>
          <a:xfrm>
            <a:off x="506650" y="1916725"/>
            <a:ext cx="3141226" cy="1658975"/>
          </a:xfrm>
          <a:prstGeom prst="rect">
            <a:avLst/>
          </a:prstGeom>
          <a:noFill/>
          <a:ln>
            <a:noFill/>
          </a:ln>
        </p:spPr>
      </p:pic>
      <p:pic>
        <p:nvPicPr>
          <p:cNvPr id="121" name="Google Shape;121;p18"/>
          <p:cNvPicPr preferRelativeResize="0"/>
          <p:nvPr/>
        </p:nvPicPr>
        <p:blipFill>
          <a:blip r:embed="rId4">
            <a:alphaModFix/>
          </a:blip>
          <a:stretch>
            <a:fillRect/>
          </a:stretch>
        </p:blipFill>
        <p:spPr>
          <a:xfrm>
            <a:off x="4183551" y="2067901"/>
            <a:ext cx="4327725" cy="150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pic>
        <p:nvPicPr>
          <p:cNvPr id="127" name="Google Shape;127;p19"/>
          <p:cNvPicPr preferRelativeResize="0"/>
          <p:nvPr/>
        </p:nvPicPr>
        <p:blipFill>
          <a:blip r:embed="rId3">
            <a:alphaModFix/>
          </a:blip>
          <a:stretch>
            <a:fillRect/>
          </a:stretch>
        </p:blipFill>
        <p:spPr>
          <a:xfrm>
            <a:off x="311699" y="1246400"/>
            <a:ext cx="4463651" cy="1553950"/>
          </a:xfrm>
          <a:prstGeom prst="rect">
            <a:avLst/>
          </a:prstGeom>
          <a:noFill/>
          <a:ln>
            <a:noFill/>
          </a:ln>
        </p:spPr>
      </p:pic>
      <p:pic>
        <p:nvPicPr>
          <p:cNvPr id="128" name="Google Shape;128;p19"/>
          <p:cNvPicPr preferRelativeResize="0"/>
          <p:nvPr/>
        </p:nvPicPr>
        <p:blipFill>
          <a:blip r:embed="rId4">
            <a:alphaModFix/>
          </a:blip>
          <a:stretch>
            <a:fillRect/>
          </a:stretch>
        </p:blipFill>
        <p:spPr>
          <a:xfrm>
            <a:off x="328950" y="3298575"/>
            <a:ext cx="4522600" cy="818017"/>
          </a:xfrm>
          <a:prstGeom prst="rect">
            <a:avLst/>
          </a:prstGeom>
          <a:noFill/>
          <a:ln>
            <a:noFill/>
          </a:ln>
        </p:spPr>
      </p:pic>
      <p:pic>
        <p:nvPicPr>
          <p:cNvPr id="129" name="Google Shape;129;p19"/>
          <p:cNvPicPr preferRelativeResize="0"/>
          <p:nvPr/>
        </p:nvPicPr>
        <p:blipFill>
          <a:blip r:embed="rId5">
            <a:alphaModFix/>
          </a:blip>
          <a:stretch>
            <a:fillRect/>
          </a:stretch>
        </p:blipFill>
        <p:spPr>
          <a:xfrm>
            <a:off x="5079445" y="1456245"/>
            <a:ext cx="3591800" cy="1928825"/>
          </a:xfrm>
          <a:prstGeom prst="rect">
            <a:avLst/>
          </a:prstGeom>
          <a:noFill/>
          <a:ln>
            <a:noFill/>
          </a:ln>
        </p:spPr>
      </p:pic>
      <p:sp>
        <p:nvSpPr>
          <p:cNvPr id="130" name="Google Shape;130;p19"/>
          <p:cNvSpPr txBox="1"/>
          <p:nvPr/>
        </p:nvSpPr>
        <p:spPr>
          <a:xfrm>
            <a:off x="5079450" y="1060025"/>
            <a:ext cx="359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Fig. 3. Uploading and </a:t>
            </a:r>
            <a:r>
              <a:rPr lang="en" sz="1600">
                <a:latin typeface="Times New Roman"/>
                <a:ea typeface="Times New Roman"/>
                <a:cs typeface="Times New Roman"/>
                <a:sym typeface="Times New Roman"/>
              </a:rPr>
              <a:t>unzipping</a:t>
            </a:r>
            <a:r>
              <a:rPr lang="en" sz="1600">
                <a:latin typeface="Times New Roman"/>
                <a:ea typeface="Times New Roman"/>
                <a:cs typeface="Times New Roman"/>
                <a:sym typeface="Times New Roman"/>
              </a:rPr>
              <a:t> the data</a:t>
            </a:r>
            <a:endParaRPr sz="1600"/>
          </a:p>
        </p:txBody>
      </p:sp>
      <p:sp>
        <p:nvSpPr>
          <p:cNvPr id="131" name="Google Shape;131;p19"/>
          <p:cNvSpPr txBox="1"/>
          <p:nvPr/>
        </p:nvSpPr>
        <p:spPr>
          <a:xfrm>
            <a:off x="328950" y="8924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Fig. 1. Model layers</a:t>
            </a:r>
            <a:endParaRPr sz="1600"/>
          </a:p>
        </p:txBody>
      </p:sp>
      <p:sp>
        <p:nvSpPr>
          <p:cNvPr id="132" name="Google Shape;132;p19"/>
          <p:cNvSpPr txBox="1"/>
          <p:nvPr/>
        </p:nvSpPr>
        <p:spPr>
          <a:xfrm>
            <a:off x="311700" y="2920650"/>
            <a:ext cx="359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Fig. 2. Normalizing </a:t>
            </a:r>
            <a:r>
              <a:rPr lang="en" sz="1600">
                <a:latin typeface="Times New Roman"/>
                <a:ea typeface="Times New Roman"/>
                <a:cs typeface="Times New Roman"/>
                <a:sym typeface="Times New Roman"/>
              </a:rPr>
              <a:t>pixel</a:t>
            </a:r>
            <a:r>
              <a:rPr lang="en" sz="1600">
                <a:latin typeface="Times New Roman"/>
                <a:ea typeface="Times New Roman"/>
                <a:cs typeface="Times New Roman"/>
                <a:sym typeface="Times New Roman"/>
              </a:rPr>
              <a:t> values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38" name="Google Shape;138;p20"/>
          <p:cNvPicPr preferRelativeResize="0"/>
          <p:nvPr/>
        </p:nvPicPr>
        <p:blipFill>
          <a:blip r:embed="rId3">
            <a:alphaModFix/>
          </a:blip>
          <a:stretch>
            <a:fillRect/>
          </a:stretch>
        </p:blipFill>
        <p:spPr>
          <a:xfrm>
            <a:off x="555800" y="1743650"/>
            <a:ext cx="3702425" cy="1433955"/>
          </a:xfrm>
          <a:prstGeom prst="rect">
            <a:avLst/>
          </a:prstGeom>
          <a:noFill/>
          <a:ln>
            <a:noFill/>
          </a:ln>
        </p:spPr>
      </p:pic>
      <p:pic>
        <p:nvPicPr>
          <p:cNvPr id="139" name="Google Shape;139;p20"/>
          <p:cNvPicPr preferRelativeResize="0"/>
          <p:nvPr/>
        </p:nvPicPr>
        <p:blipFill>
          <a:blip r:embed="rId4">
            <a:alphaModFix/>
          </a:blip>
          <a:stretch>
            <a:fillRect/>
          </a:stretch>
        </p:blipFill>
        <p:spPr>
          <a:xfrm>
            <a:off x="4572000" y="667800"/>
            <a:ext cx="3702425" cy="3180300"/>
          </a:xfrm>
          <a:prstGeom prst="rect">
            <a:avLst/>
          </a:prstGeom>
          <a:noFill/>
          <a:ln>
            <a:noFill/>
          </a:ln>
        </p:spPr>
      </p:pic>
      <p:sp>
        <p:nvSpPr>
          <p:cNvPr id="140" name="Google Shape;140;p20"/>
          <p:cNvSpPr txBox="1"/>
          <p:nvPr/>
        </p:nvSpPr>
        <p:spPr>
          <a:xfrm>
            <a:off x="5493125" y="2151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Fig. 2. Confusion matrix</a:t>
            </a:r>
            <a:endParaRPr sz="1600"/>
          </a:p>
        </p:txBody>
      </p:sp>
      <p:sp>
        <p:nvSpPr>
          <p:cNvPr id="141" name="Google Shape;141;p20"/>
          <p:cNvSpPr txBox="1"/>
          <p:nvPr/>
        </p:nvSpPr>
        <p:spPr>
          <a:xfrm>
            <a:off x="625300" y="127522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Fig. 1. Classification Report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