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p:cViewPr varScale="1">
        <p:scale>
          <a:sx n="88" d="100"/>
          <a:sy n="88"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924D5-A42C-4CA9-B516-420920B505FF}" type="datetimeFigureOut">
              <a:rPr lang="en-IN" smtClean="0"/>
              <a:t>17-03-2022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8D2ED-D624-4D26-BC3B-08295F9917B8}" type="slidenum">
              <a:rPr lang="en-IN" smtClean="0"/>
              <a:t>‹#›</a:t>
            </a:fld>
            <a:endParaRPr lang="en-IN"/>
          </a:p>
        </p:txBody>
      </p:sp>
    </p:spTree>
    <p:extLst>
      <p:ext uri="{BB962C8B-B14F-4D97-AF65-F5344CB8AC3E}">
        <p14:creationId xmlns:p14="http://schemas.microsoft.com/office/powerpoint/2010/main" val="369375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0CD922-3C33-4AAD-A910-CBE656BAC8E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417188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CD922-3C33-4AAD-A910-CBE656BAC8E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8543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CD922-3C33-4AAD-A910-CBE656BAC8E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57862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903132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0CD922-3C33-4AAD-A910-CBE656BAC8E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12479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0CD922-3C33-4AAD-A910-CBE656BAC8E9}"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53733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0CD922-3C33-4AAD-A910-CBE656BAC8E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383913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0CD922-3C33-4AAD-A910-CBE656BAC8E9}"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268849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0CD922-3C33-4AAD-A910-CBE656BAC8E9}" type="datetimeFigureOut">
              <a:rPr lang="en-IN" smtClean="0"/>
              <a:t>17-03-2022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76008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CD922-3C33-4AAD-A910-CBE656BAC8E9}" type="datetimeFigureOut">
              <a:rPr lang="en-IN" smtClean="0"/>
              <a:t>17-03-2022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108307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CD922-3C33-4AAD-A910-CBE656BAC8E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239289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CD922-3C33-4AAD-A910-CBE656BAC8E9}"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D1319-2E1C-4A1D-A63F-E8F22BFF7873}" type="slidenum">
              <a:rPr lang="en-IN" smtClean="0"/>
              <a:t>‹#›</a:t>
            </a:fld>
            <a:endParaRPr lang="en-IN"/>
          </a:p>
        </p:txBody>
      </p:sp>
    </p:spTree>
    <p:extLst>
      <p:ext uri="{BB962C8B-B14F-4D97-AF65-F5344CB8AC3E}">
        <p14:creationId xmlns:p14="http://schemas.microsoft.com/office/powerpoint/2010/main" val="150184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CD922-3C33-4AAD-A910-CBE656BAC8E9}" type="datetimeFigureOut">
              <a:rPr lang="en-IN" smtClean="0"/>
              <a:t>17-03-2022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D1319-2E1C-4A1D-A63F-E8F22BFF7873}" type="slidenum">
              <a:rPr lang="en-IN" smtClean="0"/>
              <a:t>‹#›</a:t>
            </a:fld>
            <a:endParaRPr lang="en-IN"/>
          </a:p>
        </p:txBody>
      </p:sp>
    </p:spTree>
    <p:extLst>
      <p:ext uri="{BB962C8B-B14F-4D97-AF65-F5344CB8AC3E}">
        <p14:creationId xmlns:p14="http://schemas.microsoft.com/office/powerpoint/2010/main" val="3579886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17959" y="-26178"/>
            <a:ext cx="5408084" cy="5439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0" name="Shape"/>
          <p:cNvSpPr/>
          <p:nvPr/>
        </p:nvSpPr>
        <p:spPr>
          <a:xfrm>
            <a:off x="-2612" y="-10656"/>
            <a:ext cx="3980432" cy="3431295"/>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1" name="Shape"/>
          <p:cNvSpPr/>
          <p:nvPr/>
        </p:nvSpPr>
        <p:spPr>
          <a:xfrm>
            <a:off x="-13990" y="3417792"/>
            <a:ext cx="4002790" cy="3460929"/>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2" name="Triangle"/>
          <p:cNvSpPr/>
          <p:nvPr/>
        </p:nvSpPr>
        <p:spPr>
          <a:xfrm>
            <a:off x="1953692" y="1401994"/>
            <a:ext cx="2032373" cy="4050560"/>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3" name="Triangle"/>
          <p:cNvSpPr/>
          <p:nvPr/>
        </p:nvSpPr>
        <p:spPr>
          <a:xfrm>
            <a:off x="2490621" y="5443835"/>
            <a:ext cx="2951295" cy="147252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4" name="Triangle"/>
          <p:cNvSpPr/>
          <p:nvPr/>
        </p:nvSpPr>
        <p:spPr>
          <a:xfrm rot="13500000">
            <a:off x="3131385" y="1083742"/>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5" name="Triangle"/>
          <p:cNvSpPr/>
          <p:nvPr/>
        </p:nvSpPr>
        <p:spPr>
          <a:xfrm rot="13500000">
            <a:off x="2651887"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6" name="Triangle"/>
          <p:cNvSpPr/>
          <p:nvPr/>
        </p:nvSpPr>
        <p:spPr>
          <a:xfrm rot="13500000">
            <a:off x="2651887"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7" name="Triangle"/>
          <p:cNvSpPr/>
          <p:nvPr/>
        </p:nvSpPr>
        <p:spPr>
          <a:xfrm rot="13500000">
            <a:off x="2184417" y="202331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8" name="Triangle"/>
          <p:cNvSpPr/>
          <p:nvPr/>
        </p:nvSpPr>
        <p:spPr>
          <a:xfrm rot="13500000">
            <a:off x="2184417" y="108566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9" name="Triangle"/>
          <p:cNvSpPr/>
          <p:nvPr/>
        </p:nvSpPr>
        <p:spPr>
          <a:xfrm rot="13500000">
            <a:off x="2184417" y="16030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0" name="Triangle"/>
          <p:cNvSpPr/>
          <p:nvPr/>
        </p:nvSpPr>
        <p:spPr>
          <a:xfrm rot="13500000">
            <a:off x="1716947" y="248599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1" name="Triangle"/>
          <p:cNvSpPr/>
          <p:nvPr/>
        </p:nvSpPr>
        <p:spPr>
          <a:xfrm rot="13500000">
            <a:off x="1716947" y="1548345"/>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2" name="Triangle"/>
          <p:cNvSpPr/>
          <p:nvPr/>
        </p:nvSpPr>
        <p:spPr>
          <a:xfrm rot="13500000">
            <a:off x="1716947" y="62298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3" name="Triangle"/>
          <p:cNvSpPr/>
          <p:nvPr/>
        </p:nvSpPr>
        <p:spPr>
          <a:xfrm rot="13500000">
            <a:off x="1716947" y="-30237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4" name="Triangle"/>
          <p:cNvSpPr/>
          <p:nvPr/>
        </p:nvSpPr>
        <p:spPr>
          <a:xfrm rot="13500000">
            <a:off x="1237449" y="201717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5" name="Triangle"/>
          <p:cNvSpPr/>
          <p:nvPr/>
        </p:nvSpPr>
        <p:spPr>
          <a:xfrm rot="13500000">
            <a:off x="1237449" y="1079519"/>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6" name="Triangle"/>
          <p:cNvSpPr/>
          <p:nvPr/>
        </p:nvSpPr>
        <p:spPr>
          <a:xfrm rot="13500000">
            <a:off x="1237449" y="1541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7" name="Triangle"/>
          <p:cNvSpPr/>
          <p:nvPr/>
        </p:nvSpPr>
        <p:spPr>
          <a:xfrm rot="13500000">
            <a:off x="757951"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8" name="Triangle"/>
          <p:cNvSpPr/>
          <p:nvPr/>
        </p:nvSpPr>
        <p:spPr>
          <a:xfrm rot="13500000">
            <a:off x="757951"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9" name="Triangle"/>
          <p:cNvSpPr/>
          <p:nvPr/>
        </p:nvSpPr>
        <p:spPr>
          <a:xfrm rot="13500000">
            <a:off x="757951" y="-30852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0" name="Triangle"/>
          <p:cNvSpPr/>
          <p:nvPr/>
        </p:nvSpPr>
        <p:spPr>
          <a:xfrm rot="13500000">
            <a:off x="289809" y="1079110"/>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1" name="Triangle"/>
          <p:cNvSpPr/>
          <p:nvPr/>
        </p:nvSpPr>
        <p:spPr>
          <a:xfrm rot="13500000">
            <a:off x="289809" y="1414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2" name="Triangle"/>
          <p:cNvSpPr/>
          <p:nvPr/>
        </p:nvSpPr>
        <p:spPr>
          <a:xfrm rot="13500000">
            <a:off x="-201045" y="6295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3" name="Triangle"/>
          <p:cNvSpPr/>
          <p:nvPr/>
        </p:nvSpPr>
        <p:spPr>
          <a:xfrm rot="13500000">
            <a:off x="-201045" y="-28947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4" name="Company…"/>
          <p:cNvSpPr txBox="1">
            <a:spLocks noGrp="1"/>
          </p:cNvSpPr>
          <p:nvPr>
            <p:ph type="title" idx="4294967295"/>
          </p:nvPr>
        </p:nvSpPr>
        <p:spPr>
          <a:xfrm>
            <a:off x="4559300" y="2007371"/>
            <a:ext cx="7162800" cy="2738455"/>
          </a:xfrm>
          <a:prstGeom prst="rect">
            <a:avLst/>
          </a:prstGeom>
        </p:spPr>
        <p:txBody>
          <a:bodyPr>
            <a:normAutofit/>
          </a:bodyPr>
          <a:lstStyle/>
          <a:p>
            <a:pPr algn="ctr"/>
            <a:r>
              <a:rPr lang="en-US" dirty="0"/>
              <a:t>Housing Price Prediction</a:t>
            </a:r>
            <a:endParaRPr lang="en-US" dirty="0">
              <a:latin typeface="Times New Roman" pitchFamily="18" charset="0"/>
              <a:cs typeface="Times New Roman" pitchFamily="18" charset="0"/>
            </a:endParaRPr>
          </a:p>
        </p:txBody>
      </p:sp>
      <p:sp>
        <p:nvSpPr>
          <p:cNvPr id="55" name="PowerPoint and Keynote Template…"/>
          <p:cNvSpPr txBox="1"/>
          <p:nvPr/>
        </p:nvSpPr>
        <p:spPr>
          <a:xfrm>
            <a:off x="9444219" y="5297017"/>
            <a:ext cx="200469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smtClean="0"/>
              <a:t>Salma Sultana</a:t>
            </a:r>
            <a:endParaRPr lang="en-US" dirty="0"/>
          </a:p>
        </p:txBody>
      </p:sp>
      <p:sp>
        <p:nvSpPr>
          <p:cNvPr id="56" name="Line"/>
          <p:cNvSpPr/>
          <p:nvPr/>
        </p:nvSpPr>
        <p:spPr>
          <a:xfrm>
            <a:off x="6052847" y="4828662"/>
            <a:ext cx="3610828" cy="1"/>
          </a:xfrm>
          <a:prstGeom prst="line">
            <a:avLst/>
          </a:prstGeom>
          <a:ln w="25400">
            <a:solidFill>
              <a:srgbClr val="C1C4C7"/>
            </a:solidFill>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61" name="PowerPoint and Keynote Template…"/>
          <p:cNvSpPr txBox="1"/>
          <p:nvPr/>
        </p:nvSpPr>
        <p:spPr>
          <a:xfrm>
            <a:off x="4989506" y="5297017"/>
            <a:ext cx="24130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Guided By:</a:t>
            </a:r>
          </a:p>
          <a:p>
            <a:pPr>
              <a:lnSpc>
                <a:spcPct val="100000"/>
              </a:lnSpc>
            </a:pPr>
            <a:r>
              <a:rPr lang="en-US" dirty="0" err="1" smtClean="0"/>
              <a:t>Sapna</a:t>
            </a:r>
            <a:r>
              <a:rPr lang="en-US" dirty="0" smtClean="0"/>
              <a:t> Varma</a:t>
            </a: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3533" y="1"/>
            <a:ext cx="2976296" cy="2545976"/>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4294967295"/>
          </p:nvPr>
        </p:nvSpPr>
        <p:spPr/>
        <p:txBody>
          <a:bodyPr/>
          <a:lstStyle/>
          <a:p>
            <a:fld id="{86CB4B4D-7CA3-9044-876B-883B54F8677D}" type="slidenum">
              <a:rPr lang="en-IN" smtClean="0"/>
              <a:t>1</a:t>
            </a:fld>
            <a:endParaRPr lang="en-IN"/>
          </a:p>
        </p:txBody>
      </p:sp>
    </p:spTree>
    <p:extLst>
      <p:ext uri="{BB962C8B-B14F-4D97-AF65-F5344CB8AC3E}">
        <p14:creationId xmlns:p14="http://schemas.microsoft.com/office/powerpoint/2010/main" val="1993370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344058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11</a:t>
            </a:fld>
            <a:endParaRPr lang="en-IN"/>
          </a:p>
        </p:txBody>
      </p:sp>
    </p:spTree>
    <p:extLst>
      <p:ext uri="{BB962C8B-B14F-4D97-AF65-F5344CB8AC3E}">
        <p14:creationId xmlns:p14="http://schemas.microsoft.com/office/powerpoint/2010/main" val="37884999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1497874"/>
            <a:ext cx="6256564" cy="2438400"/>
          </a:xfrm>
          <a:prstGeom prst="rect">
            <a:avLst/>
          </a:prstGeom>
        </p:spPr>
      </p:pic>
    </p:spTree>
    <p:extLst>
      <p:ext uri="{BB962C8B-B14F-4D97-AF65-F5344CB8AC3E}">
        <p14:creationId xmlns:p14="http://schemas.microsoft.com/office/powerpoint/2010/main" val="30033813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02" y="1802675"/>
            <a:ext cx="9146285" cy="2177687"/>
          </a:xfrm>
          <a:prstGeom prst="rect">
            <a:avLst/>
          </a:prstGeom>
        </p:spPr>
      </p:pic>
    </p:spTree>
    <p:extLst>
      <p:ext uri="{BB962C8B-B14F-4D97-AF65-F5344CB8AC3E}">
        <p14:creationId xmlns:p14="http://schemas.microsoft.com/office/powerpoint/2010/main" val="17892288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711" y="1924595"/>
            <a:ext cx="7103644" cy="2209800"/>
          </a:xfrm>
          <a:prstGeom prst="rect">
            <a:avLst/>
          </a:prstGeom>
        </p:spPr>
      </p:pic>
    </p:spTree>
    <p:extLst>
      <p:ext uri="{BB962C8B-B14F-4D97-AF65-F5344CB8AC3E}">
        <p14:creationId xmlns:p14="http://schemas.microsoft.com/office/powerpoint/2010/main" val="17245415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702" y="1898469"/>
            <a:ext cx="8686397" cy="2118904"/>
          </a:xfrm>
          <a:prstGeom prst="rect">
            <a:avLst/>
          </a:prstGeom>
        </p:spPr>
      </p:pic>
    </p:spTree>
    <p:extLst>
      <p:ext uri="{BB962C8B-B14F-4D97-AF65-F5344CB8AC3E}">
        <p14:creationId xmlns:p14="http://schemas.microsoft.com/office/powerpoint/2010/main" val="11679734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94" y="1611086"/>
            <a:ext cx="9077718" cy="2263684"/>
          </a:xfrm>
          <a:prstGeom prst="rect">
            <a:avLst/>
          </a:prstGeom>
        </p:spPr>
      </p:pic>
    </p:spTree>
    <p:extLst>
      <p:ext uri="{BB962C8B-B14F-4D97-AF65-F5344CB8AC3E}">
        <p14:creationId xmlns:p14="http://schemas.microsoft.com/office/powerpoint/2010/main" val="26215578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540" y="2115141"/>
            <a:ext cx="7117080" cy="4671060"/>
          </a:xfrm>
          <a:prstGeom prst="rect">
            <a:avLst/>
          </a:prstGeom>
        </p:spPr>
      </p:pic>
    </p:spTree>
    <p:extLst>
      <p:ext uri="{BB962C8B-B14F-4D97-AF65-F5344CB8AC3E}">
        <p14:creationId xmlns:p14="http://schemas.microsoft.com/office/powerpoint/2010/main" val="4676104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Regressor.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17222432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dirty="0">
                <a:latin typeface="Times New Roman" pitchFamily="18" charset="0"/>
                <a:cs typeface="Times New Roman" pitchFamily="18" charset="0"/>
              </a:rPr>
              <a:t>Limitations of this project is, it has lots of outliers. If we try to fix outliers by some technique the accuracy goes down. If we dope the outliers than we are everything.</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19</a:t>
            </a:fld>
            <a:endParaRPr lang="en-IN"/>
          </a:p>
        </p:txBody>
      </p:sp>
    </p:spTree>
    <p:extLst>
      <p:ext uri="{BB962C8B-B14F-4D97-AF65-F5344CB8AC3E}">
        <p14:creationId xmlns:p14="http://schemas.microsoft.com/office/powerpoint/2010/main" val="1537702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2862322"/>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House prices increase every year, so there is a need for a system to predict house prices in the future. House price prediction can help the developer determine the selling price of a house and can help the customer to arrange the right time to purchase a house.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Houses are one of the necessary need of each and every person around the globe and therefore housing and real estate market is one of the markets which is one of the major contributors in the world’s economy.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goal of this statistical analysis is to help us understand the relationship between house features and how these variables are used to predict house price.</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extLst>
      <p:ext uri="{BB962C8B-B14F-4D97-AF65-F5344CB8AC3E}">
        <p14:creationId xmlns:p14="http://schemas.microsoft.com/office/powerpoint/2010/main" val="10108138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15929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From </a:t>
            </a:r>
            <a:r>
              <a:rPr lang="en-US" dirty="0" smtClean="0">
                <a:latin typeface="Times New Roman" pitchFamily="18" charset="0"/>
                <a:cs typeface="Times New Roman" pitchFamily="18" charset="0"/>
              </a:rPr>
              <a:t>the dataset </a:t>
            </a:r>
            <a:r>
              <a:rPr lang="en-US" dirty="0">
                <a:latin typeface="Times New Roman" pitchFamily="18" charset="0"/>
                <a:cs typeface="Times New Roman" pitchFamily="18" charset="0"/>
              </a:rPr>
              <a:t>get to know that it is a Regression problem and Sale Price of house varies on its properties and there are so many features which help to find it.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Sale Price varies on its properties and we are going to use many Regression techniques.</a:t>
            </a: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42662053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4</a:t>
            </a:fld>
            <a:endParaRPr lang="en-IN"/>
          </a:p>
        </p:txBody>
      </p:sp>
      <p:pic>
        <p:nvPicPr>
          <p:cNvPr id="5" name="Picture 4">
            <a:extLst>
              <a:ext uri="{FF2B5EF4-FFF2-40B4-BE49-F238E27FC236}">
                <a16:creationId xmlns:a16="http://schemas.microsoft.com/office/drawing/2014/main" id="{ACAACE90-B3E3-4AC7-A31A-FFB7348775E5}"/>
              </a:ext>
            </a:extLst>
          </p:cNvPr>
          <p:cNvPicPr>
            <a:picLocks noChangeAspect="1"/>
          </p:cNvPicPr>
          <p:nvPr/>
        </p:nvPicPr>
        <p:blipFill>
          <a:blip r:embed="rId2"/>
          <a:stretch>
            <a:fillRect/>
          </a:stretch>
        </p:blipFill>
        <p:spPr>
          <a:xfrm>
            <a:off x="1195564" y="3965683"/>
            <a:ext cx="9713215" cy="2086945"/>
          </a:xfrm>
          <a:prstGeom prst="rect">
            <a:avLst/>
          </a:prstGeom>
        </p:spPr>
      </p:pic>
    </p:spTree>
    <p:extLst>
      <p:ext uri="{BB962C8B-B14F-4D97-AF65-F5344CB8AC3E}">
        <p14:creationId xmlns:p14="http://schemas.microsoft.com/office/powerpoint/2010/main" val="40761178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err="1">
                <a:latin typeface="Times New Roman" pitchFamily="18" charset="0"/>
                <a:cs typeface="Times New Roman" pitchFamily="18" charset="0"/>
              </a:rPr>
              <a:t>Salesprice</a:t>
            </a:r>
            <a:r>
              <a:rPr lang="en-US" dirty="0">
                <a:latin typeface="Times New Roman" pitchFamily="18" charset="0"/>
                <a:cs typeface="Times New Roman" pitchFamily="18" charset="0"/>
              </a:rPr>
              <a:t> is an independent variable where as all of the other element are dependent variable.</a:t>
            </a:r>
          </a:p>
        </p:txBody>
      </p:sp>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4" name="Picture 3">
            <a:extLst>
              <a:ext uri="{FF2B5EF4-FFF2-40B4-BE49-F238E27FC236}">
                <a16:creationId xmlns:a16="http://schemas.microsoft.com/office/drawing/2014/main" id="{80FBCC82-D939-4AD5-8885-14D87F0A5014}"/>
              </a:ext>
            </a:extLst>
          </p:cNvPr>
          <p:cNvPicPr>
            <a:picLocks noChangeAspect="1"/>
          </p:cNvPicPr>
          <p:nvPr/>
        </p:nvPicPr>
        <p:blipFill>
          <a:blip r:embed="rId2"/>
          <a:stretch>
            <a:fillRect/>
          </a:stretch>
        </p:blipFill>
        <p:spPr>
          <a:xfrm>
            <a:off x="1360683" y="1036404"/>
            <a:ext cx="5658682" cy="5151821"/>
          </a:xfrm>
          <a:prstGeom prst="rect">
            <a:avLst/>
          </a:prstGeom>
        </p:spPr>
      </p:pic>
    </p:spTree>
    <p:extLst>
      <p:ext uri="{BB962C8B-B14F-4D97-AF65-F5344CB8AC3E}">
        <p14:creationId xmlns:p14="http://schemas.microsoft.com/office/powerpoint/2010/main" val="12311042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7" name="Picture 6">
            <a:extLst>
              <a:ext uri="{FF2B5EF4-FFF2-40B4-BE49-F238E27FC236}">
                <a16:creationId xmlns:a16="http://schemas.microsoft.com/office/drawing/2014/main" id="{9801B3A2-F66C-4AE8-B8C4-D3ECA66762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6358816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853524-CFA9-4895-AE33-B0FFA53F66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613120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nSpc>
                <a:spcPct val="107000"/>
              </a:lnSpc>
              <a:spcAft>
                <a:spcPts val="400"/>
              </a:spcAft>
            </a:pPr>
            <a:r>
              <a:rPr lang="en-IN" sz="900" dirty="0">
                <a:latin typeface="Calibri" panose="020F0502020204030204" pitchFamily="34" charset="0"/>
                <a:ea typeface="Calibri" panose="020F0502020204030204" pitchFamily="34" charset="0"/>
                <a:cs typeface="Calibri" panose="020F0502020204030204" pitchFamily="34" charset="0"/>
              </a:rPr>
              <a:t>Observation: </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Floating Village Residential, Residential Low Density has high sales price and commercial buildings has less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paved streets has high sales prices compared to gravel roads.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paved alleys has high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Regular shaped properties have less price moderately irregular properties have high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Hill side properties has high sales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The data we collected every building has all the utilities.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Cul-de-sac kind of lot configuration has high sale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moderate to severe slope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in Northridge, Northridge Heights, Stone Brook locations tops in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within With-in 200' of North-South Railroad has highest price followed by properties with Adjacency to positive off-site feature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Townhouse Inside Unit, Single-family Detached type of properties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Two and one-half story properties with 2nd level finished has high sale prices followed by 2 story buildings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shed type of roofs has high sale prices followed by hip and flat roofs.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which just got constructed has high sale prices and properties with 15% Contract Down payment regular terms have also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Homes that are partially constructed during last assessment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stone type of Masonry veneers has high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excellent exterior material quality and excellent exterior condition has higher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poured concrete type of foundation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basement height of 100+ inches have high sale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good basement condition has higher sale price whereas properties with poor basement condition has low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good exposure to walkout or garden level walls has high sales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Good Living Quarters has high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Gas forced warm air furnace and Gas hot water or steam heat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excellent heating conditions tend to have high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central air conditioning has high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Standard Circuit Breakers &amp; Romex has high sales values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excellent kitchen quality has high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Typical functioning homes has high sale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excellent fireplace quality has high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built in garages has high sales price followed by attached garages. Properties which do not have any garage has less sales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If the interior of garage is completely finished, those properties have high sale price</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garages in good condition with excellent quality has high sale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paved drive ways has high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excellent pool quality has high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400"/>
              </a:spcAft>
              <a:buFont typeface="Symbol" panose="05050102010706020507" pitchFamily="18" charset="2"/>
              <a:buChar char=""/>
            </a:pPr>
            <a:r>
              <a:rPr lang="en-IN" sz="900" dirty="0">
                <a:latin typeface="Calibri" panose="020F0502020204030204" pitchFamily="34" charset="0"/>
                <a:ea typeface="Calibri" panose="020F0502020204030204" pitchFamily="34" charset="0"/>
                <a:cs typeface="Calibri" panose="020F0502020204030204" pitchFamily="34" charset="0"/>
              </a:rPr>
              <a:t>Properties with 2-STORY built in 1946 or NEWER has high sales prices.</a:t>
            </a:r>
            <a:endParaRPr lang="en-IN"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19572976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25150374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720</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Helvetica Light</vt:lpstr>
      <vt:lpstr>Roboto Regular</vt:lpstr>
      <vt:lpstr>Symbol</vt:lpstr>
      <vt:lpstr>Times New Roman</vt:lpstr>
      <vt:lpstr>Office Theme</vt:lpstr>
      <vt:lpstr>Housing Price Prediction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SALMA</dc:creator>
  <cp:lastModifiedBy>SALMA</cp:lastModifiedBy>
  <cp:revision>2</cp:revision>
  <dcterms:created xsi:type="dcterms:W3CDTF">2022-03-17T17:39:10Z</dcterms:created>
  <dcterms:modified xsi:type="dcterms:W3CDTF">2022-03-17T17:44:36Z</dcterms:modified>
</cp:coreProperties>
</file>