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91" r:id="rId4"/>
    <p:sldId id="287" r:id="rId5"/>
    <p:sldId id="318" r:id="rId6"/>
    <p:sldId id="289" r:id="rId7"/>
    <p:sldId id="331" r:id="rId8"/>
    <p:sldId id="336" r:id="rId9"/>
    <p:sldId id="335" r:id="rId10"/>
    <p:sldId id="333" r:id="rId11"/>
    <p:sldId id="334" r:id="rId12"/>
    <p:sldId id="332" r:id="rId13"/>
    <p:sldId id="317" r:id="rId14"/>
    <p:sldId id="337" r:id="rId15"/>
    <p:sldId id="302" r:id="rId16"/>
    <p:sldId id="330" r:id="rId17"/>
    <p:sldId id="292" r:id="rId18"/>
    <p:sldId id="323" r:id="rId19"/>
    <p:sldId id="313" r:id="rId20"/>
    <p:sldId id="324" r:id="rId21"/>
    <p:sldId id="325" r:id="rId22"/>
    <p:sldId id="326" r:id="rId23"/>
    <p:sldId id="338" r:id="rId24"/>
    <p:sldId id="339" r:id="rId25"/>
    <p:sldId id="305" r:id="rId26"/>
    <p:sldId id="311" r:id="rId27"/>
    <p:sldId id="31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79751" autoAdjust="0"/>
  </p:normalViewPr>
  <p:slideViewPr>
    <p:cSldViewPr snapToGrid="0" snapToObjects="1">
      <p:cViewPr varScale="1">
        <p:scale>
          <a:sx n="44" d="100"/>
          <a:sy n="44" d="100"/>
        </p:scale>
        <p:origin x="499" y="82"/>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B40C01-D4FE-4B19-A64D-5B51E2FD92B7}"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3E5A51AD-2126-414E-AEBE-321493543B4F}">
      <dgm:prSet phldrT="[Text]"/>
      <dgm:spPr/>
      <dgm:t>
        <a:bodyPr/>
        <a:lstStyle/>
        <a:p>
          <a:r>
            <a:rPr lang="en-US" dirty="0"/>
            <a:t>Service Quality</a:t>
          </a:r>
        </a:p>
      </dgm:t>
    </dgm:pt>
    <dgm:pt modelId="{262A1231-C3B6-4BC3-BF9D-BA756E20DAD5}" type="parTrans" cxnId="{C4E0B762-D6E8-4295-8B0F-9F7195D6052C}">
      <dgm:prSet/>
      <dgm:spPr/>
      <dgm:t>
        <a:bodyPr/>
        <a:lstStyle/>
        <a:p>
          <a:endParaRPr lang="en-US"/>
        </a:p>
      </dgm:t>
    </dgm:pt>
    <dgm:pt modelId="{5B1A6C8D-B05F-40A7-A58C-20BACFEE3D39}" type="sibTrans" cxnId="{C4E0B762-D6E8-4295-8B0F-9F7195D6052C}">
      <dgm:prSet/>
      <dgm:spPr/>
      <dgm:t>
        <a:bodyPr/>
        <a:lstStyle/>
        <a:p>
          <a:endParaRPr lang="en-US"/>
        </a:p>
      </dgm:t>
    </dgm:pt>
    <dgm:pt modelId="{02FD690F-0CE5-4BA8-B659-95ECE90FFAA2}">
      <dgm:prSet phldrT="[Text]"/>
      <dgm:spPr/>
      <dgm:t>
        <a:bodyPr/>
        <a:lstStyle/>
        <a:p>
          <a:r>
            <a:rPr lang="en-US" dirty="0"/>
            <a:t>System Quality</a:t>
          </a:r>
        </a:p>
      </dgm:t>
    </dgm:pt>
    <dgm:pt modelId="{375E9563-102E-47C2-AC38-222C7E3A9B70}" type="parTrans" cxnId="{D8FECF3C-C632-4471-965A-1CDA410A9FDF}">
      <dgm:prSet/>
      <dgm:spPr/>
      <dgm:t>
        <a:bodyPr/>
        <a:lstStyle/>
        <a:p>
          <a:endParaRPr lang="en-US"/>
        </a:p>
      </dgm:t>
    </dgm:pt>
    <dgm:pt modelId="{35EAD535-2E69-4807-926E-8E66215C399A}" type="sibTrans" cxnId="{D8FECF3C-C632-4471-965A-1CDA410A9FDF}">
      <dgm:prSet/>
      <dgm:spPr/>
      <dgm:t>
        <a:bodyPr/>
        <a:lstStyle/>
        <a:p>
          <a:endParaRPr lang="en-US"/>
        </a:p>
      </dgm:t>
    </dgm:pt>
    <dgm:pt modelId="{2A3F60EB-1767-48D4-ADF5-B6E402FC09AA}">
      <dgm:prSet phldrT="[Text]" custT="1"/>
      <dgm:spPr/>
      <dgm:t>
        <a:bodyPr/>
        <a:lstStyle/>
        <a:p>
          <a:r>
            <a:rPr lang="en-US" sz="1600" dirty="0"/>
            <a:t>Information Quality</a:t>
          </a:r>
        </a:p>
      </dgm:t>
    </dgm:pt>
    <dgm:pt modelId="{6C51C83F-8ACC-4F39-B753-043DACD932BB}" type="parTrans" cxnId="{C409B69C-4765-4BFD-8760-802111260D94}">
      <dgm:prSet/>
      <dgm:spPr/>
      <dgm:t>
        <a:bodyPr/>
        <a:lstStyle/>
        <a:p>
          <a:endParaRPr lang="en-US"/>
        </a:p>
      </dgm:t>
    </dgm:pt>
    <dgm:pt modelId="{1ECB9C50-60F0-45B9-9CE0-ECB2D7678A28}" type="sibTrans" cxnId="{C409B69C-4765-4BFD-8760-802111260D94}">
      <dgm:prSet/>
      <dgm:spPr/>
      <dgm:t>
        <a:bodyPr/>
        <a:lstStyle/>
        <a:p>
          <a:endParaRPr lang="en-US"/>
        </a:p>
      </dgm:t>
    </dgm:pt>
    <dgm:pt modelId="{B6C38AF8-D941-439F-9CB9-1A6DA73F34CB}">
      <dgm:prSet custT="1"/>
      <dgm:spPr/>
      <dgm:t>
        <a:bodyPr/>
        <a:lstStyle/>
        <a:p>
          <a:r>
            <a:rPr lang="en-US" sz="1800" dirty="0"/>
            <a:t>Trust</a:t>
          </a:r>
        </a:p>
      </dgm:t>
    </dgm:pt>
    <dgm:pt modelId="{E30A3D77-380B-4E6E-BB50-29136255D3C2}" type="parTrans" cxnId="{CC29F217-E3C4-48A8-9FED-B62D4A4BB2FB}">
      <dgm:prSet/>
      <dgm:spPr/>
      <dgm:t>
        <a:bodyPr/>
        <a:lstStyle/>
        <a:p>
          <a:endParaRPr lang="en-US"/>
        </a:p>
      </dgm:t>
    </dgm:pt>
    <dgm:pt modelId="{56BEDC6B-B573-4462-9F66-4A44C0AB96C1}" type="sibTrans" cxnId="{CC29F217-E3C4-48A8-9FED-B62D4A4BB2FB}">
      <dgm:prSet/>
      <dgm:spPr/>
      <dgm:t>
        <a:bodyPr/>
        <a:lstStyle/>
        <a:p>
          <a:endParaRPr lang="en-US"/>
        </a:p>
      </dgm:t>
    </dgm:pt>
    <dgm:pt modelId="{48784C8C-0BA1-4AE2-80F4-0D718DB5AE85}">
      <dgm:prSet custT="1"/>
      <dgm:spPr/>
      <dgm:t>
        <a:bodyPr/>
        <a:lstStyle/>
        <a:p>
          <a:r>
            <a:rPr lang="en-US" sz="1800" dirty="0"/>
            <a:t>Benefit</a:t>
          </a:r>
        </a:p>
      </dgm:t>
    </dgm:pt>
    <dgm:pt modelId="{BB93690E-474C-4BE1-86CD-501DEE02B0A2}" type="parTrans" cxnId="{DA60F315-9108-460B-9C70-BE9C6E4C03E8}">
      <dgm:prSet/>
      <dgm:spPr/>
      <dgm:t>
        <a:bodyPr/>
        <a:lstStyle/>
        <a:p>
          <a:endParaRPr lang="en-US"/>
        </a:p>
      </dgm:t>
    </dgm:pt>
    <dgm:pt modelId="{E052D510-1850-475B-B9D1-D383A70FDE92}" type="sibTrans" cxnId="{DA60F315-9108-460B-9C70-BE9C6E4C03E8}">
      <dgm:prSet/>
      <dgm:spPr/>
      <dgm:t>
        <a:bodyPr/>
        <a:lstStyle/>
        <a:p>
          <a:endParaRPr lang="en-US"/>
        </a:p>
      </dgm:t>
    </dgm:pt>
    <dgm:pt modelId="{D8DEAF02-7BC3-4375-B629-B24FCCDCC674}" type="pres">
      <dgm:prSet presAssocID="{60B40C01-D4FE-4B19-A64D-5B51E2FD92B7}" presName="composite" presStyleCnt="0">
        <dgm:presLayoutVars>
          <dgm:chMax val="5"/>
          <dgm:dir/>
          <dgm:animLvl val="ctr"/>
          <dgm:resizeHandles val="exact"/>
        </dgm:presLayoutVars>
      </dgm:prSet>
      <dgm:spPr/>
      <dgm:t>
        <a:bodyPr/>
        <a:lstStyle/>
        <a:p>
          <a:endParaRPr lang="en-US"/>
        </a:p>
      </dgm:t>
    </dgm:pt>
    <dgm:pt modelId="{19949002-57BA-4F81-824E-B6005FD2354D}" type="pres">
      <dgm:prSet presAssocID="{60B40C01-D4FE-4B19-A64D-5B51E2FD92B7}" presName="cycle" presStyleCnt="0"/>
      <dgm:spPr/>
    </dgm:pt>
    <dgm:pt modelId="{F1ABFD19-903A-45A4-99D4-ED873ED573A0}" type="pres">
      <dgm:prSet presAssocID="{60B40C01-D4FE-4B19-A64D-5B51E2FD92B7}" presName="centerShape" presStyleCnt="0"/>
      <dgm:spPr/>
    </dgm:pt>
    <dgm:pt modelId="{772E3D1E-5CBF-40C0-8751-CA3C78CD1FFD}" type="pres">
      <dgm:prSet presAssocID="{60B40C01-D4FE-4B19-A64D-5B51E2FD92B7}" presName="connSite" presStyleLbl="node1" presStyleIdx="0" presStyleCnt="6"/>
      <dgm:spPr/>
    </dgm:pt>
    <dgm:pt modelId="{BF421FF4-84B7-4467-B2FE-EF059D686BCC}" type="pres">
      <dgm:prSet presAssocID="{60B40C01-D4FE-4B19-A64D-5B51E2FD92B7}" presName="visible" presStyleLbl="node1" presStyleIdx="0" presStyleCnt="6" custLinFactNeighborX="-28" custLinFactNeighborY="862"/>
      <dgm:spPr>
        <a:blipFill rotWithShape="0">
          <a:blip xmlns:r="http://schemas.openxmlformats.org/officeDocument/2006/relationships" r:embed="rId1"/>
          <a:stretch>
            <a:fillRect/>
          </a:stretch>
        </a:blipFill>
      </dgm:spPr>
    </dgm:pt>
    <dgm:pt modelId="{C270377B-CF56-4F05-8AF9-EE6B02D39A13}" type="pres">
      <dgm:prSet presAssocID="{262A1231-C3B6-4BC3-BF9D-BA756E20DAD5}" presName="Name25" presStyleLbl="parChTrans1D1" presStyleIdx="0" presStyleCnt="5"/>
      <dgm:spPr/>
      <dgm:t>
        <a:bodyPr/>
        <a:lstStyle/>
        <a:p>
          <a:endParaRPr lang="en-US"/>
        </a:p>
      </dgm:t>
    </dgm:pt>
    <dgm:pt modelId="{CCDFF17A-873F-4BBC-BE22-B046ECC0AC52}" type="pres">
      <dgm:prSet presAssocID="{3E5A51AD-2126-414E-AEBE-321493543B4F}" presName="node" presStyleCnt="0"/>
      <dgm:spPr/>
    </dgm:pt>
    <dgm:pt modelId="{32BC8672-AA0D-4FFD-8409-4366CE0A4ACB}" type="pres">
      <dgm:prSet presAssocID="{3E5A51AD-2126-414E-AEBE-321493543B4F}" presName="parentNode" presStyleLbl="node1" presStyleIdx="1" presStyleCnt="6" custScaleX="109831" custScaleY="101021">
        <dgm:presLayoutVars>
          <dgm:chMax val="1"/>
          <dgm:bulletEnabled val="1"/>
        </dgm:presLayoutVars>
      </dgm:prSet>
      <dgm:spPr/>
      <dgm:t>
        <a:bodyPr/>
        <a:lstStyle/>
        <a:p>
          <a:endParaRPr lang="en-US"/>
        </a:p>
      </dgm:t>
    </dgm:pt>
    <dgm:pt modelId="{CD3BD891-5513-475B-868D-8BB622F04E7B}" type="pres">
      <dgm:prSet presAssocID="{3E5A51AD-2126-414E-AEBE-321493543B4F}" presName="childNode" presStyleLbl="revTx" presStyleIdx="0" presStyleCnt="0">
        <dgm:presLayoutVars>
          <dgm:bulletEnabled val="1"/>
        </dgm:presLayoutVars>
      </dgm:prSet>
      <dgm:spPr/>
    </dgm:pt>
    <dgm:pt modelId="{61C9C064-E591-4AC7-87A2-71C2CA1F9E72}" type="pres">
      <dgm:prSet presAssocID="{375E9563-102E-47C2-AC38-222C7E3A9B70}" presName="Name25" presStyleLbl="parChTrans1D1" presStyleIdx="1" presStyleCnt="5"/>
      <dgm:spPr/>
      <dgm:t>
        <a:bodyPr/>
        <a:lstStyle/>
        <a:p>
          <a:endParaRPr lang="en-US"/>
        </a:p>
      </dgm:t>
    </dgm:pt>
    <dgm:pt modelId="{B1C46ACF-87A3-4EB7-9901-16A99C16112F}" type="pres">
      <dgm:prSet presAssocID="{02FD690F-0CE5-4BA8-B659-95ECE90FFAA2}" presName="node" presStyleCnt="0"/>
      <dgm:spPr/>
    </dgm:pt>
    <dgm:pt modelId="{D8056F0C-2BC0-4080-A592-AA8EFFC930C5}" type="pres">
      <dgm:prSet presAssocID="{02FD690F-0CE5-4BA8-B659-95ECE90FFAA2}" presName="parentNode" presStyleLbl="node1" presStyleIdx="2" presStyleCnt="6">
        <dgm:presLayoutVars>
          <dgm:chMax val="1"/>
          <dgm:bulletEnabled val="1"/>
        </dgm:presLayoutVars>
      </dgm:prSet>
      <dgm:spPr/>
      <dgm:t>
        <a:bodyPr/>
        <a:lstStyle/>
        <a:p>
          <a:endParaRPr lang="en-US"/>
        </a:p>
      </dgm:t>
    </dgm:pt>
    <dgm:pt modelId="{46068304-1998-49E9-BB49-D09927247047}" type="pres">
      <dgm:prSet presAssocID="{02FD690F-0CE5-4BA8-B659-95ECE90FFAA2}" presName="childNode" presStyleLbl="revTx" presStyleIdx="0" presStyleCnt="0">
        <dgm:presLayoutVars>
          <dgm:bulletEnabled val="1"/>
        </dgm:presLayoutVars>
      </dgm:prSet>
      <dgm:spPr/>
    </dgm:pt>
    <dgm:pt modelId="{B0C24DF8-E2ED-47C4-A717-A44991DD8AE6}" type="pres">
      <dgm:prSet presAssocID="{6C51C83F-8ACC-4F39-B753-043DACD932BB}" presName="Name25" presStyleLbl="parChTrans1D1" presStyleIdx="2" presStyleCnt="5"/>
      <dgm:spPr/>
      <dgm:t>
        <a:bodyPr/>
        <a:lstStyle/>
        <a:p>
          <a:endParaRPr lang="en-US"/>
        </a:p>
      </dgm:t>
    </dgm:pt>
    <dgm:pt modelId="{6A815A6F-A65F-4EDA-B9B4-D507180FA467}" type="pres">
      <dgm:prSet presAssocID="{2A3F60EB-1767-48D4-ADF5-B6E402FC09AA}" presName="node" presStyleCnt="0"/>
      <dgm:spPr/>
    </dgm:pt>
    <dgm:pt modelId="{2B2022E8-7BA1-457E-A41F-189EB112C4BF}" type="pres">
      <dgm:prSet presAssocID="{2A3F60EB-1767-48D4-ADF5-B6E402FC09AA}" presName="parentNode" presStyleLbl="node1" presStyleIdx="3" presStyleCnt="6">
        <dgm:presLayoutVars>
          <dgm:chMax val="1"/>
          <dgm:bulletEnabled val="1"/>
        </dgm:presLayoutVars>
      </dgm:prSet>
      <dgm:spPr/>
      <dgm:t>
        <a:bodyPr/>
        <a:lstStyle/>
        <a:p>
          <a:endParaRPr lang="en-US"/>
        </a:p>
      </dgm:t>
    </dgm:pt>
    <dgm:pt modelId="{00B32CD3-ADCB-4B15-8E69-4D9E075F72DC}" type="pres">
      <dgm:prSet presAssocID="{2A3F60EB-1767-48D4-ADF5-B6E402FC09AA}" presName="childNode" presStyleLbl="revTx" presStyleIdx="0" presStyleCnt="0">
        <dgm:presLayoutVars>
          <dgm:bulletEnabled val="1"/>
        </dgm:presLayoutVars>
      </dgm:prSet>
      <dgm:spPr/>
    </dgm:pt>
    <dgm:pt modelId="{8278D15C-EC0F-4849-A511-677D2C1FF6E9}" type="pres">
      <dgm:prSet presAssocID="{E30A3D77-380B-4E6E-BB50-29136255D3C2}" presName="Name25" presStyleLbl="parChTrans1D1" presStyleIdx="3" presStyleCnt="5"/>
      <dgm:spPr/>
      <dgm:t>
        <a:bodyPr/>
        <a:lstStyle/>
        <a:p>
          <a:endParaRPr lang="en-US"/>
        </a:p>
      </dgm:t>
    </dgm:pt>
    <dgm:pt modelId="{232A8193-D4A5-4439-89BE-821B47FF916E}" type="pres">
      <dgm:prSet presAssocID="{B6C38AF8-D941-439F-9CB9-1A6DA73F34CB}" presName="node" presStyleCnt="0"/>
      <dgm:spPr/>
    </dgm:pt>
    <dgm:pt modelId="{CD4BA8B9-B86C-4FDD-BEE5-66B8BBD564E3}" type="pres">
      <dgm:prSet presAssocID="{B6C38AF8-D941-439F-9CB9-1A6DA73F34CB}" presName="parentNode" presStyleLbl="node1" presStyleIdx="4" presStyleCnt="6">
        <dgm:presLayoutVars>
          <dgm:chMax val="1"/>
          <dgm:bulletEnabled val="1"/>
        </dgm:presLayoutVars>
      </dgm:prSet>
      <dgm:spPr/>
      <dgm:t>
        <a:bodyPr/>
        <a:lstStyle/>
        <a:p>
          <a:endParaRPr lang="en-US"/>
        </a:p>
      </dgm:t>
    </dgm:pt>
    <dgm:pt modelId="{9FE03C3C-EA8E-4B79-A0F7-D0608915EEB6}" type="pres">
      <dgm:prSet presAssocID="{B6C38AF8-D941-439F-9CB9-1A6DA73F34CB}" presName="childNode" presStyleLbl="revTx" presStyleIdx="0" presStyleCnt="0">
        <dgm:presLayoutVars>
          <dgm:bulletEnabled val="1"/>
        </dgm:presLayoutVars>
      </dgm:prSet>
      <dgm:spPr/>
    </dgm:pt>
    <dgm:pt modelId="{4B80614F-2E72-424B-95C8-F4B4E95B3F3E}" type="pres">
      <dgm:prSet presAssocID="{BB93690E-474C-4BE1-86CD-501DEE02B0A2}" presName="Name25" presStyleLbl="parChTrans1D1" presStyleIdx="4" presStyleCnt="5"/>
      <dgm:spPr/>
      <dgm:t>
        <a:bodyPr/>
        <a:lstStyle/>
        <a:p>
          <a:endParaRPr lang="en-US"/>
        </a:p>
      </dgm:t>
    </dgm:pt>
    <dgm:pt modelId="{CAEEE5BC-8A34-4385-A237-CC0859D774A3}" type="pres">
      <dgm:prSet presAssocID="{48784C8C-0BA1-4AE2-80F4-0D718DB5AE85}" presName="node" presStyleCnt="0"/>
      <dgm:spPr/>
    </dgm:pt>
    <dgm:pt modelId="{BF40076B-ED5B-45B6-81E3-395265807B18}" type="pres">
      <dgm:prSet presAssocID="{48784C8C-0BA1-4AE2-80F4-0D718DB5AE85}" presName="parentNode" presStyleLbl="node1" presStyleIdx="5" presStyleCnt="6">
        <dgm:presLayoutVars>
          <dgm:chMax val="1"/>
          <dgm:bulletEnabled val="1"/>
        </dgm:presLayoutVars>
      </dgm:prSet>
      <dgm:spPr/>
      <dgm:t>
        <a:bodyPr/>
        <a:lstStyle/>
        <a:p>
          <a:endParaRPr lang="en-US"/>
        </a:p>
      </dgm:t>
    </dgm:pt>
    <dgm:pt modelId="{23894D1E-BF75-43FC-A4B1-ACF0A374290D}" type="pres">
      <dgm:prSet presAssocID="{48784C8C-0BA1-4AE2-80F4-0D718DB5AE85}" presName="childNode" presStyleLbl="revTx" presStyleIdx="0" presStyleCnt="0">
        <dgm:presLayoutVars>
          <dgm:bulletEnabled val="1"/>
        </dgm:presLayoutVars>
      </dgm:prSet>
      <dgm:spPr/>
    </dgm:pt>
  </dgm:ptLst>
  <dgm:cxnLst>
    <dgm:cxn modelId="{CC29F217-E3C4-48A8-9FED-B62D4A4BB2FB}" srcId="{60B40C01-D4FE-4B19-A64D-5B51E2FD92B7}" destId="{B6C38AF8-D941-439F-9CB9-1A6DA73F34CB}" srcOrd="3" destOrd="0" parTransId="{E30A3D77-380B-4E6E-BB50-29136255D3C2}" sibTransId="{56BEDC6B-B573-4462-9F66-4A44C0AB96C1}"/>
    <dgm:cxn modelId="{C4E0B762-D6E8-4295-8B0F-9F7195D6052C}" srcId="{60B40C01-D4FE-4B19-A64D-5B51E2FD92B7}" destId="{3E5A51AD-2126-414E-AEBE-321493543B4F}" srcOrd="0" destOrd="0" parTransId="{262A1231-C3B6-4BC3-BF9D-BA756E20DAD5}" sibTransId="{5B1A6C8D-B05F-40A7-A58C-20BACFEE3D39}"/>
    <dgm:cxn modelId="{D8FECF3C-C632-4471-965A-1CDA410A9FDF}" srcId="{60B40C01-D4FE-4B19-A64D-5B51E2FD92B7}" destId="{02FD690F-0CE5-4BA8-B659-95ECE90FFAA2}" srcOrd="1" destOrd="0" parTransId="{375E9563-102E-47C2-AC38-222C7E3A9B70}" sibTransId="{35EAD535-2E69-4807-926E-8E66215C399A}"/>
    <dgm:cxn modelId="{52191DC6-6279-4CBC-95FB-D2774CAE9B8A}" type="presOf" srcId="{48784C8C-0BA1-4AE2-80F4-0D718DB5AE85}" destId="{BF40076B-ED5B-45B6-81E3-395265807B18}" srcOrd="0" destOrd="0" presId="urn:microsoft.com/office/officeart/2005/8/layout/radial2"/>
    <dgm:cxn modelId="{A21801B9-641B-48DC-A0CC-4A18FA8160BC}" type="presOf" srcId="{375E9563-102E-47C2-AC38-222C7E3A9B70}" destId="{61C9C064-E591-4AC7-87A2-71C2CA1F9E72}" srcOrd="0" destOrd="0" presId="urn:microsoft.com/office/officeart/2005/8/layout/radial2"/>
    <dgm:cxn modelId="{B5002475-9C76-435A-8D66-95AC677C945B}" type="presOf" srcId="{02FD690F-0CE5-4BA8-B659-95ECE90FFAA2}" destId="{D8056F0C-2BC0-4080-A592-AA8EFFC930C5}" srcOrd="0" destOrd="0" presId="urn:microsoft.com/office/officeart/2005/8/layout/radial2"/>
    <dgm:cxn modelId="{EA65714F-8EAC-49C1-B0A3-1EC3042A261B}" type="presOf" srcId="{BB93690E-474C-4BE1-86CD-501DEE02B0A2}" destId="{4B80614F-2E72-424B-95C8-F4B4E95B3F3E}" srcOrd="0" destOrd="0" presId="urn:microsoft.com/office/officeart/2005/8/layout/radial2"/>
    <dgm:cxn modelId="{C409B69C-4765-4BFD-8760-802111260D94}" srcId="{60B40C01-D4FE-4B19-A64D-5B51E2FD92B7}" destId="{2A3F60EB-1767-48D4-ADF5-B6E402FC09AA}" srcOrd="2" destOrd="0" parTransId="{6C51C83F-8ACC-4F39-B753-043DACD932BB}" sibTransId="{1ECB9C50-60F0-45B9-9CE0-ECB2D7678A28}"/>
    <dgm:cxn modelId="{DA60F315-9108-460B-9C70-BE9C6E4C03E8}" srcId="{60B40C01-D4FE-4B19-A64D-5B51E2FD92B7}" destId="{48784C8C-0BA1-4AE2-80F4-0D718DB5AE85}" srcOrd="4" destOrd="0" parTransId="{BB93690E-474C-4BE1-86CD-501DEE02B0A2}" sibTransId="{E052D510-1850-475B-B9D1-D383A70FDE92}"/>
    <dgm:cxn modelId="{A084F163-24D4-4A15-8221-834BA1BEED75}" type="presOf" srcId="{2A3F60EB-1767-48D4-ADF5-B6E402FC09AA}" destId="{2B2022E8-7BA1-457E-A41F-189EB112C4BF}" srcOrd="0" destOrd="0" presId="urn:microsoft.com/office/officeart/2005/8/layout/radial2"/>
    <dgm:cxn modelId="{C7FBD866-8854-481F-B74B-F60A1A89E741}" type="presOf" srcId="{6C51C83F-8ACC-4F39-B753-043DACD932BB}" destId="{B0C24DF8-E2ED-47C4-A717-A44991DD8AE6}" srcOrd="0" destOrd="0" presId="urn:microsoft.com/office/officeart/2005/8/layout/radial2"/>
    <dgm:cxn modelId="{A5C48A71-E022-4AE6-8AE7-CDCCF5985887}" type="presOf" srcId="{60B40C01-D4FE-4B19-A64D-5B51E2FD92B7}" destId="{D8DEAF02-7BC3-4375-B629-B24FCCDCC674}" srcOrd="0" destOrd="0" presId="urn:microsoft.com/office/officeart/2005/8/layout/radial2"/>
    <dgm:cxn modelId="{69A2F2C1-7481-4125-9929-C25DA8EFBAD4}" type="presOf" srcId="{3E5A51AD-2126-414E-AEBE-321493543B4F}" destId="{32BC8672-AA0D-4FFD-8409-4366CE0A4ACB}" srcOrd="0" destOrd="0" presId="urn:microsoft.com/office/officeart/2005/8/layout/radial2"/>
    <dgm:cxn modelId="{CB5A3195-7202-4B2E-90C5-BC4A9F9A65CA}" type="presOf" srcId="{E30A3D77-380B-4E6E-BB50-29136255D3C2}" destId="{8278D15C-EC0F-4849-A511-677D2C1FF6E9}" srcOrd="0" destOrd="0" presId="urn:microsoft.com/office/officeart/2005/8/layout/radial2"/>
    <dgm:cxn modelId="{BFCA670F-A9BD-4031-A528-C21E7BBE0A7D}" type="presOf" srcId="{262A1231-C3B6-4BC3-BF9D-BA756E20DAD5}" destId="{C270377B-CF56-4F05-8AF9-EE6B02D39A13}" srcOrd="0" destOrd="0" presId="urn:microsoft.com/office/officeart/2005/8/layout/radial2"/>
    <dgm:cxn modelId="{9CF53AA3-E13C-42BD-A786-D3FAE1A6F110}" type="presOf" srcId="{B6C38AF8-D941-439F-9CB9-1A6DA73F34CB}" destId="{CD4BA8B9-B86C-4FDD-BEE5-66B8BBD564E3}" srcOrd="0" destOrd="0" presId="urn:microsoft.com/office/officeart/2005/8/layout/radial2"/>
    <dgm:cxn modelId="{E11AE3FD-BD43-443F-B229-ABAC076E8A28}" type="presParOf" srcId="{D8DEAF02-7BC3-4375-B629-B24FCCDCC674}" destId="{19949002-57BA-4F81-824E-B6005FD2354D}" srcOrd="0" destOrd="0" presId="urn:microsoft.com/office/officeart/2005/8/layout/radial2"/>
    <dgm:cxn modelId="{C8EDB1DA-1849-4120-9641-6958DD4144CD}" type="presParOf" srcId="{19949002-57BA-4F81-824E-B6005FD2354D}" destId="{F1ABFD19-903A-45A4-99D4-ED873ED573A0}" srcOrd="0" destOrd="0" presId="urn:microsoft.com/office/officeart/2005/8/layout/radial2"/>
    <dgm:cxn modelId="{E95BB918-1C81-4520-9AD5-EF78A4F19EC0}" type="presParOf" srcId="{F1ABFD19-903A-45A4-99D4-ED873ED573A0}" destId="{772E3D1E-5CBF-40C0-8751-CA3C78CD1FFD}" srcOrd="0" destOrd="0" presId="urn:microsoft.com/office/officeart/2005/8/layout/radial2"/>
    <dgm:cxn modelId="{9B1AB0AA-7BD5-46C5-8F85-C0C3C8D96120}" type="presParOf" srcId="{F1ABFD19-903A-45A4-99D4-ED873ED573A0}" destId="{BF421FF4-84B7-4467-B2FE-EF059D686BCC}" srcOrd="1" destOrd="0" presId="urn:microsoft.com/office/officeart/2005/8/layout/radial2"/>
    <dgm:cxn modelId="{8BC86D75-327E-4E05-9A7D-CBCBCFB5763A}" type="presParOf" srcId="{19949002-57BA-4F81-824E-B6005FD2354D}" destId="{C270377B-CF56-4F05-8AF9-EE6B02D39A13}" srcOrd="1" destOrd="0" presId="urn:microsoft.com/office/officeart/2005/8/layout/radial2"/>
    <dgm:cxn modelId="{ACCF8AAC-218A-40E6-BAF7-F5C37832B2FF}" type="presParOf" srcId="{19949002-57BA-4F81-824E-B6005FD2354D}" destId="{CCDFF17A-873F-4BBC-BE22-B046ECC0AC52}" srcOrd="2" destOrd="0" presId="urn:microsoft.com/office/officeart/2005/8/layout/radial2"/>
    <dgm:cxn modelId="{AABE4945-3A7E-447C-9BC1-01AF768F100F}" type="presParOf" srcId="{CCDFF17A-873F-4BBC-BE22-B046ECC0AC52}" destId="{32BC8672-AA0D-4FFD-8409-4366CE0A4ACB}" srcOrd="0" destOrd="0" presId="urn:microsoft.com/office/officeart/2005/8/layout/radial2"/>
    <dgm:cxn modelId="{78ABE965-A9F1-4DEE-98E8-90CFAED9D17A}" type="presParOf" srcId="{CCDFF17A-873F-4BBC-BE22-B046ECC0AC52}" destId="{CD3BD891-5513-475B-868D-8BB622F04E7B}" srcOrd="1" destOrd="0" presId="urn:microsoft.com/office/officeart/2005/8/layout/radial2"/>
    <dgm:cxn modelId="{39D106EE-367E-4685-BD63-0DFC75D6B9AA}" type="presParOf" srcId="{19949002-57BA-4F81-824E-B6005FD2354D}" destId="{61C9C064-E591-4AC7-87A2-71C2CA1F9E72}" srcOrd="3" destOrd="0" presId="urn:microsoft.com/office/officeart/2005/8/layout/radial2"/>
    <dgm:cxn modelId="{11B32807-039B-4B9E-A296-54064CF93CA4}" type="presParOf" srcId="{19949002-57BA-4F81-824E-B6005FD2354D}" destId="{B1C46ACF-87A3-4EB7-9901-16A99C16112F}" srcOrd="4" destOrd="0" presId="urn:microsoft.com/office/officeart/2005/8/layout/radial2"/>
    <dgm:cxn modelId="{8F65F46A-4A49-49AF-9495-85C78AA65F20}" type="presParOf" srcId="{B1C46ACF-87A3-4EB7-9901-16A99C16112F}" destId="{D8056F0C-2BC0-4080-A592-AA8EFFC930C5}" srcOrd="0" destOrd="0" presId="urn:microsoft.com/office/officeart/2005/8/layout/radial2"/>
    <dgm:cxn modelId="{263B0536-AB82-4958-89E9-BA5E72085A5B}" type="presParOf" srcId="{B1C46ACF-87A3-4EB7-9901-16A99C16112F}" destId="{46068304-1998-49E9-BB49-D09927247047}" srcOrd="1" destOrd="0" presId="urn:microsoft.com/office/officeart/2005/8/layout/radial2"/>
    <dgm:cxn modelId="{65A4FFA3-BFE8-4E6D-85A5-E19EEB5CEDE1}" type="presParOf" srcId="{19949002-57BA-4F81-824E-B6005FD2354D}" destId="{B0C24DF8-E2ED-47C4-A717-A44991DD8AE6}" srcOrd="5" destOrd="0" presId="urn:microsoft.com/office/officeart/2005/8/layout/radial2"/>
    <dgm:cxn modelId="{4C904A20-EB5C-4100-94B2-AC38DDD6C88D}" type="presParOf" srcId="{19949002-57BA-4F81-824E-B6005FD2354D}" destId="{6A815A6F-A65F-4EDA-B9B4-D507180FA467}" srcOrd="6" destOrd="0" presId="urn:microsoft.com/office/officeart/2005/8/layout/radial2"/>
    <dgm:cxn modelId="{73A10E97-2130-4DB9-A322-E82570F4DC7B}" type="presParOf" srcId="{6A815A6F-A65F-4EDA-B9B4-D507180FA467}" destId="{2B2022E8-7BA1-457E-A41F-189EB112C4BF}" srcOrd="0" destOrd="0" presId="urn:microsoft.com/office/officeart/2005/8/layout/radial2"/>
    <dgm:cxn modelId="{511E70EB-5C7F-42FE-9253-1337830A3514}" type="presParOf" srcId="{6A815A6F-A65F-4EDA-B9B4-D507180FA467}" destId="{00B32CD3-ADCB-4B15-8E69-4D9E075F72DC}" srcOrd="1" destOrd="0" presId="urn:microsoft.com/office/officeart/2005/8/layout/radial2"/>
    <dgm:cxn modelId="{D71C86C9-1DF7-4012-A84B-2E21405A3E9F}" type="presParOf" srcId="{19949002-57BA-4F81-824E-B6005FD2354D}" destId="{8278D15C-EC0F-4849-A511-677D2C1FF6E9}" srcOrd="7" destOrd="0" presId="urn:microsoft.com/office/officeart/2005/8/layout/radial2"/>
    <dgm:cxn modelId="{F7977E3A-8AA7-4E0B-B4E2-757D4BAB18B7}" type="presParOf" srcId="{19949002-57BA-4F81-824E-B6005FD2354D}" destId="{232A8193-D4A5-4439-89BE-821B47FF916E}" srcOrd="8" destOrd="0" presId="urn:microsoft.com/office/officeart/2005/8/layout/radial2"/>
    <dgm:cxn modelId="{F9C99DB4-CE9D-4FF4-A72C-67480A3D77FA}" type="presParOf" srcId="{232A8193-D4A5-4439-89BE-821B47FF916E}" destId="{CD4BA8B9-B86C-4FDD-BEE5-66B8BBD564E3}" srcOrd="0" destOrd="0" presId="urn:microsoft.com/office/officeart/2005/8/layout/radial2"/>
    <dgm:cxn modelId="{281194B7-BEFE-4CE4-B9D1-F46D755F4661}" type="presParOf" srcId="{232A8193-D4A5-4439-89BE-821B47FF916E}" destId="{9FE03C3C-EA8E-4B79-A0F7-D0608915EEB6}" srcOrd="1" destOrd="0" presId="urn:microsoft.com/office/officeart/2005/8/layout/radial2"/>
    <dgm:cxn modelId="{74DC84C7-A19D-4A63-82CA-F449D6FCFE4A}" type="presParOf" srcId="{19949002-57BA-4F81-824E-B6005FD2354D}" destId="{4B80614F-2E72-424B-95C8-F4B4E95B3F3E}" srcOrd="9" destOrd="0" presId="urn:microsoft.com/office/officeart/2005/8/layout/radial2"/>
    <dgm:cxn modelId="{E3CD7B46-E79E-489A-ABA7-0A6835101CC8}" type="presParOf" srcId="{19949002-57BA-4F81-824E-B6005FD2354D}" destId="{CAEEE5BC-8A34-4385-A237-CC0859D774A3}" srcOrd="10" destOrd="0" presId="urn:microsoft.com/office/officeart/2005/8/layout/radial2"/>
    <dgm:cxn modelId="{D2AD6EC3-9856-458C-8EFD-F70493DCA43A}" type="presParOf" srcId="{CAEEE5BC-8A34-4385-A237-CC0859D774A3}" destId="{BF40076B-ED5B-45B6-81E3-395265807B18}" srcOrd="0" destOrd="0" presId="urn:microsoft.com/office/officeart/2005/8/layout/radial2"/>
    <dgm:cxn modelId="{97AA4A8A-0CB2-4E3E-9175-DCAF5373F145}" type="presParOf" srcId="{CAEEE5BC-8A34-4385-A237-CC0859D774A3}" destId="{23894D1E-BF75-43FC-A4B1-ACF0A374290D}"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0614F-2E72-424B-95C8-F4B4E95B3F3E}">
      <dsp:nvSpPr>
        <dsp:cNvPr id="0" name=""/>
        <dsp:cNvSpPr/>
      </dsp:nvSpPr>
      <dsp:spPr>
        <a:xfrm rot="3369928">
          <a:off x="1091030" y="6699006"/>
          <a:ext cx="2219434" cy="53876"/>
        </a:xfrm>
        <a:custGeom>
          <a:avLst/>
          <a:gdLst/>
          <a:ahLst/>
          <a:cxnLst/>
          <a:rect l="0" t="0" r="0" b="0"/>
          <a:pathLst>
            <a:path>
              <a:moveTo>
                <a:pt x="0" y="26938"/>
              </a:moveTo>
              <a:lnTo>
                <a:pt x="2219434" y="269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8D15C-EC0F-4849-A511-677D2C1FF6E9}">
      <dsp:nvSpPr>
        <dsp:cNvPr id="0" name=""/>
        <dsp:cNvSpPr/>
      </dsp:nvSpPr>
      <dsp:spPr>
        <a:xfrm rot="1739203">
          <a:off x="1706381" y="5924047"/>
          <a:ext cx="1992235" cy="53876"/>
        </a:xfrm>
        <a:custGeom>
          <a:avLst/>
          <a:gdLst/>
          <a:ahLst/>
          <a:cxnLst/>
          <a:rect l="0" t="0" r="0" b="0"/>
          <a:pathLst>
            <a:path>
              <a:moveTo>
                <a:pt x="0" y="26938"/>
              </a:moveTo>
              <a:lnTo>
                <a:pt x="1992235" y="269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24DF8-E2ED-47C4-A717-A44991DD8AE6}">
      <dsp:nvSpPr>
        <dsp:cNvPr id="0" name=""/>
        <dsp:cNvSpPr/>
      </dsp:nvSpPr>
      <dsp:spPr>
        <a:xfrm>
          <a:off x="1831163" y="5024074"/>
          <a:ext cx="1999068" cy="53876"/>
        </a:xfrm>
        <a:custGeom>
          <a:avLst/>
          <a:gdLst/>
          <a:ahLst/>
          <a:cxnLst/>
          <a:rect l="0" t="0" r="0" b="0"/>
          <a:pathLst>
            <a:path>
              <a:moveTo>
                <a:pt x="0" y="26938"/>
              </a:moveTo>
              <a:lnTo>
                <a:pt x="1999068" y="269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C9C064-E591-4AC7-87A2-71C2CA1F9E72}">
      <dsp:nvSpPr>
        <dsp:cNvPr id="0" name=""/>
        <dsp:cNvSpPr/>
      </dsp:nvSpPr>
      <dsp:spPr>
        <a:xfrm rot="19860797">
          <a:off x="1706381" y="4124100"/>
          <a:ext cx="1992235" cy="53876"/>
        </a:xfrm>
        <a:custGeom>
          <a:avLst/>
          <a:gdLst/>
          <a:ahLst/>
          <a:cxnLst/>
          <a:rect l="0" t="0" r="0" b="0"/>
          <a:pathLst>
            <a:path>
              <a:moveTo>
                <a:pt x="0" y="26938"/>
              </a:moveTo>
              <a:lnTo>
                <a:pt x="1992235" y="269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70377B-CF56-4F05-8AF9-EE6B02D39A13}">
      <dsp:nvSpPr>
        <dsp:cNvPr id="0" name=""/>
        <dsp:cNvSpPr/>
      </dsp:nvSpPr>
      <dsp:spPr>
        <a:xfrm rot="18218031">
          <a:off x="1090510" y="3359163"/>
          <a:ext cx="2190177" cy="53876"/>
        </a:xfrm>
        <a:custGeom>
          <a:avLst/>
          <a:gdLst/>
          <a:ahLst/>
          <a:cxnLst/>
          <a:rect l="0" t="0" r="0" b="0"/>
          <a:pathLst>
            <a:path>
              <a:moveTo>
                <a:pt x="0" y="26938"/>
              </a:moveTo>
              <a:lnTo>
                <a:pt x="2190177" y="269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421FF4-84B7-4467-B2FE-EF059D686BCC}">
      <dsp:nvSpPr>
        <dsp:cNvPr id="0" name=""/>
        <dsp:cNvSpPr/>
      </dsp:nvSpPr>
      <dsp:spPr>
        <a:xfrm>
          <a:off x="1490" y="3993637"/>
          <a:ext cx="2151847" cy="2151847"/>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C8672-AA0D-4FFD-8409-4366CE0A4ACB}">
      <dsp:nvSpPr>
        <dsp:cNvPr id="0" name=""/>
        <dsp:cNvSpPr/>
      </dsp:nvSpPr>
      <dsp:spPr>
        <a:xfrm>
          <a:off x="2453191" y="1265920"/>
          <a:ext cx="1418037" cy="130429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Service Quality</a:t>
          </a:r>
        </a:p>
      </dsp:txBody>
      <dsp:txXfrm>
        <a:off x="2660858" y="1456929"/>
        <a:ext cx="1002703" cy="922272"/>
      </dsp:txXfrm>
    </dsp:sp>
    <dsp:sp modelId="{D8056F0C-2BC0-4080-A592-AA8EFFC930C5}">
      <dsp:nvSpPr>
        <dsp:cNvPr id="0" name=""/>
        <dsp:cNvSpPr/>
      </dsp:nvSpPr>
      <dsp:spPr>
        <a:xfrm>
          <a:off x="3492967" y="2709919"/>
          <a:ext cx="1291108" cy="1291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System Quality</a:t>
          </a:r>
        </a:p>
      </dsp:txBody>
      <dsp:txXfrm>
        <a:off x="3682045" y="2898997"/>
        <a:ext cx="912952" cy="912952"/>
      </dsp:txXfrm>
    </dsp:sp>
    <dsp:sp modelId="{2B2022E8-7BA1-457E-A41F-189EB112C4BF}">
      <dsp:nvSpPr>
        <dsp:cNvPr id="0" name=""/>
        <dsp:cNvSpPr/>
      </dsp:nvSpPr>
      <dsp:spPr>
        <a:xfrm>
          <a:off x="3830231" y="4405458"/>
          <a:ext cx="1291108" cy="1291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Information Quality</a:t>
          </a:r>
        </a:p>
      </dsp:txBody>
      <dsp:txXfrm>
        <a:off x="4019309" y="4594536"/>
        <a:ext cx="912952" cy="912952"/>
      </dsp:txXfrm>
    </dsp:sp>
    <dsp:sp modelId="{CD4BA8B9-B86C-4FDD-BEE5-66B8BBD564E3}">
      <dsp:nvSpPr>
        <dsp:cNvPr id="0" name=""/>
        <dsp:cNvSpPr/>
      </dsp:nvSpPr>
      <dsp:spPr>
        <a:xfrm>
          <a:off x="3492967" y="6100996"/>
          <a:ext cx="1291108" cy="1291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Trust</a:t>
          </a:r>
        </a:p>
      </dsp:txBody>
      <dsp:txXfrm>
        <a:off x="3682045" y="6290074"/>
        <a:ext cx="912952" cy="912952"/>
      </dsp:txXfrm>
    </dsp:sp>
    <dsp:sp modelId="{BF40076B-ED5B-45B6-81E3-395265807B18}">
      <dsp:nvSpPr>
        <dsp:cNvPr id="0" name=""/>
        <dsp:cNvSpPr/>
      </dsp:nvSpPr>
      <dsp:spPr>
        <a:xfrm>
          <a:off x="2532522" y="7538405"/>
          <a:ext cx="1291108" cy="12911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Benefit</a:t>
          </a:r>
        </a:p>
      </dsp:txBody>
      <dsp:txXfrm>
        <a:off x="2721600" y="7727483"/>
        <a:ext cx="912952" cy="912952"/>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12-02-2022</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b="0" i="0" dirty="0">
                <a:solidFill>
                  <a:srgbClr val="4E5E6A"/>
                </a:solidFill>
                <a:effectLst/>
                <a:latin typeface="Open Sans" panose="020B0604020202020204" pitchFamily="34" charset="0"/>
              </a:rPr>
              <a:t>Customer Retention</a:t>
            </a:r>
            <a:endParaRPr lang="en-US" dirty="0">
              <a:latin typeface="Times New Roman" pitchFamily="18" charset="0"/>
              <a:cs typeface="Times New Roman" pitchFamily="18" charset="0"/>
            </a:endParaRP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smtClean="0"/>
              <a:t>Salma Sultana</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9979012" y="10594034"/>
            <a:ext cx="48260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err="1" smtClean="0"/>
              <a:t>Sapna</a:t>
            </a:r>
            <a:r>
              <a:rPr lang="en-US" sz="3600" baseline="0" dirty="0" smtClean="0"/>
              <a:t> </a:t>
            </a:r>
            <a:r>
              <a:rPr lang="en-US" sz="3600" baseline="0" dirty="0" err="1" smtClean="0"/>
              <a:t>Verma</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7065" y="1"/>
            <a:ext cx="5952592" cy="50919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4118D5-9BA8-4340-BC81-1C417141FD15}"/>
              </a:ext>
            </a:extLst>
          </p:cNvPr>
          <p:cNvSpPr>
            <a:spLocks noGrp="1"/>
          </p:cNvSpPr>
          <p:nvPr>
            <p:ph type="sldNum" sz="quarter" idx="2"/>
          </p:nvPr>
        </p:nvSpPr>
        <p:spPr/>
        <p:txBody>
          <a:bodyPr/>
          <a:lstStyle/>
          <a:p>
            <a:fld id="{86CB4B4D-7CA3-9044-876B-883B54F8677D}" type="slidenum">
              <a:rPr lang="en-IN" smtClean="0"/>
              <a:t>10</a:t>
            </a:fld>
            <a:endParaRPr lang="en-IN"/>
          </a:p>
        </p:txBody>
      </p:sp>
      <p:pic>
        <p:nvPicPr>
          <p:cNvPr id="3" name="Content Placeholder 3">
            <a:extLst>
              <a:ext uri="{FF2B5EF4-FFF2-40B4-BE49-F238E27FC236}">
                <a16:creationId xmlns:a16="http://schemas.microsoft.com/office/drawing/2014/main" id="{3C9B3D53-F6F2-40A6-B11B-250FCD538B7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9100" y="968638"/>
            <a:ext cx="21348239" cy="9987314"/>
          </a:xfrm>
          <a:prstGeom prst="rect">
            <a:avLst/>
          </a:prstGeom>
        </p:spPr>
      </p:pic>
    </p:spTree>
    <p:extLst>
      <p:ext uri="{BB962C8B-B14F-4D97-AF65-F5344CB8AC3E}">
        <p14:creationId xmlns:p14="http://schemas.microsoft.com/office/powerpoint/2010/main" val="37713147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0FF30-BE18-45EB-9684-30C755058A79}"/>
              </a:ext>
            </a:extLst>
          </p:cNvPr>
          <p:cNvSpPr>
            <a:spLocks noGrp="1"/>
          </p:cNvSpPr>
          <p:nvPr>
            <p:ph type="sldNum" sz="quarter" idx="2"/>
          </p:nvPr>
        </p:nvSpPr>
        <p:spPr/>
        <p:txBody>
          <a:bodyPr/>
          <a:lstStyle/>
          <a:p>
            <a:fld id="{86CB4B4D-7CA3-9044-876B-883B54F8677D}" type="slidenum">
              <a:rPr lang="en-IN" smtClean="0"/>
              <a:t>11</a:t>
            </a:fld>
            <a:endParaRPr lang="en-IN"/>
          </a:p>
        </p:txBody>
      </p:sp>
      <p:pic>
        <p:nvPicPr>
          <p:cNvPr id="3" name="Content Placeholder 3">
            <a:extLst>
              <a:ext uri="{FF2B5EF4-FFF2-40B4-BE49-F238E27FC236}">
                <a16:creationId xmlns:a16="http://schemas.microsoft.com/office/drawing/2014/main" id="{7A552584-B5DB-451C-9B33-882378DBDBF4}"/>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987" y="917913"/>
            <a:ext cx="21924248" cy="10501578"/>
          </a:xfrm>
          <a:prstGeom prst="rect">
            <a:avLst/>
          </a:prstGeom>
        </p:spPr>
      </p:pic>
    </p:spTree>
    <p:extLst>
      <p:ext uri="{BB962C8B-B14F-4D97-AF65-F5344CB8AC3E}">
        <p14:creationId xmlns:p14="http://schemas.microsoft.com/office/powerpoint/2010/main" val="31233765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BD83CC-0C6C-4B44-B384-9D72BADC7BCA}"/>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3" name="Content Placeholder 3">
            <a:extLst>
              <a:ext uri="{FF2B5EF4-FFF2-40B4-BE49-F238E27FC236}">
                <a16:creationId xmlns:a16="http://schemas.microsoft.com/office/drawing/2014/main" id="{8EBF96A6-29D9-487C-8FB4-CE60A4EFB2F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483044" y="943812"/>
            <a:ext cx="19417911" cy="11828375"/>
          </a:xfrm>
          <a:prstGeom prst="rect">
            <a:avLst/>
          </a:prstGeom>
        </p:spPr>
      </p:pic>
    </p:spTree>
    <p:extLst>
      <p:ext uri="{BB962C8B-B14F-4D97-AF65-F5344CB8AC3E}">
        <p14:creationId xmlns:p14="http://schemas.microsoft.com/office/powerpoint/2010/main" val="242790027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391128" y="1157780"/>
            <a:ext cx="19426429" cy="1044254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nSpc>
                <a:spcPct val="107000"/>
              </a:lnSpc>
              <a:spcAft>
                <a:spcPts val="800"/>
              </a:spcAft>
            </a:pPr>
            <a:r>
              <a:rPr lang="en-US" sz="3600" dirty="0">
                <a:latin typeface="Times New Roman" panose="02020603050405020304" pitchFamily="18" charset="0"/>
                <a:cs typeface="Times New Roman" panose="02020603050405020304" pitchFamily="18" charset="0"/>
              </a:rPr>
              <a:t>There are few features in the website or application like</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kumimoji="0" lang="en-US" sz="4800" b="0" i="0" u="none" strike="noStrike" kern="0" cap="none" spc="0" normalizeH="0" baseline="0" noProof="0" dirty="0">
              <a:ln>
                <a:noFill/>
              </a:ln>
              <a:solidFill>
                <a:srgbClr val="91969D"/>
              </a:solidFill>
              <a:effectLst/>
              <a:uLnTx/>
              <a:uFillTx/>
              <a:latin typeface="Times New Roman" pitchFamily="18" charset="0"/>
              <a:cs typeface="Times New Roman" pitchFamily="18" charset="0"/>
              <a:sym typeface="Roboto Regular"/>
            </a:endParaRPr>
          </a:p>
          <a:p>
            <a:pPr marL="571500" indent="-571500">
              <a:lnSpc>
                <a:spcPct val="107000"/>
              </a:lnSpc>
              <a:spcAft>
                <a:spcPts val="800"/>
              </a:spcAft>
              <a:buFont typeface="Arial" panose="020B0604020202020204" pitchFamily="34" charset="0"/>
              <a:buChar char="•"/>
            </a:pPr>
            <a:r>
              <a:rPr lang="en-US" sz="3600" dirty="0">
                <a:solidFill>
                  <a:srgbClr val="91969D"/>
                </a:solidFill>
                <a:latin typeface="Times New Roman" pitchFamily="18" charset="0"/>
                <a:cs typeface="Times New Roman" pitchFamily="18" charset="0"/>
              </a:rPr>
              <a:t>The content on the website must be easy to read and understand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Ease of navigation in website,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User friendly Interface of the website,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Convenient Payment methods,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Trust that the online retail store will fulfill its part of the transaction at the stipulated time,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Empathy (readiness to assist with queries) towards the customers,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Being able to guarantee the privacy of the customer,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Responsiveness, availability of several communication channels (email, online rep, twitter, phone etc.),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Shopping online is convenient and flexible,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Return and replacement policy of the e-retailer is important for purchase decision,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Displaying quality Information on the website improves satisfaction of customers,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User derive satisfaction while shopping on a good quality website or application,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User derive satisfaction while shopping on a good quality website or application,</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Provision of complete and relevant product information, </a:t>
            </a:r>
          </a:p>
          <a:p>
            <a:pPr marL="571500" indent="-571500">
              <a:buFont typeface="Arial" panose="020B0604020202020204" pitchFamily="34" charset="0"/>
              <a:buChar char="•"/>
            </a:pPr>
            <a:r>
              <a:rPr lang="en-US" sz="3600" dirty="0">
                <a:solidFill>
                  <a:srgbClr val="91969D"/>
                </a:solidFill>
                <a:latin typeface="Times New Roman" pitchFamily="18" charset="0"/>
                <a:cs typeface="Times New Roman" pitchFamily="18" charset="0"/>
              </a:rPr>
              <a:t>Monetary savings</a:t>
            </a:r>
            <a:r>
              <a:rPr lang="en-IN" sz="4800" dirty="0">
                <a:solidFill>
                  <a:srgbClr val="91969D"/>
                </a:solidFill>
                <a:latin typeface="Times New Roman" pitchFamily="18" charset="0"/>
                <a:cs typeface="Times New Roman" pitchFamily="18" charset="0"/>
              </a:rPr>
              <a:t>.</a:t>
            </a:r>
          </a:p>
          <a:p>
            <a:pPr marL="571500" indent="-571500">
              <a:buFont typeface="Arial" panose="020B0604020202020204" pitchFamily="34" charset="0"/>
              <a:buChar char="•"/>
            </a:pPr>
            <a:endParaRPr lang="en-IN" sz="4800" dirty="0">
              <a:solidFill>
                <a:srgbClr val="91969D"/>
              </a:solidFill>
              <a:latin typeface="Times New Roman" pitchFamily="18" charset="0"/>
              <a:cs typeface="Times New Roman" pitchFamily="18" charset="0"/>
            </a:endParaRPr>
          </a:p>
          <a:p>
            <a:pPr algn="just"/>
            <a:r>
              <a:rPr lang="en-US" sz="3600" dirty="0">
                <a:latin typeface="Calibri" panose="020F0502020204030204" pitchFamily="34" charset="0"/>
                <a:cs typeface="Calibri" panose="020F0502020204030204" pitchFamily="34" charset="0"/>
              </a:rPr>
              <a:t>are the most important features according to the customers. 50% users from our sample dataset (min 135 out of 269) are strongly agreed that according to them the website with high quality of these features are their preferred e-commerce websites. </a:t>
            </a:r>
            <a:endParaRPr lang="en-IN" sz="3600" dirty="0">
              <a:latin typeface="Calibri" panose="020F0502020204030204" pitchFamily="34" charset="0"/>
              <a:cs typeface="Calibri" panose="020F0502020204030204" pitchFamily="34" charset="0"/>
            </a:endParaRPr>
          </a:p>
          <a:p>
            <a:endParaRPr lang="en-IN" sz="4800" dirty="0">
              <a:solidFill>
                <a:srgbClr val="91969D"/>
              </a:solidFill>
              <a:latin typeface="Times New Roman" pitchFamily="18" charset="0"/>
              <a:cs typeface="Times New Roman"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146238" y="3340412"/>
            <a:ext cx="8671319" cy="5457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466D2-0FBE-4F48-A170-DB86847EE835}"/>
              </a:ext>
            </a:extLst>
          </p:cNvPr>
          <p:cNvSpPr>
            <a:spLocks noGrp="1"/>
          </p:cNvSpPr>
          <p:nvPr>
            <p:ph type="sldNum" sz="quarter" idx="2"/>
          </p:nvPr>
        </p:nvSpPr>
        <p:spPr/>
        <p:txBody>
          <a:bodyPr/>
          <a:lstStyle/>
          <a:p>
            <a:fld id="{86CB4B4D-7CA3-9044-876B-883B54F8677D}" type="slidenum">
              <a:rPr lang="en-IN" smtClean="0"/>
              <a:t>14</a:t>
            </a:fld>
            <a:endParaRPr lang="en-IN"/>
          </a:p>
        </p:txBody>
      </p:sp>
      <p:sp>
        <p:nvSpPr>
          <p:cNvPr id="4" name="TextBox 3">
            <a:extLst>
              <a:ext uri="{FF2B5EF4-FFF2-40B4-BE49-F238E27FC236}">
                <a16:creationId xmlns:a16="http://schemas.microsoft.com/office/drawing/2014/main" id="{4F6384FF-71BF-4AD0-96E4-87FD8C69FE06}"/>
              </a:ext>
            </a:extLst>
          </p:cNvPr>
          <p:cNvSpPr txBox="1"/>
          <p:nvPr/>
        </p:nvSpPr>
        <p:spPr>
          <a:xfrm>
            <a:off x="968189" y="2029440"/>
            <a:ext cx="22375906" cy="89562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Among all the e-commerce companies, customers have shopped from Amazon.co for more times than any other e-commerce companies. </a:t>
            </a:r>
          </a:p>
          <a:p>
            <a:pPr marL="971550" lvl="1" indent="-571500">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Second most popular e-retailer company is Flipkart.co.</a:t>
            </a:r>
          </a:p>
          <a:p>
            <a:pPr marL="971550" lvl="1" indent="-571500">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Other popular websites are used for shopping are Paytm.com, Myntra.com, Snapdeal.com.</a:t>
            </a:r>
          </a:p>
          <a:p>
            <a:pPr marL="971550" lvl="1" indent="-571500">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From our sample dataset, 82 (more than 30%) customers shop from all 5 online retailers(Amazon.in, Flipkart.com, Paytm.com, Myntra.com, Snapdeal.com).</a:t>
            </a:r>
          </a:p>
          <a:p>
            <a:pPr marL="971550" lvl="1" indent="-571500">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79 (around 30%) from our 269 customers would like to recommend Amazon.co only to others and 62 people have chosen both Amazon and Flipkart to recommend others for online shopping, then 30 people will recommend both Amazon and Myntra to others.</a:t>
            </a:r>
          </a:p>
          <a:p>
            <a:pPr marL="971550" lvl="1" indent="-571500">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971550" lvl="1" indent="-571500">
              <a:lnSpc>
                <a:spcPct val="100000"/>
              </a:lnSpc>
              <a:buFont typeface="Arial" panose="020B0604020202020204" pitchFamily="34" charset="0"/>
              <a:buChar char="•"/>
            </a:pPr>
            <a:r>
              <a:rPr lang="en-US" sz="3600" baseline="0" dirty="0">
                <a:latin typeface="Times New Roman" pitchFamily="18" charset="0"/>
                <a:cs typeface="Times New Roman" pitchFamily="18" charset="0"/>
              </a:rPr>
              <a:t>Around 50 % customers from our sample dataset has stated that in case of Paytm and Snapdeal, the delivery period is longer, that’s the reason that these two are not in people’s recommending choices.</a:t>
            </a:r>
          </a:p>
        </p:txBody>
      </p:sp>
    </p:spTree>
    <p:extLst>
      <p:ext uri="{BB962C8B-B14F-4D97-AF65-F5344CB8AC3E}">
        <p14:creationId xmlns:p14="http://schemas.microsoft.com/office/powerpoint/2010/main" val="39596726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16</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564257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There is no null value present in the dataset and almost all the columns type is objective so we don’t need to check for outliers.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categorical variables are converted into the numeric form, which we can apply further on algorithms.</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 </a:t>
            </a:r>
            <a:r>
              <a:rPr lang="en-US" sz="3600" baseline="0" dirty="0" smtClean="0">
                <a:latin typeface="Times New Roman" pitchFamily="18" charset="0"/>
                <a:cs typeface="Times New Roman" pitchFamily="18" charset="0"/>
              </a:rPr>
              <a:t>Had not </a:t>
            </a:r>
            <a:r>
              <a:rPr lang="en-US" sz="3600" baseline="0" dirty="0" smtClean="0">
                <a:latin typeface="Times New Roman" pitchFamily="18" charset="0"/>
                <a:cs typeface="Times New Roman" pitchFamily="18" charset="0"/>
              </a:rPr>
              <a:t>dropped </a:t>
            </a:r>
            <a:r>
              <a:rPr lang="en-US" sz="3600" baseline="0" dirty="0">
                <a:latin typeface="Times New Roman" pitchFamily="18" charset="0"/>
                <a:cs typeface="Times New Roman" pitchFamily="18" charset="0"/>
              </a:rPr>
              <a:t>any column since the model accuracy is good.</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78585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Cross Validations:</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K Fold cross validations , K = 5</a:t>
            </a: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5" name="Picture 4">
            <a:extLst>
              <a:ext uri="{FF2B5EF4-FFF2-40B4-BE49-F238E27FC236}">
                <a16:creationId xmlns:a16="http://schemas.microsoft.com/office/drawing/2014/main" id="{59349783-3683-4AD2-B6D1-2BEB21A2FF6F}"/>
              </a:ext>
            </a:extLst>
          </p:cNvPr>
          <p:cNvPicPr>
            <a:picLocks noChangeAspect="1"/>
          </p:cNvPicPr>
          <p:nvPr/>
        </p:nvPicPr>
        <p:blipFill>
          <a:blip r:embed="rId2"/>
          <a:stretch>
            <a:fillRect/>
          </a:stretch>
        </p:blipFill>
        <p:spPr>
          <a:xfrm>
            <a:off x="3314699" y="3667125"/>
            <a:ext cx="18080385" cy="6498851"/>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K-neighbors Classifier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9" name="Picture 8">
            <a:extLst>
              <a:ext uri="{FF2B5EF4-FFF2-40B4-BE49-F238E27FC236}">
                <a16:creationId xmlns:a16="http://schemas.microsoft.com/office/drawing/2014/main" id="{C5467457-C233-47F4-9AE9-198CAFAD144B}"/>
              </a:ext>
            </a:extLst>
          </p:cNvPr>
          <p:cNvPicPr>
            <a:picLocks noChangeAspect="1"/>
          </p:cNvPicPr>
          <p:nvPr/>
        </p:nvPicPr>
        <p:blipFill>
          <a:blip r:embed="rId2"/>
          <a:stretch>
            <a:fillRect/>
          </a:stretch>
        </p:blipFill>
        <p:spPr>
          <a:xfrm>
            <a:off x="3317500" y="4222656"/>
            <a:ext cx="15477501" cy="6015038"/>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13000" y="4229013"/>
            <a:ext cx="10173447" cy="4524315"/>
          </a:xfrm>
          <a:prstGeom prst="rect">
            <a:avLst/>
          </a:prstGeom>
        </p:spPr>
        <p:txBody>
          <a:bodyPr wrap="square">
            <a:spAutoFit/>
          </a:bodyPr>
          <a:lstStyle/>
          <a:p>
            <a:pPr algn="just">
              <a:lnSpc>
                <a:spcPct val="100000"/>
              </a:lnSpc>
            </a:pPr>
            <a:r>
              <a:rPr lang="en-US" sz="3600" baseline="0" dirty="0">
                <a:latin typeface="Times New Roman" pitchFamily="18" charset="0"/>
                <a:cs typeface="Times New Roman" pitchFamily="18" charset="0"/>
              </a:rPr>
              <a:t>Customer retention refers to the ability of a company or product to retain its customers &amp; turn customers into repeat buyers and prevent them from switching to a competitor.</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Five major factors that contributed to the success of an e-commerce store: </a:t>
            </a:r>
          </a:p>
          <a:p>
            <a:pPr algn="just">
              <a:lnSpc>
                <a:spcPct val="100000"/>
              </a:lnSpc>
            </a:pPr>
            <a:endParaRPr lang="en-US" sz="3600" baseline="0" dirty="0">
              <a:latin typeface="Times New Roman" pitchFamily="18" charset="0"/>
              <a:cs typeface="Times New Roman" pitchFamily="18" charset="0"/>
            </a:endParaRPr>
          </a:p>
        </p:txBody>
      </p:sp>
      <p:sp>
        <p:nvSpPr>
          <p:cNvPr id="7" name="Text information page"/>
          <p:cNvSpPr txBox="1">
            <a:spLocks/>
          </p:cNvSpPr>
          <p:nvPr/>
        </p:nvSpPr>
        <p:spPr>
          <a:xfrm>
            <a:off x="2692400" y="1375762"/>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graphicFrame>
        <p:nvGraphicFramePr>
          <p:cNvPr id="5" name="Content Placeholder 4">
            <a:extLst>
              <a:ext uri="{FF2B5EF4-FFF2-40B4-BE49-F238E27FC236}">
                <a16:creationId xmlns:a16="http://schemas.microsoft.com/office/drawing/2014/main" id="{B575342B-2BFA-46AD-BDB5-2C28FA84133A}"/>
              </a:ext>
            </a:extLst>
          </p:cNvPr>
          <p:cNvGraphicFramePr>
            <a:graphicFrameLocks noGrp="1"/>
          </p:cNvGraphicFramePr>
          <p:nvPr>
            <p:extLst>
              <p:ext uri="{D42A27DB-BD31-4B8C-83A1-F6EECF244321}">
                <p14:modId xmlns:p14="http://schemas.microsoft.com/office/powerpoint/2010/main" val="1423931271"/>
              </p:ext>
            </p:extLst>
          </p:nvPr>
        </p:nvGraphicFramePr>
        <p:xfrm>
          <a:off x="15218077" y="1810871"/>
          <a:ext cx="7189206" cy="10095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4" name="Picture 3">
            <a:extLst>
              <a:ext uri="{FF2B5EF4-FFF2-40B4-BE49-F238E27FC236}">
                <a16:creationId xmlns:a16="http://schemas.microsoft.com/office/drawing/2014/main" id="{3C2D07A0-A51D-4310-8220-FF1361FFE0CD}"/>
              </a:ext>
            </a:extLst>
          </p:cNvPr>
          <p:cNvPicPr>
            <a:picLocks noChangeAspect="1"/>
          </p:cNvPicPr>
          <p:nvPr/>
        </p:nvPicPr>
        <p:blipFill>
          <a:blip r:embed="rId2"/>
          <a:stretch>
            <a:fillRect/>
          </a:stretch>
        </p:blipFill>
        <p:spPr>
          <a:xfrm>
            <a:off x="3489792" y="3819524"/>
            <a:ext cx="15374769" cy="6077511"/>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SVC</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5" name="Picture 4">
            <a:extLst>
              <a:ext uri="{FF2B5EF4-FFF2-40B4-BE49-F238E27FC236}">
                <a16:creationId xmlns:a16="http://schemas.microsoft.com/office/drawing/2014/main" id="{87E96305-B99E-4EE0-B016-53FDE2E41DB3}"/>
              </a:ext>
            </a:extLst>
          </p:cNvPr>
          <p:cNvPicPr>
            <a:picLocks noChangeAspect="1"/>
          </p:cNvPicPr>
          <p:nvPr/>
        </p:nvPicPr>
        <p:blipFill>
          <a:blip r:embed="rId2"/>
          <a:stretch>
            <a:fillRect/>
          </a:stretch>
        </p:blipFill>
        <p:spPr>
          <a:xfrm>
            <a:off x="3101787" y="3657600"/>
            <a:ext cx="15220578" cy="5988424"/>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5" name="Picture 4">
            <a:extLst>
              <a:ext uri="{FF2B5EF4-FFF2-40B4-BE49-F238E27FC236}">
                <a16:creationId xmlns:a16="http://schemas.microsoft.com/office/drawing/2014/main" id="{6E48820A-BAEB-412C-8020-B0C2AEF2BEEA}"/>
              </a:ext>
            </a:extLst>
          </p:cNvPr>
          <p:cNvPicPr>
            <a:picLocks noChangeAspect="1"/>
          </p:cNvPicPr>
          <p:nvPr/>
        </p:nvPicPr>
        <p:blipFill>
          <a:blip r:embed="rId2"/>
          <a:stretch>
            <a:fillRect/>
          </a:stretch>
        </p:blipFill>
        <p:spPr>
          <a:xfrm>
            <a:off x="3101786" y="3913093"/>
            <a:ext cx="15813741" cy="5930153"/>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90C01-4485-4872-B542-AD06983C2658}"/>
              </a:ext>
            </a:extLst>
          </p:cNvPr>
          <p:cNvSpPr>
            <a:spLocks noGrp="1"/>
          </p:cNvSpPr>
          <p:nvPr>
            <p:ph type="sldNum" sz="quarter" idx="2"/>
          </p:nvPr>
        </p:nvSpPr>
        <p:spPr/>
        <p:txBody>
          <a:bodyPr/>
          <a:lstStyle/>
          <a:p>
            <a:fld id="{86CB4B4D-7CA3-9044-876B-883B54F8677D}" type="slidenum">
              <a:rPr lang="en-IN" smtClean="0"/>
              <a:t>23</a:t>
            </a:fld>
            <a:endParaRPr lang="en-IN"/>
          </a:p>
        </p:txBody>
      </p:sp>
      <p:pic>
        <p:nvPicPr>
          <p:cNvPr id="4" name="Picture 3">
            <a:extLst>
              <a:ext uri="{FF2B5EF4-FFF2-40B4-BE49-F238E27FC236}">
                <a16:creationId xmlns:a16="http://schemas.microsoft.com/office/drawing/2014/main" id="{3B77ED69-C819-400B-804C-5B2DF865878A}"/>
              </a:ext>
            </a:extLst>
          </p:cNvPr>
          <p:cNvPicPr>
            <a:picLocks noChangeAspect="1"/>
          </p:cNvPicPr>
          <p:nvPr/>
        </p:nvPicPr>
        <p:blipFill>
          <a:blip r:embed="rId2"/>
          <a:stretch>
            <a:fillRect/>
          </a:stretch>
        </p:blipFill>
        <p:spPr>
          <a:xfrm>
            <a:off x="2868985" y="3658160"/>
            <a:ext cx="16478443" cy="6059581"/>
          </a:xfrm>
          <a:prstGeom prst="rect">
            <a:avLst/>
          </a:prstGeom>
        </p:spPr>
      </p:pic>
      <p:sp>
        <p:nvSpPr>
          <p:cNvPr id="5" name="Text information page">
            <a:extLst>
              <a:ext uri="{FF2B5EF4-FFF2-40B4-BE49-F238E27FC236}">
                <a16:creationId xmlns:a16="http://schemas.microsoft.com/office/drawing/2014/main" id="{8A7A514E-C1ED-48C5-952A-DC1AE2ACDEBE}"/>
              </a:ext>
            </a:extLst>
          </p:cNvPr>
          <p:cNvSpPr txBox="1">
            <a:spLocks/>
          </p:cNvSpPr>
          <p:nvPr/>
        </p:nvSpPr>
        <p:spPr>
          <a:xfrm>
            <a:off x="3101787" y="471981"/>
            <a:ext cx="12274571"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Random Forest Classifier</a:t>
            </a:r>
          </a:p>
        </p:txBody>
      </p:sp>
    </p:spTree>
    <p:extLst>
      <p:ext uri="{BB962C8B-B14F-4D97-AF65-F5344CB8AC3E}">
        <p14:creationId xmlns:p14="http://schemas.microsoft.com/office/powerpoint/2010/main" val="98302915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DAE3E-2C4D-47B0-B3A8-E6444E6FE38B}"/>
              </a:ext>
            </a:extLst>
          </p:cNvPr>
          <p:cNvSpPr>
            <a:spLocks noGrp="1"/>
          </p:cNvSpPr>
          <p:nvPr>
            <p:ph type="sldNum" sz="quarter" idx="2"/>
          </p:nvPr>
        </p:nvSpPr>
        <p:spPr/>
        <p:txBody>
          <a:bodyPr/>
          <a:lstStyle/>
          <a:p>
            <a:fld id="{86CB4B4D-7CA3-9044-876B-883B54F8677D}" type="slidenum">
              <a:rPr lang="en-IN" smtClean="0"/>
              <a:t>24</a:t>
            </a:fld>
            <a:endParaRPr lang="en-IN"/>
          </a:p>
        </p:txBody>
      </p:sp>
      <p:pic>
        <p:nvPicPr>
          <p:cNvPr id="4" name="Picture 3">
            <a:extLst>
              <a:ext uri="{FF2B5EF4-FFF2-40B4-BE49-F238E27FC236}">
                <a16:creationId xmlns:a16="http://schemas.microsoft.com/office/drawing/2014/main" id="{E8670B4B-895B-4613-A435-D340276C5F67}"/>
              </a:ext>
            </a:extLst>
          </p:cNvPr>
          <p:cNvPicPr>
            <a:picLocks noChangeAspect="1"/>
          </p:cNvPicPr>
          <p:nvPr/>
        </p:nvPicPr>
        <p:blipFill>
          <a:blip r:embed="rId2"/>
          <a:stretch>
            <a:fillRect/>
          </a:stretch>
        </p:blipFill>
        <p:spPr>
          <a:xfrm>
            <a:off x="3281363" y="3942509"/>
            <a:ext cx="14786949" cy="5830981"/>
          </a:xfrm>
          <a:prstGeom prst="rect">
            <a:avLst/>
          </a:prstGeom>
        </p:spPr>
      </p:pic>
      <p:sp>
        <p:nvSpPr>
          <p:cNvPr id="5" name="Text information page">
            <a:extLst>
              <a:ext uri="{FF2B5EF4-FFF2-40B4-BE49-F238E27FC236}">
                <a16:creationId xmlns:a16="http://schemas.microsoft.com/office/drawing/2014/main" id="{CF423B1B-D326-4A49-9354-E86B93EA76C6}"/>
              </a:ext>
            </a:extLst>
          </p:cNvPr>
          <p:cNvSpPr txBox="1">
            <a:spLocks/>
          </p:cNvSpPr>
          <p:nvPr/>
        </p:nvSpPr>
        <p:spPr>
          <a:xfrm>
            <a:off x="1936377" y="471981"/>
            <a:ext cx="19094824"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K neighbors Classifier (</a:t>
            </a:r>
            <a:r>
              <a:rPr lang="en-US" dirty="0" err="1">
                <a:latin typeface="Times New Roman" pitchFamily="18" charset="0"/>
                <a:cs typeface="Times New Roman" pitchFamily="18" charset="0"/>
              </a:rPr>
              <a:t>n_neighbors</a:t>
            </a:r>
            <a:r>
              <a:rPr lang="en-US" dirty="0">
                <a:latin typeface="Times New Roman" pitchFamily="18" charset="0"/>
                <a:cs typeface="Times New Roman" pitchFamily="18" charset="0"/>
              </a:rPr>
              <a:t>=3)</a:t>
            </a:r>
          </a:p>
        </p:txBody>
      </p:sp>
    </p:spTree>
    <p:extLst>
      <p:ext uri="{BB962C8B-B14F-4D97-AF65-F5344CB8AC3E}">
        <p14:creationId xmlns:p14="http://schemas.microsoft.com/office/powerpoint/2010/main" val="194952367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8894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 best result with the help of Decision Tree Classifier, so we save this model with the help of </a:t>
            </a:r>
            <a:r>
              <a:rPr lang="en-US" sz="3600" baseline="0" dirty="0" err="1">
                <a:latin typeface="Times New Roman" pitchFamily="18" charset="0"/>
                <a:cs typeface="Times New Roman" pitchFamily="18" charset="0"/>
              </a:rPr>
              <a:t>joblib</a:t>
            </a:r>
            <a:r>
              <a:rPr lang="en-US" sz="3600" baseline="0"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25</a:t>
            </a:fld>
            <a:endParaRPr lang="en-IN"/>
          </a:p>
        </p:txBody>
      </p:sp>
      <p:pic>
        <p:nvPicPr>
          <p:cNvPr id="7" name="Picture 6">
            <a:extLst>
              <a:ext uri="{FF2B5EF4-FFF2-40B4-BE49-F238E27FC236}">
                <a16:creationId xmlns:a16="http://schemas.microsoft.com/office/drawing/2014/main" id="{08C70502-43D6-4550-9CB0-76EA77FC5FEC}"/>
              </a:ext>
            </a:extLst>
          </p:cNvPr>
          <p:cNvPicPr>
            <a:picLocks noChangeAspect="1"/>
          </p:cNvPicPr>
          <p:nvPr/>
        </p:nvPicPr>
        <p:blipFill>
          <a:blip r:embed="rId2"/>
          <a:stretch>
            <a:fillRect/>
          </a:stretch>
        </p:blipFill>
        <p:spPr>
          <a:xfrm>
            <a:off x="4898651" y="4482061"/>
            <a:ext cx="14226297" cy="7315492"/>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70941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According to Marketing Metrics, the chance of making a sale with a new consumer is between five and 20 percent while the odds of selling to a customer who has already made a purchase from you is between 60 to 70 percent. It’s noticeably easier to convince existing customers to buy your products.</a:t>
            </a:r>
          </a:p>
          <a:p>
            <a:pPr marL="400050" indent="-400050" algn="just">
              <a:buFont typeface="+mj-lt"/>
              <a:buAutoNum type="romanUcPeriod"/>
            </a:pPr>
            <a:endParaRPr lang="en-US" sz="3600" baseline="0" dirty="0">
              <a:latin typeface="Times New Roman" pitchFamily="18" charset="0"/>
              <a:cs typeface="Times New Roman" pitchFamily="18" charset="0"/>
            </a:endParaRPr>
          </a:p>
          <a:p>
            <a:pPr marL="571500" indent="-571500" algn="just">
              <a:buFont typeface="Arial" panose="020B0604020202020204" pitchFamily="34" charset="0"/>
              <a:buChar char="•"/>
            </a:pPr>
            <a:r>
              <a:rPr lang="en-US" sz="3600" baseline="0" dirty="0">
                <a:latin typeface="Times New Roman" pitchFamily="18" charset="0"/>
                <a:cs typeface="Times New Roman" pitchFamily="18" charset="0"/>
              </a:rPr>
              <a:t>All the features or properties that customers are agreed strongly, should be improved and needed more monitoring so that it can reach to customer’s expectation level. Some other tools also could be incorporated to make the experience of customers more joyful and unique, which can encourage customers to spend more time in the website. </a:t>
            </a:r>
          </a:p>
          <a:p>
            <a:pPr marL="571500" indent="-571500" algn="just">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buFont typeface="Arial" panose="020B0604020202020204" pitchFamily="34" charset="0"/>
              <a:buChar char="•"/>
            </a:pPr>
            <a:r>
              <a:rPr lang="en-US" sz="3600" baseline="0" dirty="0">
                <a:latin typeface="Times New Roman" pitchFamily="18" charset="0"/>
                <a:cs typeface="Times New Roman" pitchFamily="18" charset="0"/>
              </a:rPr>
              <a:t>Most of the customers are in the age group between 20 to 40 years, so companies can introduce some loyalty program specially designed for this age group customers.</a:t>
            </a:r>
          </a:p>
          <a:p>
            <a:pPr marL="571500" indent="-571500" algn="just">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buFont typeface="Arial" panose="020B0604020202020204" pitchFamily="34" charset="0"/>
              <a:buChar char="•"/>
            </a:pPr>
            <a:r>
              <a:rPr lang="en-US" sz="3600" baseline="0" dirty="0">
                <a:latin typeface="Times New Roman" pitchFamily="18" charset="0"/>
                <a:cs typeface="Times New Roman" pitchFamily="18" charset="0"/>
              </a:rPr>
              <a:t>Analyze the good thoughts from customers about the website, find out updated information about why customers visit your ecommerce site, what they hope to accomplish there, what they’re searching for, and also the barriers they find to ordering from you.</a:t>
            </a:r>
          </a:p>
          <a:p>
            <a:pPr marL="571500" indent="-571500" algn="just">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buFont typeface="Arial" panose="020B0604020202020204" pitchFamily="34" charset="0"/>
              <a:buChar char="•"/>
            </a:pPr>
            <a:r>
              <a:rPr lang="en-US" sz="3600" baseline="0" dirty="0">
                <a:latin typeface="Times New Roman" pitchFamily="18" charset="0"/>
                <a:cs typeface="Times New Roman" pitchFamily="18" charset="0"/>
              </a:rPr>
              <a:t>Develop a loyalty program. Make sure your customers know you appreciate their business. Reward them for repeat orders.</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26</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0" y="5695895"/>
            <a:ext cx="10134600" cy="18620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500" b="1"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27</a:t>
            </a:fld>
            <a:endParaRPr lang="en-US"/>
          </a:p>
        </p:txBody>
      </p:sp>
    </p:spTree>
    <p:extLst>
      <p:ext uri="{BB962C8B-B14F-4D97-AF65-F5344CB8AC3E}">
        <p14:creationId xmlns:p14="http://schemas.microsoft.com/office/powerpoint/2010/main" val="85521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81555" y="4906108"/>
            <a:ext cx="19812912"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100000"/>
              </a:lnSpc>
            </a:pPr>
            <a:r>
              <a:rPr lang="en-US" sz="4000" dirty="0"/>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endParaRPr kumimoji="0" lang="en-US" sz="4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With the help of Pandas Library We will upload our data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read_excel</a:t>
            </a:r>
            <a:r>
              <a:rPr lang="en-US" sz="3600" baseline="0" dirty="0">
                <a:latin typeface="Times New Roman" pitchFamily="18" charset="0"/>
                <a:cs typeface="Times New Roman" pitchFamily="18" charset="0"/>
              </a:rPr>
              <a:t>)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two type of variables in the data:-</a:t>
            </a:r>
          </a:p>
          <a:p>
            <a:pPr algn="just">
              <a:lnSpc>
                <a:spcPct val="80000"/>
              </a:lnSpc>
            </a:pPr>
            <a:endParaRPr lang="en-US" sz="3600" baseline="0" dirty="0">
              <a:latin typeface="Times New Roman" pitchFamily="18" charset="0"/>
              <a:cs typeface="Times New Roman" pitchFamily="18" charset="0"/>
            </a:endParaRP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Dependent Variable</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Independent Variable</a:t>
            </a:r>
          </a:p>
          <a:p>
            <a:pPr marL="571500" indent="-571500" algn="just">
              <a:lnSpc>
                <a:spcPct val="8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80000"/>
              </a:lnSpc>
            </a:pPr>
            <a:endParaRPr lang="en-US" sz="3600" baseline="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4</a:t>
            </a:fld>
            <a:endParaRPr lang="en-IN"/>
          </a:p>
        </p:txBody>
      </p:sp>
      <p:pic>
        <p:nvPicPr>
          <p:cNvPr id="3" name="Picture 2">
            <a:extLst>
              <a:ext uri="{FF2B5EF4-FFF2-40B4-BE49-F238E27FC236}">
                <a16:creationId xmlns:a16="http://schemas.microsoft.com/office/drawing/2014/main" id="{914650DA-2DEE-46D8-A533-0BEBE88F2340}"/>
              </a:ext>
            </a:extLst>
          </p:cNvPr>
          <p:cNvPicPr>
            <a:picLocks noChangeAspect="1"/>
          </p:cNvPicPr>
          <p:nvPr/>
        </p:nvPicPr>
        <p:blipFill>
          <a:blip r:embed="rId2"/>
          <a:stretch>
            <a:fillRect/>
          </a:stretch>
        </p:blipFill>
        <p:spPr>
          <a:xfrm>
            <a:off x="2391128" y="7171766"/>
            <a:ext cx="19426429" cy="5793382"/>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8" name="Content Placeholder 5">
            <a:extLst>
              <a:ext uri="{FF2B5EF4-FFF2-40B4-BE49-F238E27FC236}">
                <a16:creationId xmlns:a16="http://schemas.microsoft.com/office/drawing/2014/main" id="{F6DE0667-C68B-4521-9DDE-7F4033A283B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58219" y="1129474"/>
            <a:ext cx="20689576" cy="10835712"/>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4D7ED035-A687-49DB-B699-38733979E7C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935301" y="429871"/>
            <a:ext cx="16513398" cy="12856257"/>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p:txBody>
          <a:bodyPr/>
          <a:lstStyle/>
          <a:p>
            <a:fld id="{86CB4B4D-7CA3-9044-876B-883B54F8677D}" type="slidenum">
              <a:rPr lang="en-IN" smtClean="0"/>
              <a:t>7</a:t>
            </a:fld>
            <a:endParaRPr lang="en-IN"/>
          </a:p>
        </p:txBody>
      </p:sp>
      <p:pic>
        <p:nvPicPr>
          <p:cNvPr id="3" name="Content Placeholder 3">
            <a:extLst>
              <a:ext uri="{FF2B5EF4-FFF2-40B4-BE49-F238E27FC236}">
                <a16:creationId xmlns:a16="http://schemas.microsoft.com/office/drawing/2014/main" id="{5CE630F1-68C5-427D-BFA1-6E62B165CB4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911664" y="1012729"/>
            <a:ext cx="19923547" cy="11054057"/>
          </a:xfrm>
          <a:prstGeom prst="rect">
            <a:avLst/>
          </a:prstGeom>
        </p:spPr>
      </p:pic>
    </p:spTree>
    <p:extLst>
      <p:ext uri="{BB962C8B-B14F-4D97-AF65-F5344CB8AC3E}">
        <p14:creationId xmlns:p14="http://schemas.microsoft.com/office/powerpoint/2010/main" val="22538757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C69B5C-6F21-4817-A585-8F9E687E66B3}"/>
              </a:ext>
            </a:extLst>
          </p:cNvPr>
          <p:cNvSpPr>
            <a:spLocks noGrp="1"/>
          </p:cNvSpPr>
          <p:nvPr>
            <p:ph type="sldNum" sz="quarter" idx="2"/>
          </p:nvPr>
        </p:nvSpPr>
        <p:spPr/>
        <p:txBody>
          <a:bodyPr/>
          <a:lstStyle/>
          <a:p>
            <a:fld id="{86CB4B4D-7CA3-9044-876B-883B54F8677D}" type="slidenum">
              <a:rPr lang="en-IN" smtClean="0"/>
              <a:t>8</a:t>
            </a:fld>
            <a:endParaRPr lang="en-IN"/>
          </a:p>
        </p:txBody>
      </p:sp>
      <p:pic>
        <p:nvPicPr>
          <p:cNvPr id="3" name="Content Placeholder 3">
            <a:extLst>
              <a:ext uri="{FF2B5EF4-FFF2-40B4-BE49-F238E27FC236}">
                <a16:creationId xmlns:a16="http://schemas.microsoft.com/office/drawing/2014/main" id="{B131BDF8-A32D-4E86-AB7E-8971FA4864F8}"/>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4996" y="2014433"/>
            <a:ext cx="18843379" cy="9687134"/>
          </a:xfrm>
          <a:prstGeom prst="rect">
            <a:avLst/>
          </a:prstGeom>
        </p:spPr>
      </p:pic>
    </p:spTree>
    <p:extLst>
      <p:ext uri="{BB962C8B-B14F-4D97-AF65-F5344CB8AC3E}">
        <p14:creationId xmlns:p14="http://schemas.microsoft.com/office/powerpoint/2010/main" val="152592062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p:txBody>
          <a:bodyPr/>
          <a:lstStyle/>
          <a:p>
            <a:fld id="{86CB4B4D-7CA3-9044-876B-883B54F8677D}" type="slidenum">
              <a:rPr lang="en-IN" smtClean="0"/>
              <a:t>9</a:t>
            </a:fld>
            <a:endParaRPr lang="en-IN"/>
          </a:p>
        </p:txBody>
      </p:sp>
      <p:pic>
        <p:nvPicPr>
          <p:cNvPr id="3" name="Content Placeholder 3">
            <a:extLst>
              <a:ext uri="{FF2B5EF4-FFF2-40B4-BE49-F238E27FC236}">
                <a16:creationId xmlns:a16="http://schemas.microsoft.com/office/drawing/2014/main" id="{7CFEE3E1-71C9-4D06-8429-A07F5D3DB2C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725" y="970024"/>
            <a:ext cx="20344292" cy="9615443"/>
          </a:xfrm>
          <a:prstGeom prst="rect">
            <a:avLst/>
          </a:prstGeom>
        </p:spPr>
      </p:pic>
    </p:spTree>
    <p:extLst>
      <p:ext uri="{BB962C8B-B14F-4D97-AF65-F5344CB8AC3E}">
        <p14:creationId xmlns:p14="http://schemas.microsoft.com/office/powerpoint/2010/main" val="11515603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618</Words>
  <Application>Microsoft Office PowerPoint</Application>
  <PresentationFormat>Custom</PresentationFormat>
  <Paragraphs>134</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Helvetica Light</vt:lpstr>
      <vt:lpstr>Helvetica Neue</vt:lpstr>
      <vt:lpstr>Open Sans</vt:lpstr>
      <vt:lpstr>Roboto Bold</vt:lpstr>
      <vt:lpstr>Roboto Regular</vt:lpstr>
      <vt:lpstr>Times New Roman</vt:lpstr>
      <vt:lpstr>White</vt:lpstr>
      <vt:lpstr>Customer Retention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dc:creator>Salma Sultana</dc:creator>
  <cp:lastModifiedBy>SALMA</cp:lastModifiedBy>
  <cp:revision>183</cp:revision>
  <dcterms:modified xsi:type="dcterms:W3CDTF">2022-02-12T17:41:42Z</dcterms:modified>
</cp:coreProperties>
</file>