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9C69A-D0F8-4552-B44F-A47741DAC939}" type="datetimeFigureOut">
              <a:rPr lang="en-IN" smtClean="0"/>
              <a:t>18-04-2022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5BF71-2FD3-42C1-B92D-695E488468ED}" type="slidenum">
              <a:rPr lang="en-IN" smtClean="0"/>
              <a:t>‹#›</a:t>
            </a:fld>
            <a:endParaRPr lang="en-IN"/>
          </a:p>
        </p:txBody>
      </p:sp>
    </p:spTree>
    <p:extLst>
      <p:ext uri="{BB962C8B-B14F-4D97-AF65-F5344CB8AC3E}">
        <p14:creationId xmlns:p14="http://schemas.microsoft.com/office/powerpoint/2010/main" val="74486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91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B0BE2B-0FF3-44CA-A749-EB4A71A8AF88}"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4135459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0BE2B-0FF3-44CA-A749-EB4A71A8AF88}"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237625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0BE2B-0FF3-44CA-A749-EB4A71A8AF88}"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29101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21429665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09600" y="6356352"/>
            <a:ext cx="2844800" cy="365125"/>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4165600" y="6356352"/>
            <a:ext cx="3860801" cy="365125"/>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11073898" y="5982593"/>
            <a:ext cx="462323" cy="235962"/>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60449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0BE2B-0FF3-44CA-A749-EB4A71A8AF88}"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244791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0BE2B-0FF3-44CA-A749-EB4A71A8AF88}" type="datetimeFigureOut">
              <a:rPr lang="en-IN" smtClean="0"/>
              <a:t>18-04-2022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176405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B0BE2B-0FF3-44CA-A749-EB4A71A8AF88}"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154275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B0BE2B-0FF3-44CA-A749-EB4A71A8AF88}" type="datetimeFigureOut">
              <a:rPr lang="en-IN" smtClean="0"/>
              <a:t>18-04-2022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290416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B0BE2B-0FF3-44CA-A749-EB4A71A8AF88}" type="datetimeFigureOut">
              <a:rPr lang="en-IN" smtClean="0"/>
              <a:t>18-04-2022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413370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0BE2B-0FF3-44CA-A749-EB4A71A8AF88}" type="datetimeFigureOut">
              <a:rPr lang="en-IN" smtClean="0"/>
              <a:t>18-04-2022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423946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0BE2B-0FF3-44CA-A749-EB4A71A8AF88}"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82182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0BE2B-0FF3-44CA-A749-EB4A71A8AF88}" type="datetimeFigureOut">
              <a:rPr lang="en-IN" smtClean="0"/>
              <a:t>18-04-2022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A88D0B-0A10-4F93-85EB-6432FD77DB0A}" type="slidenum">
              <a:rPr lang="en-IN" smtClean="0"/>
              <a:t>‹#›</a:t>
            </a:fld>
            <a:endParaRPr lang="en-IN"/>
          </a:p>
        </p:txBody>
      </p:sp>
    </p:spTree>
    <p:extLst>
      <p:ext uri="{BB962C8B-B14F-4D97-AF65-F5344CB8AC3E}">
        <p14:creationId xmlns:p14="http://schemas.microsoft.com/office/powerpoint/2010/main" val="158943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0BE2B-0FF3-44CA-A749-EB4A71A8AF88}" type="datetimeFigureOut">
              <a:rPr lang="en-IN" smtClean="0"/>
              <a:t>18-04-2022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88D0B-0A10-4F93-85EB-6432FD77DB0A}" type="slidenum">
              <a:rPr lang="en-IN" smtClean="0"/>
              <a:t>‹#›</a:t>
            </a:fld>
            <a:endParaRPr lang="en-IN"/>
          </a:p>
        </p:txBody>
      </p:sp>
    </p:spTree>
    <p:extLst>
      <p:ext uri="{BB962C8B-B14F-4D97-AF65-F5344CB8AC3E}">
        <p14:creationId xmlns:p14="http://schemas.microsoft.com/office/powerpoint/2010/main" val="189058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riangle"/>
          <p:cNvSpPr/>
          <p:nvPr/>
        </p:nvSpPr>
        <p:spPr>
          <a:xfrm>
            <a:off x="-17959" y="-26178"/>
            <a:ext cx="5408084" cy="5439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47"/>
                </a:lnTo>
                <a:lnTo>
                  <a:pt x="54" y="0"/>
                </a:lnTo>
                <a:lnTo>
                  <a:pt x="0" y="21600"/>
                </a:lnTo>
                <a:close/>
              </a:path>
            </a:pathLst>
          </a:custGeom>
          <a:solidFill>
            <a:srgbClr val="EBEBEB"/>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0" name="Shape"/>
          <p:cNvSpPr/>
          <p:nvPr/>
        </p:nvSpPr>
        <p:spPr>
          <a:xfrm>
            <a:off x="-2612" y="-10656"/>
            <a:ext cx="3980432" cy="3431295"/>
          </a:xfrm>
          <a:custGeom>
            <a:avLst/>
            <a:gdLst/>
            <a:ahLst/>
            <a:cxnLst>
              <a:cxn ang="0">
                <a:pos x="wd2" y="hd2"/>
              </a:cxn>
              <a:cxn ang="5400000">
                <a:pos x="wd2" y="hd2"/>
              </a:cxn>
              <a:cxn ang="10800000">
                <a:pos x="wd2" y="hd2"/>
              </a:cxn>
              <a:cxn ang="16200000">
                <a:pos x="wd2" y="hd2"/>
              </a:cxn>
            </a:cxnLst>
            <a:rect l="0" t="0" r="r" b="b"/>
            <a:pathLst>
              <a:path w="21600" h="21600" extrusionOk="0">
                <a:moveTo>
                  <a:pt x="13877" y="18"/>
                </a:moveTo>
                <a:lnTo>
                  <a:pt x="21600" y="8941"/>
                </a:lnTo>
                <a:lnTo>
                  <a:pt x="10631" y="21600"/>
                </a:lnTo>
                <a:lnTo>
                  <a:pt x="0" y="9268"/>
                </a:lnTo>
                <a:lnTo>
                  <a:pt x="0" y="0"/>
                </a:lnTo>
                <a:lnTo>
                  <a:pt x="13877" y="18"/>
                </a:lnTo>
                <a:close/>
              </a:path>
            </a:pathLst>
          </a:custGeom>
          <a:solidFill>
            <a:srgbClr val="5AA4DA"/>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1" name="Shape"/>
          <p:cNvSpPr/>
          <p:nvPr/>
        </p:nvSpPr>
        <p:spPr>
          <a:xfrm>
            <a:off x="-13990" y="3417792"/>
            <a:ext cx="4002790" cy="3460929"/>
          </a:xfrm>
          <a:custGeom>
            <a:avLst/>
            <a:gdLst/>
            <a:ahLst/>
            <a:cxnLst>
              <a:cxn ang="0">
                <a:pos x="wd2" y="hd2"/>
              </a:cxn>
              <a:cxn ang="5400000">
                <a:pos x="wd2" y="hd2"/>
              </a:cxn>
              <a:cxn ang="10800000">
                <a:pos x="wd2" y="hd2"/>
              </a:cxn>
              <a:cxn ang="16200000">
                <a:pos x="wd2" y="hd2"/>
              </a:cxn>
            </a:cxnLst>
            <a:rect l="0" t="0" r="r" b="b"/>
            <a:pathLst>
              <a:path w="21600" h="21600" extrusionOk="0">
                <a:moveTo>
                  <a:pt x="0" y="12392"/>
                </a:moveTo>
                <a:lnTo>
                  <a:pt x="10635" y="0"/>
                </a:lnTo>
                <a:lnTo>
                  <a:pt x="21600" y="12710"/>
                </a:lnTo>
                <a:lnTo>
                  <a:pt x="13715" y="21600"/>
                </a:lnTo>
                <a:lnTo>
                  <a:pt x="19" y="21600"/>
                </a:lnTo>
                <a:lnTo>
                  <a:pt x="0" y="12392"/>
                </a:lnTo>
                <a:close/>
              </a:path>
            </a:pathLst>
          </a:custGeom>
          <a:solidFill>
            <a:srgbClr val="3E4D61"/>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2" name="Triangle"/>
          <p:cNvSpPr/>
          <p:nvPr/>
        </p:nvSpPr>
        <p:spPr>
          <a:xfrm>
            <a:off x="1953692" y="1401994"/>
            <a:ext cx="2032373" cy="4050560"/>
          </a:xfrm>
          <a:custGeom>
            <a:avLst/>
            <a:gdLst/>
            <a:ahLst/>
            <a:cxnLst>
              <a:cxn ang="0">
                <a:pos x="wd2" y="hd2"/>
              </a:cxn>
              <a:cxn ang="5400000">
                <a:pos x="wd2" y="hd2"/>
              </a:cxn>
              <a:cxn ang="10800000">
                <a:pos x="wd2" y="hd2"/>
              </a:cxn>
              <a:cxn ang="16200000">
                <a:pos x="wd2" y="hd2"/>
              </a:cxn>
            </a:cxnLst>
            <a:rect l="0" t="0" r="r" b="b"/>
            <a:pathLst>
              <a:path w="21600" h="21600" extrusionOk="0">
                <a:moveTo>
                  <a:pt x="21468" y="0"/>
                </a:moveTo>
                <a:lnTo>
                  <a:pt x="21600" y="21600"/>
                </a:lnTo>
                <a:lnTo>
                  <a:pt x="0" y="10766"/>
                </a:lnTo>
                <a:lnTo>
                  <a:pt x="21468" y="0"/>
                </a:lnTo>
                <a:close/>
              </a:path>
            </a:pathLst>
          </a:custGeom>
          <a:solidFill>
            <a:srgbClr val="4B90C2"/>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3" name="Triangle"/>
          <p:cNvSpPr/>
          <p:nvPr/>
        </p:nvSpPr>
        <p:spPr>
          <a:xfrm>
            <a:off x="2490621" y="5443835"/>
            <a:ext cx="2951295" cy="1472521"/>
          </a:xfrm>
          <a:custGeom>
            <a:avLst/>
            <a:gdLst/>
            <a:ahLst/>
            <a:cxnLst>
              <a:cxn ang="0">
                <a:pos x="wd2" y="hd2"/>
              </a:cxn>
              <a:cxn ang="5400000">
                <a:pos x="wd2" y="hd2"/>
              </a:cxn>
              <a:cxn ang="10800000">
                <a:pos x="wd2" y="hd2"/>
              </a:cxn>
              <a:cxn ang="16200000">
                <a:pos x="wd2" y="hd2"/>
              </a:cxn>
            </a:cxnLst>
            <a:rect l="0" t="0" r="r" b="b"/>
            <a:pathLst>
              <a:path w="21600" h="21600" extrusionOk="0">
                <a:moveTo>
                  <a:pt x="10905" y="0"/>
                </a:moveTo>
                <a:lnTo>
                  <a:pt x="21600" y="21600"/>
                </a:lnTo>
                <a:lnTo>
                  <a:pt x="0" y="21529"/>
                </a:lnTo>
                <a:lnTo>
                  <a:pt x="10905" y="0"/>
                </a:lnTo>
                <a:close/>
              </a:path>
            </a:pathLst>
          </a:custGeom>
          <a:solidFill>
            <a:srgbClr val="C1C4C7"/>
          </a:solidFill>
          <a:ln w="12700">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34" name="Triangle"/>
          <p:cNvSpPr/>
          <p:nvPr/>
        </p:nvSpPr>
        <p:spPr>
          <a:xfrm rot="13500000">
            <a:off x="3131385" y="1083742"/>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46971"/>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5" name="Triangle"/>
          <p:cNvSpPr/>
          <p:nvPr/>
        </p:nvSpPr>
        <p:spPr>
          <a:xfrm rot="13500000">
            <a:off x="2651887"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6" name="Triangle"/>
          <p:cNvSpPr/>
          <p:nvPr/>
        </p:nvSpPr>
        <p:spPr>
          <a:xfrm rot="13500000">
            <a:off x="2651887"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7" name="Triangle"/>
          <p:cNvSpPr/>
          <p:nvPr/>
        </p:nvSpPr>
        <p:spPr>
          <a:xfrm rot="13500000">
            <a:off x="2184417" y="202331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8" name="Triangle"/>
          <p:cNvSpPr/>
          <p:nvPr/>
        </p:nvSpPr>
        <p:spPr>
          <a:xfrm rot="13500000">
            <a:off x="2184417" y="108566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39" name="Triangle"/>
          <p:cNvSpPr/>
          <p:nvPr/>
        </p:nvSpPr>
        <p:spPr>
          <a:xfrm rot="13500000">
            <a:off x="2184417" y="16030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0" name="Triangle"/>
          <p:cNvSpPr/>
          <p:nvPr/>
        </p:nvSpPr>
        <p:spPr>
          <a:xfrm rot="13500000">
            <a:off x="1716947" y="2485997"/>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1" name="Triangle"/>
          <p:cNvSpPr/>
          <p:nvPr/>
        </p:nvSpPr>
        <p:spPr>
          <a:xfrm rot="13500000">
            <a:off x="1716947" y="1548345"/>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2" name="Triangle"/>
          <p:cNvSpPr/>
          <p:nvPr/>
        </p:nvSpPr>
        <p:spPr>
          <a:xfrm rot="13500000">
            <a:off x="1716947" y="622984"/>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3" name="Triangle"/>
          <p:cNvSpPr/>
          <p:nvPr/>
        </p:nvSpPr>
        <p:spPr>
          <a:xfrm rot="13500000">
            <a:off x="1716947" y="-30237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4" name="Triangle"/>
          <p:cNvSpPr/>
          <p:nvPr/>
        </p:nvSpPr>
        <p:spPr>
          <a:xfrm rot="13500000">
            <a:off x="1237449" y="201717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5" name="Triangle"/>
          <p:cNvSpPr/>
          <p:nvPr/>
        </p:nvSpPr>
        <p:spPr>
          <a:xfrm rot="13500000">
            <a:off x="1237449" y="1079519"/>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6" name="Triangle"/>
          <p:cNvSpPr/>
          <p:nvPr/>
        </p:nvSpPr>
        <p:spPr>
          <a:xfrm rot="13500000">
            <a:off x="1237449" y="1541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7" name="Triangle"/>
          <p:cNvSpPr/>
          <p:nvPr/>
        </p:nvSpPr>
        <p:spPr>
          <a:xfrm rot="13500000">
            <a:off x="757951" y="1554491"/>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8" name="Triangle"/>
          <p:cNvSpPr/>
          <p:nvPr/>
        </p:nvSpPr>
        <p:spPr>
          <a:xfrm rot="13500000">
            <a:off x="757951" y="6168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49" name="Triangle"/>
          <p:cNvSpPr/>
          <p:nvPr/>
        </p:nvSpPr>
        <p:spPr>
          <a:xfrm rot="13500000">
            <a:off x="757951" y="-30852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0" name="Triangle"/>
          <p:cNvSpPr/>
          <p:nvPr/>
        </p:nvSpPr>
        <p:spPr>
          <a:xfrm rot="13500000">
            <a:off x="289809" y="1079110"/>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10560"/>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1" name="Triangle"/>
          <p:cNvSpPr/>
          <p:nvPr/>
        </p:nvSpPr>
        <p:spPr>
          <a:xfrm rot="13500000">
            <a:off x="289809" y="14145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65466"/>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2" name="Triangle"/>
          <p:cNvSpPr/>
          <p:nvPr/>
        </p:nvSpPr>
        <p:spPr>
          <a:xfrm rot="13500000">
            <a:off x="-201045" y="629538"/>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70307"/>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3" name="Triangle"/>
          <p:cNvSpPr/>
          <p:nvPr/>
        </p:nvSpPr>
        <p:spPr>
          <a:xfrm rot="13500000">
            <a:off x="-201045" y="-289473"/>
            <a:ext cx="635001" cy="63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4B90C2">
              <a:alpha val="23704"/>
            </a:srgbClr>
          </a:solidFill>
          <a:ln w="12700">
            <a:miter lim="400000"/>
          </a:ln>
        </p:spPr>
        <p:txBody>
          <a:bodyPr lIns="25400" tIns="25400" rIns="25400" bIns="25400" anchor="ctr"/>
          <a:lstStyle/>
          <a:p>
            <a:pPr algn="ctr">
              <a:lnSpc>
                <a:spcPct val="100000"/>
              </a:lnSpc>
              <a:defRPr sz="3200" baseline="0">
                <a:solidFill>
                  <a:srgbClr val="FFFFFF"/>
                </a:solidFill>
                <a:latin typeface="Helvetica Light"/>
                <a:ea typeface="Helvetica Light"/>
                <a:cs typeface="Helvetica Light"/>
                <a:sym typeface="Helvetica Light"/>
              </a:defRPr>
            </a:pPr>
            <a:endParaRPr sz="1600"/>
          </a:p>
        </p:txBody>
      </p:sp>
      <p:sp>
        <p:nvSpPr>
          <p:cNvPr id="54" name="Company…"/>
          <p:cNvSpPr txBox="1">
            <a:spLocks noGrp="1"/>
          </p:cNvSpPr>
          <p:nvPr>
            <p:ph type="title" idx="4294967295"/>
          </p:nvPr>
        </p:nvSpPr>
        <p:spPr>
          <a:xfrm>
            <a:off x="4559300" y="2007371"/>
            <a:ext cx="7162800" cy="2738455"/>
          </a:xfrm>
          <a:prstGeom prst="rect">
            <a:avLst/>
          </a:prstGeom>
        </p:spPr>
        <p:txBody>
          <a:bodyPr>
            <a:normAutofit/>
          </a:bodyPr>
          <a:lstStyle/>
          <a:p>
            <a:pPr algn="ctr"/>
            <a:r>
              <a:rPr lang="en-US" dirty="0"/>
              <a:t>Micro-Credit Defaulter Project</a:t>
            </a:r>
            <a:endParaRPr dirty="0">
              <a:latin typeface="Times New Roman" pitchFamily="18" charset="0"/>
              <a:cs typeface="Times New Roman" pitchFamily="18" charset="0"/>
            </a:endParaRPr>
          </a:p>
        </p:txBody>
      </p:sp>
      <p:sp>
        <p:nvSpPr>
          <p:cNvPr id="55" name="PowerPoint and Keynote Template…"/>
          <p:cNvSpPr txBox="1"/>
          <p:nvPr/>
        </p:nvSpPr>
        <p:spPr>
          <a:xfrm>
            <a:off x="9444219" y="5297017"/>
            <a:ext cx="200469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Presented </a:t>
            </a:r>
            <a:r>
              <a:rPr lang="en-US" dirty="0" smtClean="0"/>
              <a:t>By:</a:t>
            </a:r>
          </a:p>
          <a:p>
            <a:pPr>
              <a:lnSpc>
                <a:spcPct val="100000"/>
              </a:lnSpc>
            </a:pPr>
            <a:r>
              <a:rPr lang="en-US" dirty="0" smtClean="0"/>
              <a:t>Salma Sultana</a:t>
            </a:r>
            <a:endParaRPr lang="en-US" dirty="0"/>
          </a:p>
        </p:txBody>
      </p:sp>
      <p:sp>
        <p:nvSpPr>
          <p:cNvPr id="56" name="Line"/>
          <p:cNvSpPr/>
          <p:nvPr/>
        </p:nvSpPr>
        <p:spPr>
          <a:xfrm>
            <a:off x="6052847" y="4828662"/>
            <a:ext cx="3610828" cy="1"/>
          </a:xfrm>
          <a:prstGeom prst="line">
            <a:avLst/>
          </a:prstGeom>
          <a:ln w="25400">
            <a:solidFill>
              <a:srgbClr val="C1C4C7"/>
            </a:solidFill>
            <a:miter lim="400000"/>
          </a:ln>
        </p:spPr>
        <p:txBody>
          <a:bodyPr lIns="25400" tIns="25400" rIns="25400" bIns="25400" anchor="ctr"/>
          <a:lstStyle/>
          <a:p>
            <a:pPr algn="ctr">
              <a:lnSpc>
                <a:spcPct val="100000"/>
              </a:lnSpc>
              <a:defRPr sz="3200" baseline="0">
                <a:solidFill>
                  <a:srgbClr val="000000"/>
                </a:solidFill>
                <a:latin typeface="Helvetica Light"/>
                <a:ea typeface="Helvetica Light"/>
                <a:cs typeface="Helvetica Light"/>
                <a:sym typeface="Helvetica Light"/>
              </a:defRPr>
            </a:pPr>
            <a:endParaRPr sz="1600"/>
          </a:p>
        </p:txBody>
      </p:sp>
      <p:sp>
        <p:nvSpPr>
          <p:cNvPr id="61" name="PowerPoint and Keynote Template…"/>
          <p:cNvSpPr txBox="1"/>
          <p:nvPr/>
        </p:nvSpPr>
        <p:spPr>
          <a:xfrm>
            <a:off x="4989506" y="5297017"/>
            <a:ext cx="24130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nSpc>
                <a:spcPct val="100000"/>
              </a:lnSpc>
            </a:pPr>
            <a:r>
              <a:rPr lang="en-US" dirty="0"/>
              <a:t>Guided By:</a:t>
            </a:r>
          </a:p>
          <a:p>
            <a:pPr>
              <a:lnSpc>
                <a:spcPct val="100000"/>
              </a:lnSpc>
            </a:pPr>
            <a:r>
              <a:rPr lang="en-US" dirty="0" err="1" smtClean="0"/>
              <a:t>Sapna</a:t>
            </a:r>
            <a:r>
              <a:rPr lang="en-US" dirty="0" smtClean="0"/>
              <a:t> </a:t>
            </a:r>
            <a:r>
              <a:rPr lang="en-US" dirty="0" err="1" smtClean="0"/>
              <a:t>Verma</a:t>
            </a:r>
            <a:endParaRPr lang="en-US" dirty="0"/>
          </a:p>
        </p:txBody>
      </p:sp>
      <p:pic>
        <p:nvPicPr>
          <p:cNvPr id="58" name="Picture 57">
            <a:extLst>
              <a:ext uri="{FF2B5EF4-FFF2-40B4-BE49-F238E27FC236}">
                <a16:creationId xmlns:a16="http://schemas.microsoft.com/office/drawing/2014/main" id="{609BD44D-7C38-4DD6-ABD2-F161177F4D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23533" y="1"/>
            <a:ext cx="2976296" cy="2545976"/>
          </a:xfrm>
          <a:prstGeom prst="rect">
            <a:avLst/>
          </a:prstGeom>
          <a:noFill/>
          <a:ln>
            <a:noFill/>
          </a:ln>
        </p:spPr>
      </p:pic>
      <p:sp>
        <p:nvSpPr>
          <p:cNvPr id="4" name="Slide Number Placeholder 3">
            <a:extLst>
              <a:ext uri="{FF2B5EF4-FFF2-40B4-BE49-F238E27FC236}">
                <a16:creationId xmlns:a16="http://schemas.microsoft.com/office/drawing/2014/main" id="{0C04B503-F188-4E93-B115-169D3E503037}"/>
              </a:ext>
            </a:extLst>
          </p:cNvPr>
          <p:cNvSpPr>
            <a:spLocks noGrp="1"/>
          </p:cNvSpPr>
          <p:nvPr>
            <p:ph type="sldNum" sz="quarter" idx="4294967295"/>
          </p:nvPr>
        </p:nvSpPr>
        <p:spPr/>
        <p:txBody>
          <a:bodyPr/>
          <a:lstStyle/>
          <a:p>
            <a:fld id="{86CB4B4D-7CA3-9044-876B-883B54F8677D}" type="slidenum">
              <a:rPr lang="en-IN" smtClean="0"/>
              <a:t>1</a:t>
            </a:fld>
            <a:endParaRPr lang="en-IN"/>
          </a:p>
        </p:txBody>
      </p:sp>
    </p:spTree>
    <p:extLst>
      <p:ext uri="{BB962C8B-B14F-4D97-AF65-F5344CB8AC3E}">
        <p14:creationId xmlns:p14="http://schemas.microsoft.com/office/powerpoint/2010/main" val="36523065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10</a:t>
            </a:fld>
            <a:endParaRPr lang="en-IN"/>
          </a:p>
        </p:txBody>
      </p:sp>
      <p:sp>
        <p:nvSpPr>
          <p:cNvPr id="6" name="Mockup Slide">
            <a:extLst>
              <a:ext uri="{FF2B5EF4-FFF2-40B4-BE49-F238E27FC236}">
                <a16:creationId xmlns:a16="http://schemas.microsoft.com/office/drawing/2014/main" id="{1E9CE4C1-A521-4D01-964D-C4C4D9024FED}"/>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Loanamnt_frequency_group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the difference between total amount of loan taken by customer in last 30 days vs loan pay back rate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4D30E7-D577-416C-98ED-979EBAC3BE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43164" y="2050602"/>
            <a:ext cx="4694248" cy="3516481"/>
          </a:xfrm>
          <a:prstGeom prst="rect">
            <a:avLst/>
          </a:prstGeom>
          <a:noFill/>
          <a:ln>
            <a:noFill/>
          </a:ln>
        </p:spPr>
      </p:pic>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EEDB4AF2-2F03-4C0D-89C4-BFB28124948C}"/>
              </a:ext>
            </a:extLst>
          </p:cNvPr>
          <p:cNvSpPr txBox="1"/>
          <p:nvPr/>
        </p:nvSpPr>
        <p:spPr>
          <a:xfrm>
            <a:off x="5737412" y="1670206"/>
            <a:ext cx="5647765" cy="4409412"/>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74.347429</a:t>
            </a:r>
          </a:p>
          <a:p>
            <a:pPr algn="just">
              <a:lnSpc>
                <a:spcPct val="80000"/>
              </a:lnSpc>
            </a:pPr>
            <a:r>
              <a:rPr lang="en-US" dirty="0">
                <a:latin typeface="Times New Roman" pitchFamily="18" charset="0"/>
                <a:cs typeface="Times New Roman" pitchFamily="18" charset="0"/>
              </a:rPr>
              <a:t>medium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91.454128</a:t>
            </a:r>
          </a:p>
          <a:p>
            <a:pPr algn="just">
              <a:lnSpc>
                <a:spcPct val="80000"/>
              </a:lnSpc>
            </a:pPr>
            <a:r>
              <a:rPr lang="en-US" dirty="0">
                <a:latin typeface="Times New Roman" pitchFamily="18" charset="0"/>
                <a:cs typeface="Times New Roman" pitchFamily="18" charset="0"/>
              </a:rPr>
              <a:t>high </a:t>
            </a:r>
            <a:r>
              <a:rPr lang="en-US" dirty="0" err="1">
                <a:latin typeface="Times New Roman" pitchFamily="18" charset="0"/>
                <a:cs typeface="Times New Roman" pitchFamily="18" charset="0"/>
              </a:rPr>
              <a:t>amnt</a:t>
            </a:r>
            <a:r>
              <a:rPr lang="en-US" dirty="0">
                <a:latin typeface="Times New Roman" pitchFamily="18" charset="0"/>
                <a:cs typeface="Times New Roman" pitchFamily="18" charset="0"/>
              </a:rPr>
              <a:t> of loans       96.819407</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less i.e., between 1-6 that time 26%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medium i.e., between 7-12 that time almost 8.5%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amount of loan is high i.e., more than 12 that time almost 3.2% customers were not able to pay the loan in 5 days.</a:t>
            </a:r>
          </a:p>
        </p:txBody>
      </p:sp>
    </p:spTree>
    <p:extLst>
      <p:ext uri="{BB962C8B-B14F-4D97-AF65-F5344CB8AC3E}">
        <p14:creationId xmlns:p14="http://schemas.microsoft.com/office/powerpoint/2010/main" val="23988000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11</a:t>
            </a:fld>
            <a:endParaRPr lang="en-IN"/>
          </a:p>
        </p:txBody>
      </p:sp>
      <p:sp>
        <p:nvSpPr>
          <p:cNvPr id="9" name="Mockup Slide">
            <a:extLst>
              <a:ext uri="{FF2B5EF4-FFF2-40B4-BE49-F238E27FC236}">
                <a16:creationId xmlns:a16="http://schemas.microsoft.com/office/drawing/2014/main" id="{DCD50D80-E00A-40AF-8914-BA5DE7D0F209}"/>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Number of loans taken by Customer in last 30 days and payback of loan in 30 days over label</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0062F7-7FD9-4118-A302-8116CF2B08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20830" y="1192307"/>
            <a:ext cx="7042488" cy="4177553"/>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67708B96-F239-4883-906A-BFC083E938D1}"/>
              </a:ext>
            </a:extLst>
          </p:cNvPr>
          <p:cNvSpPr txBox="1"/>
          <p:nvPr/>
        </p:nvSpPr>
        <p:spPr>
          <a:xfrm>
            <a:off x="1195564" y="5366039"/>
            <a:ext cx="9375815" cy="101155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If customer took more than 25 loan than in that case, he/she replayed the loan on time always.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approx. 2-4 loan that time, he/she didn't pay the loan back on time.</a:t>
            </a:r>
          </a:p>
        </p:txBody>
      </p:sp>
    </p:spTree>
    <p:extLst>
      <p:ext uri="{BB962C8B-B14F-4D97-AF65-F5344CB8AC3E}">
        <p14:creationId xmlns:p14="http://schemas.microsoft.com/office/powerpoint/2010/main" val="372100042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12</a:t>
            </a:fld>
            <a:endParaRPr lang="en-IN"/>
          </a:p>
        </p:txBody>
      </p:sp>
    </p:spTree>
    <p:extLst>
      <p:ext uri="{BB962C8B-B14F-4D97-AF65-F5344CB8AC3E}">
        <p14:creationId xmlns:p14="http://schemas.microsoft.com/office/powerpoint/2010/main" val="12837370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13</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365228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no null value in the dataset but there are some outliers present in the dataset which has been removed with the help of medium of the columns and Z score.</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dropped the Unnamed: 0, </a:t>
            </a:r>
            <a:r>
              <a:rPr lang="en-US" dirty="0" err="1">
                <a:latin typeface="Times New Roman" pitchFamily="18" charset="0"/>
                <a:cs typeface="Times New Roman" pitchFamily="18" charset="0"/>
              </a:rPr>
              <a:t>msisdn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pcircle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pdate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last_rech_date_ma</a:t>
            </a:r>
            <a:r>
              <a:rPr lang="en-US" dirty="0">
                <a:latin typeface="Times New Roman" pitchFamily="18" charset="0"/>
                <a:cs typeface="Times New Roman" pitchFamily="18" charset="0"/>
              </a:rPr>
              <a:t>,  cnt_ma_rech30, fr_ma_rech30, cnt_da_rech30, fr_da_rech30, cnt_da_rech90, fr_da_rech90, maxamnt_loans30, medianamnt_loans30, medianamnt_loans90 column since there is no correlation between output variable(Label) and with these columns.</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18694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375283"/>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Evaluation Matrices: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Accuracy - it determines how often a model predicts default and non default correctly.</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Precision-it calculates whenever our models predicts it is default how often it is correct.</a:t>
            </a:r>
          </a:p>
          <a:p>
            <a:pPr marL="285750" indent="-285750" algn="just">
              <a:buFont typeface="Arial" panose="020B0604020202020204" pitchFamily="34" charset="0"/>
              <a:buChar char="•"/>
            </a:pPr>
            <a:r>
              <a:rPr lang="en-US" dirty="0">
                <a:latin typeface="Times New Roman" pitchFamily="18" charset="0"/>
                <a:cs typeface="Times New Roman" pitchFamily="18" charset="0"/>
              </a:rPr>
              <a:t>Recall- Recall regulate the actual default that the model is actually predict.</a:t>
            </a:r>
          </a:p>
          <a:p>
            <a:pPr marL="285750" indent="-285750" algn="just">
              <a:buFont typeface="Arial" panose="020B0604020202020204" pitchFamily="34" charset="0"/>
              <a:buChar char="•"/>
            </a:pPr>
            <a:r>
              <a:rPr lang="en-US" dirty="0">
                <a:latin typeface="Times New Roman" pitchFamily="18" charset="0"/>
                <a:cs typeface="Times New Roman" pitchFamily="18" charset="0"/>
              </a:rPr>
              <a:t>Precision Recall Curve - PRC will display the tradeoff between Precision and Recall threshold.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103844608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Logistic Regression</a:t>
            </a:r>
          </a:p>
        </p:txBody>
      </p:sp>
      <p:pic>
        <p:nvPicPr>
          <p:cNvPr id="6" name="Picture 5">
            <a:extLst>
              <a:ext uri="{FF2B5EF4-FFF2-40B4-BE49-F238E27FC236}">
                <a16:creationId xmlns:a16="http://schemas.microsoft.com/office/drawing/2014/main" id="{1F16C4A5-F8A6-4B49-8BCA-6CD81B001619}"/>
              </a:ext>
            </a:extLst>
          </p:cNvPr>
          <p:cNvPicPr/>
          <p:nvPr/>
        </p:nvPicPr>
        <p:blipFill>
          <a:blip r:embed="rId2"/>
          <a:stretch>
            <a:fillRect/>
          </a:stretch>
        </p:blipFill>
        <p:spPr>
          <a:xfrm>
            <a:off x="2228849" y="1460668"/>
            <a:ext cx="7551645" cy="4016768"/>
          </a:xfrm>
          <a:prstGeom prst="rect">
            <a:avLst/>
          </a:prstGeom>
        </p:spPr>
      </p:pic>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15</a:t>
            </a:fld>
            <a:endParaRPr lang="en-IN"/>
          </a:p>
        </p:txBody>
      </p:sp>
    </p:spTree>
    <p:extLst>
      <p:ext uri="{BB962C8B-B14F-4D97-AF65-F5344CB8AC3E}">
        <p14:creationId xmlns:p14="http://schemas.microsoft.com/office/powerpoint/2010/main" val="14735107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Bernoulli NB</a:t>
            </a:r>
          </a:p>
        </p:txBody>
      </p:sp>
      <p:pic>
        <p:nvPicPr>
          <p:cNvPr id="9" name="Picture 8">
            <a:extLst>
              <a:ext uri="{FF2B5EF4-FFF2-40B4-BE49-F238E27FC236}">
                <a16:creationId xmlns:a16="http://schemas.microsoft.com/office/drawing/2014/main" id="{214B8CFC-11B2-4A0E-BBDC-CEBCECBC6690}"/>
              </a:ext>
            </a:extLst>
          </p:cNvPr>
          <p:cNvPicPr/>
          <p:nvPr/>
        </p:nvPicPr>
        <p:blipFill>
          <a:blip r:embed="rId2"/>
          <a:stretch>
            <a:fillRect/>
          </a:stretch>
        </p:blipFill>
        <p:spPr>
          <a:xfrm>
            <a:off x="2841700" y="1433757"/>
            <a:ext cx="5522371" cy="3990486"/>
          </a:xfrm>
          <a:prstGeom prst="rect">
            <a:avLst/>
          </a:prstGeom>
        </p:spPr>
      </p:pic>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16</a:t>
            </a:fld>
            <a:endParaRPr lang="en-IN"/>
          </a:p>
        </p:txBody>
      </p:sp>
    </p:spTree>
    <p:extLst>
      <p:ext uri="{BB962C8B-B14F-4D97-AF65-F5344CB8AC3E}">
        <p14:creationId xmlns:p14="http://schemas.microsoft.com/office/powerpoint/2010/main" val="22745713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Classifier</a:t>
            </a:r>
          </a:p>
        </p:txBody>
      </p:sp>
      <p:pic>
        <p:nvPicPr>
          <p:cNvPr id="5" name="Picture 4">
            <a:extLst>
              <a:ext uri="{FF2B5EF4-FFF2-40B4-BE49-F238E27FC236}">
                <a16:creationId xmlns:a16="http://schemas.microsoft.com/office/drawing/2014/main" id="{615A08C4-7923-42B8-AAD6-D7B209FFBA64}"/>
              </a:ext>
            </a:extLst>
          </p:cNvPr>
          <p:cNvPicPr/>
          <p:nvPr/>
        </p:nvPicPr>
        <p:blipFill>
          <a:blip r:embed="rId2"/>
          <a:stretch>
            <a:fillRect/>
          </a:stretch>
        </p:blipFill>
        <p:spPr>
          <a:xfrm>
            <a:off x="2800149" y="1273006"/>
            <a:ext cx="5321875" cy="4177535"/>
          </a:xfrm>
          <a:prstGeom prst="rect">
            <a:avLst/>
          </a:prstGeom>
        </p:spPr>
      </p:pic>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17</a:t>
            </a:fld>
            <a:endParaRPr lang="en-IN"/>
          </a:p>
        </p:txBody>
      </p:sp>
    </p:spTree>
    <p:extLst>
      <p:ext uri="{BB962C8B-B14F-4D97-AF65-F5344CB8AC3E}">
        <p14:creationId xmlns:p14="http://schemas.microsoft.com/office/powerpoint/2010/main" val="32999018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Classifier</a:t>
            </a:r>
          </a:p>
        </p:txBody>
      </p:sp>
      <p:pic>
        <p:nvPicPr>
          <p:cNvPr id="6" name="Picture 5">
            <a:extLst>
              <a:ext uri="{FF2B5EF4-FFF2-40B4-BE49-F238E27FC236}">
                <a16:creationId xmlns:a16="http://schemas.microsoft.com/office/drawing/2014/main" id="{D79C9AA4-8E9F-4DB1-809D-6470250C1973}"/>
              </a:ext>
            </a:extLst>
          </p:cNvPr>
          <p:cNvPicPr/>
          <p:nvPr/>
        </p:nvPicPr>
        <p:blipFill>
          <a:blip r:embed="rId2"/>
          <a:stretch>
            <a:fillRect/>
          </a:stretch>
        </p:blipFill>
        <p:spPr>
          <a:xfrm>
            <a:off x="3302710" y="1325526"/>
            <a:ext cx="4908961" cy="3900898"/>
          </a:xfrm>
          <a:prstGeom prst="rect">
            <a:avLst/>
          </a:prstGeom>
        </p:spPr>
      </p:pic>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18</a:t>
            </a:fld>
            <a:endParaRPr lang="en-IN"/>
          </a:p>
        </p:txBody>
      </p:sp>
    </p:spTree>
    <p:extLst>
      <p:ext uri="{BB962C8B-B14F-4D97-AF65-F5344CB8AC3E}">
        <p14:creationId xmlns:p14="http://schemas.microsoft.com/office/powerpoint/2010/main" val="257751879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Classifier</a:t>
            </a:r>
          </a:p>
        </p:txBody>
      </p:sp>
      <p:pic>
        <p:nvPicPr>
          <p:cNvPr id="5" name="Picture 4">
            <a:extLst>
              <a:ext uri="{FF2B5EF4-FFF2-40B4-BE49-F238E27FC236}">
                <a16:creationId xmlns:a16="http://schemas.microsoft.com/office/drawing/2014/main" id="{EA805521-45AE-419B-92DB-A6C2CF3D67B1}"/>
              </a:ext>
            </a:extLst>
          </p:cNvPr>
          <p:cNvPicPr/>
          <p:nvPr/>
        </p:nvPicPr>
        <p:blipFill>
          <a:blip r:embed="rId2"/>
          <a:stretch>
            <a:fillRect/>
          </a:stretch>
        </p:blipFill>
        <p:spPr>
          <a:xfrm>
            <a:off x="3182302" y="1502933"/>
            <a:ext cx="4688710" cy="3696597"/>
          </a:xfrm>
          <a:prstGeom prst="rect">
            <a:avLst/>
          </a:prstGeom>
        </p:spPr>
      </p:pic>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19</a:t>
            </a:fld>
            <a:endParaRPr lang="en-IN"/>
          </a:p>
        </p:txBody>
      </p:sp>
    </p:spTree>
    <p:extLst>
      <p:ext uri="{BB962C8B-B14F-4D97-AF65-F5344CB8AC3E}">
        <p14:creationId xmlns:p14="http://schemas.microsoft.com/office/powerpoint/2010/main" val="33294731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9740900" cy="3693319"/>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A Microfinance Institution (MFI) is an organization that offers financial services to low-income populations. MFS becomes very useful when targeting especially the unbanked poor families living in remote areas with not much sources of income.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Microfinance services (MFS) provided by MFI are Group Loans, Agricultural Loans, Individual Business Loans and so on.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The MFI industry is primarily focusing on low-income families and is very useful in such areas, the implementation of MFS has been uneven with both significant challenges and successes.</a:t>
            </a: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spTree>
    <p:extLst>
      <p:ext uri="{BB962C8B-B14F-4D97-AF65-F5344CB8AC3E}">
        <p14:creationId xmlns:p14="http://schemas.microsoft.com/office/powerpoint/2010/main" val="272706287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Random Forest Classifier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pic>
        <p:nvPicPr>
          <p:cNvPr id="7" name="Picture 6">
            <a:extLst>
              <a:ext uri="{FF2B5EF4-FFF2-40B4-BE49-F238E27FC236}">
                <a16:creationId xmlns:a16="http://schemas.microsoft.com/office/drawing/2014/main" id="{8F4C56E9-3BB1-46D2-A8B8-74F25560F1BC}"/>
              </a:ext>
            </a:extLst>
          </p:cNvPr>
          <p:cNvPicPr/>
          <p:nvPr/>
        </p:nvPicPr>
        <p:blipFill>
          <a:blip r:embed="rId2"/>
          <a:stretch>
            <a:fillRect/>
          </a:stretch>
        </p:blipFill>
        <p:spPr>
          <a:xfrm>
            <a:off x="1360683" y="2823489"/>
            <a:ext cx="3657782" cy="2815180"/>
          </a:xfrm>
          <a:prstGeom prst="rect">
            <a:avLst/>
          </a:prstGeom>
        </p:spPr>
      </p:pic>
      <p:pic>
        <p:nvPicPr>
          <p:cNvPr id="8" name="Picture 7">
            <a:extLst>
              <a:ext uri="{FF2B5EF4-FFF2-40B4-BE49-F238E27FC236}">
                <a16:creationId xmlns:a16="http://schemas.microsoft.com/office/drawing/2014/main" id="{C40969A4-C5E7-4EBB-A895-805DB511BE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09303" y="2520474"/>
            <a:ext cx="5079403" cy="3548633"/>
          </a:xfrm>
          <a:prstGeom prst="rect">
            <a:avLst/>
          </a:prstGeom>
          <a:noFill/>
          <a:ln>
            <a:noFill/>
          </a:ln>
        </p:spPr>
      </p:pic>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20</a:t>
            </a:fld>
            <a:endParaRPr lang="en-IN"/>
          </a:p>
        </p:txBody>
      </p:sp>
    </p:spTree>
    <p:extLst>
      <p:ext uri="{BB962C8B-B14F-4D97-AF65-F5344CB8AC3E}">
        <p14:creationId xmlns:p14="http://schemas.microsoft.com/office/powerpoint/2010/main" val="71244045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732743"/>
            <a:ext cx="10274300" cy="254428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marL="342900" indent="-342900" algn="just">
              <a:buFont typeface="Arial" pitchFamily="34" charset="0"/>
              <a:buChar char="•"/>
            </a:pPr>
            <a:r>
              <a:rPr lang="en-US" dirty="0">
                <a:latin typeface="Times New Roman" pitchFamily="18" charset="0"/>
                <a:cs typeface="Times New Roman" pitchFamily="18" charset="0"/>
              </a:rPr>
              <a:t>From this dataset I get to know that each feature plays a very import role to understand the data. Data format plays a very important role in the visualization and Appling the models and algorithms.</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The power of visualization is helpful for the understanding of data into the graphical representation its help me to understand that what data is trying to say, Data cleaning is one of the most important steps to remove missing value or null value fill it by mean median or by mode or by 0. </a:t>
            </a:r>
          </a:p>
          <a:p>
            <a:pPr algn="just"/>
            <a:endParaRPr lang="en-US"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Various algorithms I used in this dataset and to get out best result and save that model. The best algorithm is Random Forest Classifier.</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21</a:t>
            </a:fld>
            <a:endParaRPr lang="en-IN"/>
          </a:p>
        </p:txBody>
      </p:sp>
    </p:spTree>
    <p:extLst>
      <p:ext uri="{BB962C8B-B14F-4D97-AF65-F5344CB8AC3E}">
        <p14:creationId xmlns:p14="http://schemas.microsoft.com/office/powerpoint/2010/main" val="276814830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360683" y="578889"/>
            <a:ext cx="6545387"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FUTURE WORK</a:t>
            </a:r>
            <a:endParaRPr lang="en-US" sz="4500" dirty="0"/>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1949607"/>
            <a:ext cx="9713215" cy="1436291"/>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r>
              <a:rPr lang="en-US" dirty="0">
                <a:latin typeface="Times New Roman" pitchFamily="18" charset="0"/>
                <a:cs typeface="Times New Roman" pitchFamily="18" charset="0"/>
              </a:rPr>
              <a:t>Limitations of this project is, it has lots of outliers. If we try to fix outliers by some technique the accuracy goes down. If we dop the outliers than we are losing more than 20% of the data.</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future, if someone do the proper and detail study of this dataset’s each column than we will not loss much amount of data and the accuracy will be so high.</a:t>
            </a:r>
          </a:p>
        </p:txBody>
      </p:sp>
      <p:sp>
        <p:nvSpPr>
          <p:cNvPr id="2" name="Slide Number Placeholder 1">
            <a:extLst>
              <a:ext uri="{FF2B5EF4-FFF2-40B4-BE49-F238E27FC236}">
                <a16:creationId xmlns:a16="http://schemas.microsoft.com/office/drawing/2014/main" id="{B04A22D9-E14E-4BBF-86DC-7350E8AD7490}"/>
              </a:ext>
            </a:extLst>
          </p:cNvPr>
          <p:cNvSpPr>
            <a:spLocks noGrp="1"/>
          </p:cNvSpPr>
          <p:nvPr>
            <p:ph type="sldNum" sz="quarter" idx="2"/>
          </p:nvPr>
        </p:nvSpPr>
        <p:spPr/>
        <p:txBody>
          <a:bodyPr/>
          <a:lstStyle/>
          <a:p>
            <a:fld id="{86CB4B4D-7CA3-9044-876B-883B54F8677D}" type="slidenum">
              <a:rPr lang="en-IN" smtClean="0"/>
              <a:t>22</a:t>
            </a:fld>
            <a:endParaRPr lang="en-IN"/>
          </a:p>
        </p:txBody>
      </p:sp>
    </p:spTree>
    <p:extLst>
      <p:ext uri="{BB962C8B-B14F-4D97-AF65-F5344CB8AC3E}">
        <p14:creationId xmlns:p14="http://schemas.microsoft.com/office/powerpoint/2010/main" val="18143411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0" y="2847948"/>
            <a:ext cx="5067300" cy="977191"/>
          </a:xfrm>
          <a:prstGeom prst="rect">
            <a:avLst/>
          </a:prstGeom>
          <a:noFill/>
        </p:spPr>
        <p:txBody>
          <a:bodyPr wrap="square" rtlCol="0">
            <a:spAutoFit/>
          </a:bodyPr>
          <a:lstStyle/>
          <a:p>
            <a:pPr algn="ctr" defTabSz="457200">
              <a:defRPr/>
            </a:pPr>
            <a:r>
              <a:rPr lang="en-IN" sz="5750" b="1" kern="0" dirty="0">
                <a:solidFill>
                  <a:sysClr val="window" lastClr="FFFFFF"/>
                </a:solidFill>
                <a:latin typeface="Times New Roman" pitchFamily="18" charset="0"/>
                <a:cs typeface="Times New Roman" pitchFamily="18" charset="0"/>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p:txBody>
          <a:bodyPr/>
          <a:lstStyle/>
          <a:p>
            <a:fld id="{96E69268-9C8B-4EBF-A9EE-DC5DC2D48DC3}" type="slidenum">
              <a:rPr lang="en-US" smtClean="0"/>
              <a:pPr/>
              <a:t>23</a:t>
            </a:fld>
            <a:endParaRPr lang="en-US"/>
          </a:p>
        </p:txBody>
      </p:sp>
    </p:spTree>
    <p:extLst>
      <p:ext uri="{BB962C8B-B14F-4D97-AF65-F5344CB8AC3E}">
        <p14:creationId xmlns:p14="http://schemas.microsoft.com/office/powerpoint/2010/main" val="1151209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171329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Build a model which can be used to predict in terms of a probability for each loan transaction, whether the customer will be paying back the loaned amount within 5 days of insurance of loan or not.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In this case, Label ‘1’ indicates that the loan has been paid that is Non- defaulter, while, Label ‘0’ indicates that the loan has not been paid that is defaulter. </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421942981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read_csv</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CDAAF39F-D3F9-4240-9614-B3D29AF76DDF}"/>
              </a:ext>
            </a:extLst>
          </p:cNvPr>
          <p:cNvPicPr>
            <a:picLocks noChangeAspect="1"/>
          </p:cNvPicPr>
          <p:nvPr/>
        </p:nvPicPr>
        <p:blipFill>
          <a:blip r:embed="rId2"/>
          <a:stretch>
            <a:fillRect/>
          </a:stretch>
        </p:blipFill>
        <p:spPr>
          <a:xfrm>
            <a:off x="1243052" y="3705644"/>
            <a:ext cx="9326648" cy="2350436"/>
          </a:xfrm>
          <a:prstGeom prst="rect">
            <a:avLst/>
          </a:prstGeom>
        </p:spPr>
      </p:pic>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19998762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360683" y="621407"/>
            <a:ext cx="9713215" cy="272895"/>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Label is an independent variable where as all of the other element are dependent variable.</a:t>
            </a:r>
          </a:p>
        </p:txBody>
      </p:sp>
      <p:pic>
        <p:nvPicPr>
          <p:cNvPr id="6" name="Picture 5">
            <a:extLst>
              <a:ext uri="{FF2B5EF4-FFF2-40B4-BE49-F238E27FC236}">
                <a16:creationId xmlns:a16="http://schemas.microsoft.com/office/drawing/2014/main" id="{75C47BA4-BA12-4561-B477-69DEBA91F0A0}"/>
              </a:ext>
            </a:extLst>
          </p:cNvPr>
          <p:cNvPicPr/>
          <p:nvPr/>
        </p:nvPicPr>
        <p:blipFill>
          <a:blip r:embed="rId2"/>
          <a:stretch>
            <a:fillRect/>
          </a:stretch>
        </p:blipFill>
        <p:spPr>
          <a:xfrm>
            <a:off x="1360683" y="939125"/>
            <a:ext cx="8267411" cy="5043469"/>
          </a:xfrm>
          <a:prstGeom prst="rect">
            <a:avLst/>
          </a:prstGeom>
        </p:spPr>
      </p:pic>
      <p:sp>
        <p:nvSpPr>
          <p:cNvPr id="2" name="Slide Number Placeholder 1">
            <a:extLst>
              <a:ext uri="{FF2B5EF4-FFF2-40B4-BE49-F238E27FC236}">
                <a16:creationId xmlns:a16="http://schemas.microsoft.com/office/drawing/2014/main" id="{55042028-83C1-4C86-B7CC-75B5B6F560AE}"/>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362038201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38518" y="4098703"/>
            <a:ext cx="9375815" cy="1454757"/>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fr-FR" dirty="0">
                <a:latin typeface="Times New Roman" pitchFamily="18" charset="0"/>
                <a:cs typeface="Times New Roman" pitchFamily="18" charset="0"/>
              </a:rPr>
              <a:t>Total records =  209593</a:t>
            </a:r>
          </a:p>
          <a:p>
            <a:pPr algn="just">
              <a:lnSpc>
                <a:spcPct val="80000"/>
              </a:lnSpc>
            </a:pPr>
            <a:r>
              <a:rPr lang="fr-FR" dirty="0" err="1">
                <a:latin typeface="Times New Roman" pitchFamily="18" charset="0"/>
                <a:cs typeface="Times New Roman" pitchFamily="18" charset="0"/>
              </a:rPr>
              <a:t>Defaulter</a:t>
            </a:r>
            <a:r>
              <a:rPr lang="fr-FR" dirty="0">
                <a:latin typeface="Times New Roman" pitchFamily="18" charset="0"/>
                <a:cs typeface="Times New Roman" pitchFamily="18" charset="0"/>
              </a:rPr>
              <a:t>     =  26162</a:t>
            </a:r>
          </a:p>
          <a:p>
            <a:pPr algn="just">
              <a:lnSpc>
                <a:spcPct val="80000"/>
              </a:lnSpc>
            </a:pPr>
            <a:r>
              <a:rPr lang="fr-FR" dirty="0" err="1">
                <a:latin typeface="Times New Roman" pitchFamily="18" charset="0"/>
                <a:cs typeface="Times New Roman" pitchFamily="18" charset="0"/>
              </a:rPr>
              <a:t>Non_Defaulter</a:t>
            </a:r>
            <a:r>
              <a:rPr lang="fr-FR" dirty="0">
                <a:latin typeface="Times New Roman" pitchFamily="18" charset="0"/>
                <a:cs typeface="Times New Roman" pitchFamily="18" charset="0"/>
              </a:rPr>
              <a:t> =  183431</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This picture tells us 12.5% people are Defaulter where as 87.5% people are not defaulter.</a:t>
            </a:r>
          </a:p>
        </p:txBody>
      </p:sp>
      <p:pic>
        <p:nvPicPr>
          <p:cNvPr id="5" name="Picture 4">
            <a:extLst>
              <a:ext uri="{FF2B5EF4-FFF2-40B4-BE49-F238E27FC236}">
                <a16:creationId xmlns:a16="http://schemas.microsoft.com/office/drawing/2014/main" id="{1CF6FBE3-B00D-4B3F-B47B-33432B19D3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43081" y="755765"/>
            <a:ext cx="5305838" cy="3342939"/>
          </a:xfrm>
          <a:prstGeom prst="rect">
            <a:avLst/>
          </a:prstGeom>
          <a:noFill/>
          <a:ln>
            <a:noFill/>
          </a:ln>
        </p:spPr>
      </p:pic>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6</a:t>
            </a:fld>
            <a:endParaRPr lang="en-IN"/>
          </a:p>
        </p:txBody>
      </p:sp>
    </p:spTree>
    <p:extLst>
      <p:ext uri="{BB962C8B-B14F-4D97-AF65-F5344CB8AC3E}">
        <p14:creationId xmlns:p14="http://schemas.microsoft.com/office/powerpoint/2010/main" val="34831295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221516" y="4604574"/>
            <a:ext cx="9713215" cy="19472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spAutoFit/>
          </a:bodyPr>
          <a:lstStyle/>
          <a:p>
            <a:pPr algn="just">
              <a:lnSpc>
                <a:spcPct val="80000"/>
              </a:lnSpc>
            </a:pPr>
            <a:endParaRPr lang="en-US" sz="2200" dirty="0">
              <a:latin typeface="Times New Roman" pitchFamily="18" charset="0"/>
              <a:cs typeface="Times New Roman" pitchFamily="18" charset="0"/>
            </a:endParaRPr>
          </a:p>
          <a:p>
            <a:pPr algn="just">
              <a:lnSpc>
                <a:spcPct val="80000"/>
              </a:lnSpc>
            </a:pPr>
            <a:r>
              <a:rPr lang="en-US" sz="2200" dirty="0">
                <a:latin typeface="Times New Roman" pitchFamily="18" charset="0"/>
                <a:cs typeface="Times New Roman" pitchFamily="18" charset="0"/>
              </a:rPr>
              <a:t>We can clearly see that the customer who have high balance that customer is able to pay is loan in 5 days.</a:t>
            </a:r>
          </a:p>
          <a:p>
            <a:pPr algn="just">
              <a:lnSpc>
                <a:spcPct val="80000"/>
              </a:lnSpc>
            </a:pPr>
            <a:r>
              <a:rPr lang="en-US" sz="2200" dirty="0">
                <a:latin typeface="Times New Roman" pitchFamily="18" charset="0"/>
                <a:cs typeface="Times New Roman" pitchFamily="18" charset="0"/>
              </a:rPr>
              <a:t>Customer who has average balance and low balance in that 10-12% people does not pay loan within 5 days.</a:t>
            </a:r>
          </a:p>
          <a:p>
            <a:pPr algn="just">
              <a:lnSpc>
                <a:spcPct val="80000"/>
              </a:lnSpc>
            </a:pPr>
            <a:r>
              <a:rPr lang="en-US" sz="2200" dirty="0">
                <a:latin typeface="Times New Roman" pitchFamily="18" charset="0"/>
                <a:cs typeface="Times New Roman" pitchFamily="18" charset="0"/>
              </a:rPr>
              <a:t>The customer who is having low balance that more than 30% customer are not paying loan within 5 days.</a:t>
            </a:r>
          </a:p>
        </p:txBody>
      </p:sp>
      <p:sp>
        <p:nvSpPr>
          <p:cNvPr id="7" name="Mockup Slide"/>
          <p:cNvSpPr txBox="1">
            <a:spLocks/>
          </p:cNvSpPr>
          <p:nvPr/>
        </p:nvSpPr>
        <p:spPr>
          <a:xfrm>
            <a:off x="1247468" y="578891"/>
            <a:ext cx="9661311"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1800" dirty="0" err="1">
                <a:latin typeface="Times New Roman" pitchFamily="18" charset="0"/>
                <a:cs typeface="Times New Roman" pitchFamily="18" charset="0"/>
              </a:rPr>
              <a:t>Balance_group</a:t>
            </a:r>
            <a:r>
              <a:rPr lang="en-US" sz="1800" dirty="0">
                <a:latin typeface="Times New Roman" pitchFamily="18" charset="0"/>
                <a:cs typeface="Times New Roman" pitchFamily="18" charset="0"/>
              </a:rPr>
              <a:t> is created by us, just to showcase and understand the Average main balance of account and loan pay back rate in 5 days relationship.</a:t>
            </a:r>
          </a:p>
        </p:txBody>
      </p:sp>
      <p:pic>
        <p:nvPicPr>
          <p:cNvPr id="5" name="Picture 4">
            <a:extLst>
              <a:ext uri="{FF2B5EF4-FFF2-40B4-BE49-F238E27FC236}">
                <a16:creationId xmlns:a16="http://schemas.microsoft.com/office/drawing/2014/main" id="{15DD2D33-1294-4113-8818-A3D3B60A63D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47468" y="1192307"/>
            <a:ext cx="4229968" cy="3541058"/>
          </a:xfrm>
          <a:prstGeom prst="rect">
            <a:avLst/>
          </a:prstGeom>
          <a:noFill/>
          <a:ln>
            <a:noFill/>
          </a:ln>
        </p:spPr>
      </p:pic>
      <p:pic>
        <p:nvPicPr>
          <p:cNvPr id="8" name="Picture 7">
            <a:extLst>
              <a:ext uri="{FF2B5EF4-FFF2-40B4-BE49-F238E27FC236}">
                <a16:creationId xmlns:a16="http://schemas.microsoft.com/office/drawing/2014/main" id="{621F7983-59D6-42B6-B618-6540351BBC6E}"/>
              </a:ext>
            </a:extLst>
          </p:cNvPr>
          <p:cNvPicPr/>
          <p:nvPr/>
        </p:nvPicPr>
        <p:blipFill>
          <a:blip r:embed="rId3"/>
          <a:stretch>
            <a:fillRect/>
          </a:stretch>
        </p:blipFill>
        <p:spPr>
          <a:xfrm>
            <a:off x="6532075" y="1716833"/>
            <a:ext cx="3167738" cy="2061377"/>
          </a:xfrm>
          <a:prstGeom prst="rect">
            <a:avLst/>
          </a:prstGeom>
        </p:spPr>
      </p:pic>
      <p:sp>
        <p:nvSpPr>
          <p:cNvPr id="2" name="Slide Number Placeholder 1">
            <a:extLst>
              <a:ext uri="{FF2B5EF4-FFF2-40B4-BE49-F238E27FC236}">
                <a16:creationId xmlns:a16="http://schemas.microsoft.com/office/drawing/2014/main" id="{A27BC4A8-327C-46A8-8CA1-027010344771}"/>
              </a:ext>
            </a:extLst>
          </p:cNvPr>
          <p:cNvSpPr>
            <a:spLocks noGrp="1"/>
          </p:cNvSpPr>
          <p:nvPr>
            <p:ph type="sldNum" sz="quarter" idx="2"/>
          </p:nvPr>
        </p:nvSpPr>
        <p:spPr/>
        <p:txBody>
          <a:bodyPr/>
          <a:lstStyle/>
          <a:p>
            <a:fld id="{86CB4B4D-7CA3-9044-876B-883B54F8677D}" type="slidenum">
              <a:rPr lang="en-IN" smtClean="0"/>
              <a:t>7</a:t>
            </a:fld>
            <a:endParaRPr lang="en-IN"/>
          </a:p>
        </p:txBody>
      </p:sp>
    </p:spTree>
    <p:extLst>
      <p:ext uri="{BB962C8B-B14F-4D97-AF65-F5344CB8AC3E}">
        <p14:creationId xmlns:p14="http://schemas.microsoft.com/office/powerpoint/2010/main" val="365943645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IN"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Frequency_group</a:t>
            </a:r>
            <a:r>
              <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column is created by us, just to showcase the Frequency of main account recharged in last 30 days and loan pay back rate relationship.</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352301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frequency             75.129316</a:t>
            </a:r>
          </a:p>
          <a:p>
            <a:pPr algn="just">
              <a:lnSpc>
                <a:spcPct val="80000"/>
              </a:lnSpc>
            </a:pPr>
            <a:r>
              <a:rPr lang="en-US" dirty="0">
                <a:latin typeface="Times New Roman" pitchFamily="18" charset="0"/>
                <a:cs typeface="Times New Roman" pitchFamily="18" charset="0"/>
              </a:rPr>
              <a:t>low frequency           95.695127</a:t>
            </a:r>
          </a:p>
          <a:p>
            <a:pPr algn="just">
              <a:lnSpc>
                <a:spcPct val="80000"/>
              </a:lnSpc>
            </a:pPr>
            <a:r>
              <a:rPr lang="en-US" dirty="0">
                <a:latin typeface="Times New Roman" pitchFamily="18" charset="0"/>
                <a:cs typeface="Times New Roman" pitchFamily="18" charset="0"/>
              </a:rPr>
              <a:t>medium frequency    96.212001</a:t>
            </a:r>
          </a:p>
          <a:p>
            <a:pPr algn="just">
              <a:lnSpc>
                <a:spcPct val="80000"/>
              </a:lnSpc>
            </a:pPr>
            <a:r>
              <a:rPr lang="en-US" dirty="0">
                <a:latin typeface="Times New Roman" pitchFamily="18" charset="0"/>
                <a:cs typeface="Times New Roman" pitchFamily="18" charset="0"/>
              </a:rPr>
              <a:t>high frequency          94.518960</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frequency of main account recharged in last 30 days in that almost 25% customers are not paying loan within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Customer who has low, medium and high frequency of main account recharged in last 30 days in that almost 45-5.5% people are not paying loan within 5 days.</a:t>
            </a:r>
          </a:p>
        </p:txBody>
      </p:sp>
      <p:pic>
        <p:nvPicPr>
          <p:cNvPr id="7" name="Picture 6">
            <a:extLst>
              <a:ext uri="{FF2B5EF4-FFF2-40B4-BE49-F238E27FC236}">
                <a16:creationId xmlns:a16="http://schemas.microsoft.com/office/drawing/2014/main" id="{B915DE49-7CC8-4644-AC30-621141D3BD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597380"/>
            <a:ext cx="4703213" cy="3933844"/>
          </a:xfrm>
          <a:prstGeom prst="rect">
            <a:avLst/>
          </a:prstGeom>
          <a:noFill/>
          <a:ln>
            <a:noFill/>
          </a:ln>
        </p:spPr>
      </p:pic>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8</a:t>
            </a:fld>
            <a:endParaRPr lang="en-IN"/>
          </a:p>
        </p:txBody>
      </p:sp>
    </p:spTree>
    <p:extLst>
      <p:ext uri="{BB962C8B-B14F-4D97-AF65-F5344CB8AC3E}">
        <p14:creationId xmlns:p14="http://schemas.microsoft.com/office/powerpoint/2010/main" val="87352272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9</a:t>
            </a:fld>
            <a:endParaRPr lang="en-IN"/>
          </a:p>
        </p:txBody>
      </p:sp>
      <p:sp>
        <p:nvSpPr>
          <p:cNvPr id="9" name="Mockup Slide">
            <a:extLst>
              <a:ext uri="{FF2B5EF4-FFF2-40B4-BE49-F238E27FC236}">
                <a16:creationId xmlns:a16="http://schemas.microsoft.com/office/drawing/2014/main" id="{5BABCB3B-904C-4EC3-90B0-E8518AF84A2C}"/>
              </a:ext>
            </a:extLst>
          </p:cNvPr>
          <p:cNvSpPr txBox="1">
            <a:spLocks/>
          </p:cNvSpPr>
          <p:nvPr/>
        </p:nvSpPr>
        <p:spPr>
          <a:xfrm>
            <a:off x="1195564" y="578891"/>
            <a:ext cx="9713215" cy="613416"/>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spcBef>
                <a:spcPts val="600"/>
              </a:spcBef>
            </a:pP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Loan_frequency_group</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is created by us, just to showcase and see the relationship between Number of loans taken by user in last 30 days vs loan pay back with in 5 days.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D4D86DD-492A-439C-A183-D87CCC7051D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95564" y="1129441"/>
            <a:ext cx="4461166" cy="3837006"/>
          </a:xfrm>
          <a:prstGeom prst="rect">
            <a:avLst/>
          </a:prstGeom>
          <a:noFill/>
          <a:ln>
            <a:noFill/>
          </a:ln>
        </p:spPr>
      </p:pic>
      <p:sp>
        <p:nvSpPr>
          <p:cNvPr id="11"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965321D6-0AFD-4B72-BF72-B4FC155760D3}"/>
              </a:ext>
            </a:extLst>
          </p:cNvPr>
          <p:cNvSpPr txBox="1"/>
          <p:nvPr/>
        </p:nvSpPr>
        <p:spPr>
          <a:xfrm>
            <a:off x="5737412" y="1670206"/>
            <a:ext cx="5647765" cy="4187813"/>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no loans                          100.000000</a:t>
            </a:r>
          </a:p>
          <a:p>
            <a:pPr algn="just">
              <a:lnSpc>
                <a:spcPct val="80000"/>
              </a:lnSpc>
            </a:pPr>
            <a:r>
              <a:rPr lang="en-US" dirty="0">
                <a:latin typeface="Times New Roman" pitchFamily="18" charset="0"/>
                <a:cs typeface="Times New Roman" pitchFamily="18" charset="0"/>
              </a:rPr>
              <a:t>low num of loans            76.027184</a:t>
            </a:r>
          </a:p>
          <a:p>
            <a:pPr algn="just">
              <a:lnSpc>
                <a:spcPct val="80000"/>
              </a:lnSpc>
            </a:pPr>
            <a:r>
              <a:rPr lang="en-US" dirty="0">
                <a:latin typeface="Times New Roman" pitchFamily="18" charset="0"/>
                <a:cs typeface="Times New Roman" pitchFamily="18" charset="0"/>
              </a:rPr>
              <a:t>medium num of loans     93.598505</a:t>
            </a:r>
          </a:p>
          <a:p>
            <a:pPr algn="just">
              <a:lnSpc>
                <a:spcPct val="80000"/>
              </a:lnSpc>
            </a:pPr>
            <a:r>
              <a:rPr lang="en-US" dirty="0">
                <a:latin typeface="Times New Roman" pitchFamily="18" charset="0"/>
                <a:cs typeface="Times New Roman" pitchFamily="18" charset="0"/>
              </a:rPr>
              <a:t>high num of loans           98.380408</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no loan taken than no need to pay back, so we can leave this.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number of loans are less i.e., when only 1 loan is taken that time 24% customer was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2,3, and 4 loan that time almost 6.5% customers were not able to pay the loan in 5 days.</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When Customer took more than 4 loan that time almost 1.62% customers were not able to pay the loan in 5 days.</a:t>
            </a:r>
          </a:p>
        </p:txBody>
      </p:sp>
    </p:spTree>
    <p:extLst>
      <p:ext uri="{BB962C8B-B14F-4D97-AF65-F5344CB8AC3E}">
        <p14:creationId xmlns:p14="http://schemas.microsoft.com/office/powerpoint/2010/main" val="102891053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1380</Words>
  <Application>Microsoft Office PowerPoint</Application>
  <PresentationFormat>Widescreen</PresentationFormat>
  <Paragraphs>153</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Helvetica Light</vt:lpstr>
      <vt:lpstr>Open Sans</vt:lpstr>
      <vt:lpstr>Roboto Regular</vt:lpstr>
      <vt:lpstr>Times New Roman</vt:lpstr>
      <vt:lpstr>Office Theme</vt:lpstr>
      <vt:lpstr>Micro-Credit Defaulter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SALMA</dc:creator>
  <cp:lastModifiedBy>SALMA</cp:lastModifiedBy>
  <cp:revision>1</cp:revision>
  <dcterms:created xsi:type="dcterms:W3CDTF">2022-04-18T18:14:13Z</dcterms:created>
  <dcterms:modified xsi:type="dcterms:W3CDTF">2022-04-18T18:17:04Z</dcterms:modified>
</cp:coreProperties>
</file>