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7" r:id="rId3"/>
    <p:sldId id="256"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8F8944-0248-4157-92CE-562D1C8A518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384172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8F8944-0248-4157-92CE-562D1C8A518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292871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8F8944-0248-4157-92CE-562D1C8A518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237540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8F8944-0248-4157-92CE-562D1C8A518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147851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8F8944-0248-4157-92CE-562D1C8A518F}" type="datetimeFigureOut">
              <a:rPr lang="en-IN" smtClean="0"/>
              <a:t>30-05-2022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246699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8F8944-0248-4157-92CE-562D1C8A518F}"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336524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8F8944-0248-4157-92CE-562D1C8A518F}" type="datetimeFigureOut">
              <a:rPr lang="en-IN" smtClean="0"/>
              <a:t>30-05-2022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14540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8F8944-0248-4157-92CE-562D1C8A518F}" type="datetimeFigureOut">
              <a:rPr lang="en-IN" smtClean="0"/>
              <a:t>30-05-2022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66258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F8944-0248-4157-92CE-562D1C8A518F}" type="datetimeFigureOut">
              <a:rPr lang="en-IN" smtClean="0"/>
              <a:t>30-05-2022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51711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F8944-0248-4157-92CE-562D1C8A518F}"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250228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8F8944-0248-4157-92CE-562D1C8A518F}" type="datetimeFigureOut">
              <a:rPr lang="en-IN" smtClean="0"/>
              <a:t>30-05-2022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FAFCDE-75EE-47B6-98B1-1303717CB4DB}" type="slidenum">
              <a:rPr lang="en-IN" smtClean="0"/>
              <a:t>‹#›</a:t>
            </a:fld>
            <a:endParaRPr lang="en-IN"/>
          </a:p>
        </p:txBody>
      </p:sp>
    </p:spTree>
    <p:extLst>
      <p:ext uri="{BB962C8B-B14F-4D97-AF65-F5344CB8AC3E}">
        <p14:creationId xmlns:p14="http://schemas.microsoft.com/office/powerpoint/2010/main" val="20284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F8944-0248-4157-92CE-562D1C8A518F}" type="datetimeFigureOut">
              <a:rPr lang="en-IN" smtClean="0"/>
              <a:t>30-05-2022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AFCDE-75EE-47B6-98B1-1303717CB4DB}" type="slidenum">
              <a:rPr lang="en-IN" smtClean="0"/>
              <a:t>‹#›</a:t>
            </a:fld>
            <a:endParaRPr lang="en-IN"/>
          </a:p>
        </p:txBody>
      </p:sp>
    </p:spTree>
    <p:extLst>
      <p:ext uri="{BB962C8B-B14F-4D97-AF65-F5344CB8AC3E}">
        <p14:creationId xmlns:p14="http://schemas.microsoft.com/office/powerpoint/2010/main" val="202536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17959" y="-26178"/>
            <a:ext cx="5408084" cy="54390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0" name="Shape"/>
          <p:cNvSpPr/>
          <p:nvPr/>
        </p:nvSpPr>
        <p:spPr>
          <a:xfrm>
            <a:off x="-2612" y="-10656"/>
            <a:ext cx="3980432" cy="3431295"/>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1" name="Shape"/>
          <p:cNvSpPr/>
          <p:nvPr/>
        </p:nvSpPr>
        <p:spPr>
          <a:xfrm>
            <a:off x="-13990" y="3417792"/>
            <a:ext cx="4002790" cy="3460929"/>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2" name="Triangle"/>
          <p:cNvSpPr/>
          <p:nvPr/>
        </p:nvSpPr>
        <p:spPr>
          <a:xfrm>
            <a:off x="1953692" y="1401994"/>
            <a:ext cx="2032373" cy="4050560"/>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3" name="Triangle"/>
          <p:cNvSpPr/>
          <p:nvPr/>
        </p:nvSpPr>
        <p:spPr>
          <a:xfrm>
            <a:off x="2490621" y="5443835"/>
            <a:ext cx="2951295" cy="147252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4" name="Triangle"/>
          <p:cNvSpPr/>
          <p:nvPr/>
        </p:nvSpPr>
        <p:spPr>
          <a:xfrm rot="13500000">
            <a:off x="3131385" y="1083742"/>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5" name="Triangle"/>
          <p:cNvSpPr/>
          <p:nvPr/>
        </p:nvSpPr>
        <p:spPr>
          <a:xfrm rot="13500000">
            <a:off x="2651887" y="155449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6" name="Triangle"/>
          <p:cNvSpPr/>
          <p:nvPr/>
        </p:nvSpPr>
        <p:spPr>
          <a:xfrm rot="13500000">
            <a:off x="2651887" y="6168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7" name="Triangle"/>
          <p:cNvSpPr/>
          <p:nvPr/>
        </p:nvSpPr>
        <p:spPr>
          <a:xfrm rot="13500000">
            <a:off x="2184417" y="2023317"/>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8" name="Triangle"/>
          <p:cNvSpPr/>
          <p:nvPr/>
        </p:nvSpPr>
        <p:spPr>
          <a:xfrm rot="13500000">
            <a:off x="2184417" y="1085664"/>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9" name="Triangle"/>
          <p:cNvSpPr/>
          <p:nvPr/>
        </p:nvSpPr>
        <p:spPr>
          <a:xfrm rot="13500000">
            <a:off x="2184417" y="16030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0" name="Triangle"/>
          <p:cNvSpPr/>
          <p:nvPr/>
        </p:nvSpPr>
        <p:spPr>
          <a:xfrm rot="13500000">
            <a:off x="1716947" y="2485997"/>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1" name="Triangle"/>
          <p:cNvSpPr/>
          <p:nvPr/>
        </p:nvSpPr>
        <p:spPr>
          <a:xfrm rot="13500000">
            <a:off x="1716947" y="1548345"/>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2" name="Triangle"/>
          <p:cNvSpPr/>
          <p:nvPr/>
        </p:nvSpPr>
        <p:spPr>
          <a:xfrm rot="13500000">
            <a:off x="1716947" y="622984"/>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3" name="Triangle"/>
          <p:cNvSpPr/>
          <p:nvPr/>
        </p:nvSpPr>
        <p:spPr>
          <a:xfrm rot="13500000">
            <a:off x="1716947" y="-30237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4" name="Triangle"/>
          <p:cNvSpPr/>
          <p:nvPr/>
        </p:nvSpPr>
        <p:spPr>
          <a:xfrm rot="13500000">
            <a:off x="1237449" y="201717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5" name="Triangle"/>
          <p:cNvSpPr/>
          <p:nvPr/>
        </p:nvSpPr>
        <p:spPr>
          <a:xfrm rot="13500000">
            <a:off x="1237449" y="1079519"/>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6" name="Triangle"/>
          <p:cNvSpPr/>
          <p:nvPr/>
        </p:nvSpPr>
        <p:spPr>
          <a:xfrm rot="13500000">
            <a:off x="1237449" y="15415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7" name="Triangle"/>
          <p:cNvSpPr/>
          <p:nvPr/>
        </p:nvSpPr>
        <p:spPr>
          <a:xfrm rot="13500000">
            <a:off x="757951" y="155449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8" name="Triangle"/>
          <p:cNvSpPr/>
          <p:nvPr/>
        </p:nvSpPr>
        <p:spPr>
          <a:xfrm rot="13500000">
            <a:off x="757951" y="6168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9" name="Triangle"/>
          <p:cNvSpPr/>
          <p:nvPr/>
        </p:nvSpPr>
        <p:spPr>
          <a:xfrm rot="13500000">
            <a:off x="757951" y="-30852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0" name="Triangle"/>
          <p:cNvSpPr/>
          <p:nvPr/>
        </p:nvSpPr>
        <p:spPr>
          <a:xfrm rot="13500000">
            <a:off x="289809" y="1079110"/>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1" name="Triangle"/>
          <p:cNvSpPr/>
          <p:nvPr/>
        </p:nvSpPr>
        <p:spPr>
          <a:xfrm rot="13500000">
            <a:off x="289809" y="14145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2" name="Triangle"/>
          <p:cNvSpPr/>
          <p:nvPr/>
        </p:nvSpPr>
        <p:spPr>
          <a:xfrm rot="13500000">
            <a:off x="-201045" y="6295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3" name="Triangle"/>
          <p:cNvSpPr/>
          <p:nvPr/>
        </p:nvSpPr>
        <p:spPr>
          <a:xfrm rot="13500000">
            <a:off x="-201045" y="-28947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4" name="Company…"/>
          <p:cNvSpPr txBox="1">
            <a:spLocks noGrp="1"/>
          </p:cNvSpPr>
          <p:nvPr>
            <p:ph type="title" idx="4294967295"/>
          </p:nvPr>
        </p:nvSpPr>
        <p:spPr>
          <a:xfrm>
            <a:off x="4559300" y="2007371"/>
            <a:ext cx="7162800" cy="2738455"/>
          </a:xfrm>
          <a:prstGeom prst="rect">
            <a:avLst/>
          </a:prstGeom>
        </p:spPr>
        <p:txBody>
          <a:bodyPr>
            <a:normAutofit/>
          </a:bodyPr>
          <a:lstStyle/>
          <a:p>
            <a:pPr algn="ctr"/>
            <a:r>
              <a:rPr lang="en-US" dirty="0" smtClean="0"/>
              <a:t>Rating Prediction Project</a:t>
            </a:r>
            <a:endParaRPr dirty="0">
              <a:latin typeface="Times New Roman" pitchFamily="18" charset="0"/>
              <a:cs typeface="Times New Roman" pitchFamily="18" charset="0"/>
            </a:endParaRPr>
          </a:p>
        </p:txBody>
      </p:sp>
      <p:sp>
        <p:nvSpPr>
          <p:cNvPr id="55" name="PowerPoint and Keynote Template…"/>
          <p:cNvSpPr txBox="1"/>
          <p:nvPr/>
        </p:nvSpPr>
        <p:spPr>
          <a:xfrm>
            <a:off x="9522596" y="5149907"/>
            <a:ext cx="200469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nSpc>
                <a:spcPct val="100000"/>
              </a:lnSpc>
            </a:pPr>
            <a:r>
              <a:rPr lang="en-US" dirty="0"/>
              <a:t>Presented By:</a:t>
            </a:r>
          </a:p>
          <a:p>
            <a:pPr>
              <a:lnSpc>
                <a:spcPct val="100000"/>
              </a:lnSpc>
            </a:pPr>
            <a:r>
              <a:rPr lang="en-US" dirty="0" smtClean="0"/>
              <a:t>Salma Sultana</a:t>
            </a:r>
            <a:endParaRPr lang="en-US" dirty="0"/>
          </a:p>
        </p:txBody>
      </p:sp>
      <p:sp>
        <p:nvSpPr>
          <p:cNvPr id="56" name="Line"/>
          <p:cNvSpPr/>
          <p:nvPr/>
        </p:nvSpPr>
        <p:spPr>
          <a:xfrm>
            <a:off x="6052847" y="4828662"/>
            <a:ext cx="3610828" cy="1"/>
          </a:xfrm>
          <a:prstGeom prst="line">
            <a:avLst/>
          </a:prstGeom>
          <a:ln w="25400">
            <a:solidFill>
              <a:srgbClr val="C1C4C7"/>
            </a:solidFill>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61" name="PowerPoint and Keynote Template…"/>
          <p:cNvSpPr txBox="1"/>
          <p:nvPr/>
        </p:nvSpPr>
        <p:spPr>
          <a:xfrm>
            <a:off x="4989506" y="5297017"/>
            <a:ext cx="241300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nSpc>
                <a:spcPct val="100000"/>
              </a:lnSpc>
            </a:pPr>
            <a:r>
              <a:rPr lang="en-US" dirty="0"/>
              <a:t>Guided By:</a:t>
            </a:r>
          </a:p>
          <a:p>
            <a:pPr>
              <a:lnSpc>
                <a:spcPct val="100000"/>
              </a:lnSpc>
            </a:pPr>
            <a:r>
              <a:rPr lang="en-US" dirty="0" err="1" smtClean="0"/>
              <a:t>Sapna</a:t>
            </a:r>
            <a:r>
              <a:rPr lang="en-US" dirty="0" smtClean="0"/>
              <a:t> </a:t>
            </a:r>
            <a:r>
              <a:rPr lang="en-US" dirty="0" err="1" smtClean="0"/>
              <a:t>Verma</a:t>
            </a:r>
            <a:endParaRPr lang="en-US"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23533" y="1"/>
            <a:ext cx="2976296" cy="2545976"/>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4294967295"/>
          </p:nvPr>
        </p:nvSpPr>
        <p:spPr/>
        <p:txBody>
          <a:bodyPr/>
          <a:lstStyle/>
          <a:p>
            <a:fld id="{86CB4B4D-7CA3-9044-876B-883B54F8677D}" type="slidenum">
              <a:rPr lang="en-IN" smtClean="0"/>
              <a:t>1</a:t>
            </a:fld>
            <a:endParaRPr lang="en-IN"/>
          </a:p>
        </p:txBody>
      </p:sp>
    </p:spTree>
    <p:extLst>
      <p:ext uri="{BB962C8B-B14F-4D97-AF65-F5344CB8AC3E}">
        <p14:creationId xmlns:p14="http://schemas.microsoft.com/office/powerpoint/2010/main" val="5617434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800" dirty="0">
                <a:solidFill>
                  <a:srgbClr val="000000"/>
                </a:solidFill>
                <a:latin typeface="Century" panose="02040604050505020304" pitchFamily="18" charset="0"/>
                <a:ea typeface="Calibri" panose="020F0502020204030204" pitchFamily="34" charset="0"/>
                <a:cs typeface="Calibri" panose="020F0502020204030204" pitchFamily="34" charset="0"/>
              </a:rPr>
              <a:t>By seeing the above plot we can see that Good, product, quality......are occurring frequently.</a:t>
            </a:r>
            <a:r>
              <a:rPr lang="en-IN" sz="1800" dirty="0">
                <a:latin typeface="Century" panose="02040604050505020304" pitchFamily="18" charset="0"/>
                <a:ea typeface="Calibri" panose="020F0502020204030204" pitchFamily="34" charset="0"/>
                <a:cs typeface="Times New Roman" panose="02020603050405020304" pitchFamily="18" charset="0"/>
              </a:rPr>
              <a:t> And the </a:t>
            </a:r>
            <a:r>
              <a:rPr lang="en-IN" sz="1800" dirty="0" smtClean="0">
                <a:latin typeface="Century" panose="02040604050505020304" pitchFamily="18" charset="0"/>
                <a:ea typeface="Calibri" panose="020F0502020204030204" pitchFamily="34" charset="0"/>
                <a:cs typeface="Times New Roman" panose="02020603050405020304" pitchFamily="18" charset="0"/>
              </a:rPr>
              <a:t>second plot </a:t>
            </a:r>
            <a:r>
              <a:rPr lang="en-IN" sz="1800" dirty="0">
                <a:latin typeface="Century" panose="02040604050505020304" pitchFamily="18" charset="0"/>
                <a:ea typeface="Calibri" panose="020F0502020204030204" pitchFamily="34" charset="0"/>
                <a:cs typeface="Times New Roman" panose="02020603050405020304" pitchFamily="18" charset="0"/>
              </a:rPr>
              <a:t>shows rarely </a:t>
            </a:r>
            <a:r>
              <a:rPr lang="en-IN" sz="1800" dirty="0" smtClean="0">
                <a:latin typeface="Century" panose="02040604050505020304" pitchFamily="18" charset="0"/>
                <a:ea typeface="Calibri" panose="020F0502020204030204" pitchFamily="34" charset="0"/>
                <a:cs typeface="Times New Roman" panose="02020603050405020304" pitchFamily="18" charset="0"/>
              </a:rPr>
              <a:t>occurring </a:t>
            </a:r>
            <a:r>
              <a:rPr lang="en-IN" sz="1800" dirty="0">
                <a:latin typeface="Century" panose="02040604050505020304" pitchFamily="18" charset="0"/>
                <a:ea typeface="Calibri" panose="020F0502020204030204" pitchFamily="34" charset="0"/>
                <a:cs typeface="Times New Roman" panose="02020603050405020304" pitchFamily="18" charset="0"/>
              </a:rPr>
              <a:t>words</a:t>
            </a:r>
            <a:r>
              <a:rPr lang="en-IN" dirty="0">
                <a:latin typeface="Century" panose="02040604050505020304" pitchFamily="18" charset="0"/>
                <a:ea typeface="Calibri" panose="020F0502020204030204" pitchFamily="34" charset="0"/>
                <a:cs typeface="Times New Roman" panose="02020603050405020304" pitchFamily="18" charset="0"/>
              </a:rPr>
              <a:t>. </a:t>
            </a:r>
            <a:br>
              <a:rPr lang="en-IN" dirty="0">
                <a:latin typeface="Century" panose="02040604050505020304" pitchFamily="18" charset="0"/>
                <a:ea typeface="Calibri" panose="020F0502020204030204" pitchFamily="34" charset="0"/>
                <a:cs typeface="Times New Roman" panose="02020603050405020304" pitchFamily="18" charset="0"/>
              </a:rPr>
            </a:br>
            <a:endParaRPr lang="en-IN" dirty="0"/>
          </a:p>
        </p:txBody>
      </p:sp>
      <p:pic>
        <p:nvPicPr>
          <p:cNvPr id="5" name="Content Placeholder 3">
            <a:extLst>
              <a:ext uri="{FF2B5EF4-FFF2-40B4-BE49-F238E27FC236}">
                <a16:creationId xmlns:a16="http://schemas.microsoft.com/office/drawing/2014/main" id="{8A05F0AA-CFCD-47B7-A1F3-2E18D4102B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69974" y="2133600"/>
            <a:ext cx="5802226" cy="3866606"/>
          </a:xfrm>
          <a:prstGeom prst="rect">
            <a:avLst/>
          </a:prstGeom>
          <a:noFill/>
          <a:ln>
            <a:noFill/>
          </a:ln>
        </p:spPr>
      </p:pic>
      <p:pic>
        <p:nvPicPr>
          <p:cNvPr id="6" name="Content Placeholder 5">
            <a:extLst>
              <a:ext uri="{FF2B5EF4-FFF2-40B4-BE49-F238E27FC236}">
                <a16:creationId xmlns:a16="http://schemas.microsoft.com/office/drawing/2014/main" id="{BE95A67C-C0CB-43C6-8708-7D3395BA952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133600"/>
            <a:ext cx="5181600" cy="3866606"/>
          </a:xfrm>
          <a:prstGeom prst="rect">
            <a:avLst/>
          </a:prstGeom>
          <a:noFill/>
          <a:ln>
            <a:noFill/>
          </a:ln>
        </p:spPr>
      </p:pic>
    </p:spTree>
    <p:extLst>
      <p:ext uri="{BB962C8B-B14F-4D97-AF65-F5344CB8AC3E}">
        <p14:creationId xmlns:p14="http://schemas.microsoft.com/office/powerpoint/2010/main" val="299963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IN" dirty="0"/>
          </a:p>
        </p:txBody>
      </p:sp>
      <p:sp>
        <p:nvSpPr>
          <p:cNvPr id="3" name="Content Placeholder 2"/>
          <p:cNvSpPr>
            <a:spLocks noGrp="1"/>
          </p:cNvSpPr>
          <p:nvPr>
            <p:ph idx="1"/>
          </p:nvPr>
        </p:nvSpPr>
        <p:spPr/>
        <p:txBody>
          <a:bodyPr>
            <a:normAutofit fontScale="62500" lnSpcReduction="20000"/>
          </a:bodyPr>
          <a:lstStyle/>
          <a:p>
            <a:pPr lvl="0">
              <a:lnSpc>
                <a:spcPct val="107000"/>
              </a:lnSpc>
            </a:pPr>
            <a:r>
              <a:rPr lang="en-IN" dirty="0">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a:t>
            </a:r>
            <a:r>
              <a:rPr lang="en-IN" dirty="0" err="1">
                <a:latin typeface="Century" panose="02040604050505020304" pitchFamily="18" charset="0"/>
                <a:ea typeface="Calibri" panose="020F0502020204030204" pitchFamily="34" charset="0"/>
                <a:cs typeface="Times New Roman" panose="02020603050405020304" pitchFamily="18" charset="0"/>
              </a:rPr>
              <a:t>multiclassification</a:t>
            </a:r>
            <a:r>
              <a:rPr lang="en-IN" dirty="0">
                <a:latin typeface="Century" panose="02040604050505020304" pitchFamily="18" charset="0"/>
                <a:ea typeface="Calibri" panose="020F0502020204030204" pitchFamily="34" charset="0"/>
                <a:cs typeface="Times New Roman" panose="02020603050405020304" pitchFamily="18" charset="0"/>
              </a:rPr>
              <a:t> of ratings, we can do good amount of data exploration and derive some interesting features using the review text column available. </a:t>
            </a:r>
          </a:p>
          <a:p>
            <a:pPr lvl="0">
              <a:lnSpc>
                <a:spcPct val="107000"/>
              </a:lnSpc>
            </a:pPr>
            <a:r>
              <a:rPr lang="en-IN" dirty="0">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lvl="0">
              <a:lnSpc>
                <a:spcPct val="107000"/>
              </a:lnSpc>
            </a:pPr>
            <a:r>
              <a:rPr lang="en-IN" dirty="0">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lvl="0">
              <a:lnSpc>
                <a:spcPct val="107000"/>
              </a:lnSpc>
            </a:pPr>
            <a:r>
              <a:rPr lang="en-IN" dirty="0">
                <a:latin typeface="Century" panose="02040604050505020304" pitchFamily="18" charset="0"/>
                <a:ea typeface="Calibri" panose="020F0502020204030204" pitchFamily="34" charset="0"/>
                <a:cs typeface="Calibri" panose="020F0502020204030204" pitchFamily="34" charset="0"/>
              </a:rPr>
              <a:t>After getting a cleaned data used TF-IDF </a:t>
            </a:r>
            <a:r>
              <a:rPr lang="en-IN" dirty="0" err="1">
                <a:latin typeface="Century" panose="02040604050505020304" pitchFamily="18" charset="0"/>
                <a:ea typeface="Calibri" panose="020F0502020204030204" pitchFamily="34" charset="0"/>
                <a:cs typeface="Calibri" panose="020F0502020204030204" pitchFamily="34" charset="0"/>
              </a:rPr>
              <a:t>vectorizer</a:t>
            </a:r>
            <a:r>
              <a:rPr lang="en-IN" dirty="0">
                <a:latin typeface="Century" panose="02040604050505020304" pitchFamily="18" charset="0"/>
                <a:ea typeface="Calibri" panose="020F0502020204030204" pitchFamily="34" charset="0"/>
                <a:cs typeface="Calibri" panose="020F0502020204030204" pitchFamily="34" charset="0"/>
              </a:rPr>
              <a:t>.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lvl="0">
              <a:lnSpc>
                <a:spcPct val="107000"/>
              </a:lnSpc>
            </a:pPr>
            <a:r>
              <a:rPr lang="en-US" dirty="0">
                <a:latin typeface="Century" panose="02040604050505020304" pitchFamily="18" charset="0"/>
              </a:rPr>
              <a:t>Balanced the data using SMOTE mechanism.</a:t>
            </a:r>
          </a:p>
          <a:p>
            <a:endParaRPr lang="en-IN" dirty="0"/>
          </a:p>
        </p:txBody>
      </p:sp>
    </p:spTree>
    <p:extLst>
      <p:ext uri="{BB962C8B-B14F-4D97-AF65-F5344CB8AC3E}">
        <p14:creationId xmlns:p14="http://schemas.microsoft.com/office/powerpoint/2010/main" val="324668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IN" dirty="0"/>
          </a:p>
        </p:txBody>
      </p:sp>
      <p:sp>
        <p:nvSpPr>
          <p:cNvPr id="3" name="Content Placeholder 2"/>
          <p:cNvSpPr>
            <a:spLocks noGrp="1"/>
          </p:cNvSpPr>
          <p:nvPr>
            <p:ph idx="1"/>
          </p:nvPr>
        </p:nvSpPr>
        <p:spPr/>
        <p:txBody>
          <a:bodyPr>
            <a:normAutofit fontScale="62500" lnSpcReduction="20000"/>
          </a:bodyPr>
          <a:lstStyle/>
          <a:p>
            <a:pPr>
              <a:lnSpc>
                <a:spcPct val="107000"/>
              </a:lnSpc>
              <a:spcAft>
                <a:spcPts val="800"/>
              </a:spcAft>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In this </a:t>
            </a:r>
            <a:r>
              <a:rPr lang="en-IN" dirty="0" err="1">
                <a:latin typeface="Century" panose="02040604050505020304" pitchFamily="18" charset="0"/>
                <a:ea typeface="Calibri" panose="020F0502020204030204" pitchFamily="34" charset="0"/>
                <a:cs typeface="Times New Roman" panose="02020603050405020304" pitchFamily="18" charset="0"/>
              </a:rPr>
              <a:t>nlp</a:t>
            </a:r>
            <a:r>
              <a:rPr lang="en-IN" dirty="0">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dirty="0" err="1">
                <a:latin typeface="Century" panose="02040604050505020304" pitchFamily="18" charset="0"/>
                <a:ea typeface="Calibri" panose="020F0502020204030204" pitchFamily="34" charset="0"/>
                <a:cs typeface="Times New Roman" panose="02020603050405020304" pitchFamily="18" charset="0"/>
              </a:rPr>
              <a:t>multiclassifiers</a:t>
            </a:r>
            <a:r>
              <a:rPr lang="en-IN" dirty="0">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a:t>
            </a:r>
            <a:r>
              <a:rPr lang="en-IN" dirty="0" err="1">
                <a:latin typeface="Century" panose="02040604050505020304" pitchFamily="18" charset="0"/>
                <a:ea typeface="Calibri" panose="020F0502020204030204" pitchFamily="34" charset="0"/>
                <a:cs typeface="Times New Roman" panose="02020603050405020304" pitchFamily="18" charset="0"/>
              </a:rPr>
              <a:t>vectorizer</a:t>
            </a:r>
            <a:r>
              <a:rPr lang="en-IN" dirty="0">
                <a:latin typeface="Century" panose="02040604050505020304" pitchFamily="18" charset="0"/>
                <a:ea typeface="Calibri" panose="020F0502020204030204" pitchFamily="34" charset="0"/>
                <a:cs typeface="Times New Roman" panose="02020603050405020304" pitchFamily="18" charset="0"/>
              </a:rPr>
              <a:t> and separated our feature and labels then build the model using One Vs Rest Classifier.  Among all the algorithms which I have used for this purpose I have chosen </a:t>
            </a:r>
            <a:r>
              <a:rPr lang="en-IN" dirty="0" err="1">
                <a:latin typeface="Century" panose="02040604050505020304" pitchFamily="18" charset="0"/>
                <a:ea typeface="Calibri" panose="020F0502020204030204" pitchFamily="34" charset="0"/>
                <a:cs typeface="Times New Roman" panose="02020603050405020304" pitchFamily="18" charset="0"/>
              </a:rPr>
              <a:t>SGDClassifier</a:t>
            </a:r>
            <a:r>
              <a:rPr lang="en-IN" dirty="0">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LinearSVC</a:t>
            </a:r>
            <a:r>
              <a:rPr lang="en-IN"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LogisticRegression</a:t>
            </a:r>
            <a:r>
              <a:rPr lang="en-IN"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DecisionTreeClassifier</a:t>
            </a:r>
            <a:r>
              <a:rPr lang="en-IN"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RandomForestClassifier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XGBClassifier</a:t>
            </a:r>
            <a:r>
              <a:rPr lang="en-IN"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dirty="0" err="1">
                <a:latin typeface="Century" panose="02040604050505020304" pitchFamily="18" charset="0"/>
                <a:ea typeface="Calibri" panose="020F0502020204030204" pitchFamily="34" charset="0"/>
                <a:cs typeface="Times New Roman" panose="02020603050405020304" pitchFamily="18" charset="0"/>
              </a:rPr>
              <a:t>SGDClassifier</a:t>
            </a:r>
            <a:r>
              <a:rPr lang="en-IN" dirty="0">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dirty="0">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dirty="0" err="1">
                <a:latin typeface="Century" panose="02040604050505020304" pitchFamily="18" charset="0"/>
                <a:ea typeface="Calibri" panose="020F0502020204030204" pitchFamily="34" charset="0"/>
                <a:cs typeface="Times New Roman" panose="02020603050405020304" pitchFamily="18" charset="0"/>
              </a:rPr>
              <a:t>SGDClassifier</a:t>
            </a:r>
            <a:r>
              <a:rPr lang="en-IN" dirty="0">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smtClean="0"/>
          </a:p>
          <a:p>
            <a:endParaRPr lang="en-IN" dirty="0"/>
          </a:p>
        </p:txBody>
      </p:sp>
    </p:spTree>
    <p:extLst>
      <p:ext uri="{BB962C8B-B14F-4D97-AF65-F5344CB8AC3E}">
        <p14:creationId xmlns:p14="http://schemas.microsoft.com/office/powerpoint/2010/main" val="337933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800" dirty="0">
                <a:latin typeface="Century" panose="02040604050505020304" pitchFamily="18" charset="0"/>
                <a:ea typeface="Calibri" panose="020F0502020204030204" pitchFamily="34" charset="0"/>
                <a:cs typeface="Times New Roman" panose="02020603050405020304" pitchFamily="18" charset="0"/>
              </a:rPr>
              <a:t>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a:t>
            </a: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
            </a:r>
            <a:br>
              <a:rPr lang="en-IN" sz="1800" dirty="0" smtClean="0">
                <a:effectLst/>
                <a:latin typeface="Century" panose="02040604050505020304" pitchFamily="18" charset="0"/>
                <a:ea typeface="Calibri" panose="020F0502020204030204" pitchFamily="34" charset="0"/>
                <a:cs typeface="Times New Roman" panose="02020603050405020304" pitchFamily="18" charset="0"/>
              </a:rPr>
            </a:br>
            <a:endParaRPr lang="en-IN" sz="1800" dirty="0"/>
          </a:p>
        </p:txBody>
      </p:sp>
      <p:pic>
        <p:nvPicPr>
          <p:cNvPr id="4" name="Content Placeholder 3">
            <a:extLst>
              <a:ext uri="{FF2B5EF4-FFF2-40B4-BE49-F238E27FC236}">
                <a16:creationId xmlns:a16="http://schemas.microsoft.com/office/drawing/2014/main" id="{CD0E0D8B-1962-44D6-96C2-3D490D2FD4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9863" y="1825625"/>
            <a:ext cx="8062073" cy="2868295"/>
          </a:xfrm>
          <a:prstGeom prst="rect">
            <a:avLst/>
          </a:prstGeom>
          <a:noFill/>
          <a:ln>
            <a:noFill/>
          </a:ln>
        </p:spPr>
      </p:pic>
      <p:pic>
        <p:nvPicPr>
          <p:cNvPr id="5" name="Picture 4">
            <a:extLst>
              <a:ext uri="{FF2B5EF4-FFF2-40B4-BE49-F238E27FC236}">
                <a16:creationId xmlns:a16="http://schemas.microsoft.com/office/drawing/2014/main" id="{FF529A05-2430-4141-8B88-F1457757BB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5410" y="5042355"/>
            <a:ext cx="7876526" cy="692150"/>
          </a:xfrm>
          <a:prstGeom prst="rect">
            <a:avLst/>
          </a:prstGeom>
          <a:noFill/>
          <a:ln>
            <a:noFill/>
          </a:ln>
        </p:spPr>
      </p:pic>
    </p:spTree>
    <p:extLst>
      <p:ext uri="{BB962C8B-B14F-4D97-AF65-F5344CB8AC3E}">
        <p14:creationId xmlns:p14="http://schemas.microsoft.com/office/powerpoint/2010/main" val="278837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A17F331-DAA0-4C9F-A431-35AB40D4ED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103" y="1410788"/>
            <a:ext cx="5068389" cy="3361509"/>
          </a:xfrm>
          <a:prstGeom prst="rect">
            <a:avLst/>
          </a:prstGeom>
          <a:noFill/>
          <a:ln w="28575">
            <a:solidFill>
              <a:srgbClr val="CC00CC"/>
            </a:solidFill>
          </a:ln>
        </p:spPr>
      </p:pic>
      <p:pic>
        <p:nvPicPr>
          <p:cNvPr id="3" name="Picture 2">
            <a:extLst>
              <a:ext uri="{FF2B5EF4-FFF2-40B4-BE49-F238E27FC236}">
                <a16:creationId xmlns:a16="http://schemas.microsoft.com/office/drawing/2014/main" id="{20AA29B6-EA96-45EE-8AB3-F00160EF48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5006" y="1410788"/>
            <a:ext cx="5191837" cy="3361509"/>
          </a:xfrm>
          <a:prstGeom prst="rect">
            <a:avLst/>
          </a:prstGeom>
          <a:noFill/>
          <a:ln w="28575">
            <a:solidFill>
              <a:srgbClr val="CC00CC"/>
            </a:solidFill>
          </a:ln>
        </p:spPr>
      </p:pic>
    </p:spTree>
    <p:extLst>
      <p:ext uri="{BB962C8B-B14F-4D97-AF65-F5344CB8AC3E}">
        <p14:creationId xmlns:p14="http://schemas.microsoft.com/office/powerpoint/2010/main" val="219146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20A002-7DBE-4931-83A8-732DA1C2F9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033" y="1389017"/>
            <a:ext cx="5286103" cy="3361509"/>
          </a:xfrm>
          <a:prstGeom prst="rect">
            <a:avLst/>
          </a:prstGeom>
          <a:noFill/>
          <a:ln w="28575">
            <a:solidFill>
              <a:srgbClr val="CC00CC"/>
            </a:solidFill>
          </a:ln>
        </p:spPr>
      </p:pic>
      <p:pic>
        <p:nvPicPr>
          <p:cNvPr id="3" name="Content Placeholder 3">
            <a:extLst>
              <a:ext uri="{FF2B5EF4-FFF2-40B4-BE49-F238E27FC236}">
                <a16:creationId xmlns:a16="http://schemas.microsoft.com/office/drawing/2014/main" id="{2011327A-BB2A-4F33-926A-E8CB3D4830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4377" y="1389017"/>
            <a:ext cx="5147129" cy="3361509"/>
          </a:xfrm>
          <a:prstGeom prst="rect">
            <a:avLst/>
          </a:prstGeom>
          <a:noFill/>
          <a:ln w="28575">
            <a:solidFill>
              <a:srgbClr val="CC00CC"/>
            </a:solidFill>
          </a:ln>
        </p:spPr>
      </p:pic>
    </p:spTree>
    <p:extLst>
      <p:ext uri="{BB962C8B-B14F-4D97-AF65-F5344CB8AC3E}">
        <p14:creationId xmlns:p14="http://schemas.microsoft.com/office/powerpoint/2010/main" val="327464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766D59-E82F-42A3-A129-7E56AE0DD7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080" y="1375954"/>
            <a:ext cx="4927782" cy="3213463"/>
          </a:xfrm>
          <a:prstGeom prst="rect">
            <a:avLst/>
          </a:prstGeom>
          <a:noFill/>
          <a:ln w="28575">
            <a:solidFill>
              <a:srgbClr val="CC00CC"/>
            </a:solidFill>
          </a:ln>
        </p:spPr>
      </p:pic>
      <p:pic>
        <p:nvPicPr>
          <p:cNvPr id="3" name="Picture 2">
            <a:extLst>
              <a:ext uri="{FF2B5EF4-FFF2-40B4-BE49-F238E27FC236}">
                <a16:creationId xmlns:a16="http://schemas.microsoft.com/office/drawing/2014/main" id="{8263205B-0E76-4216-B9F8-DB0D28F2DE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2091" y="1375954"/>
            <a:ext cx="4841966" cy="3213463"/>
          </a:xfrm>
          <a:prstGeom prst="rect">
            <a:avLst/>
          </a:prstGeom>
          <a:noFill/>
          <a:ln w="28575">
            <a:solidFill>
              <a:srgbClr val="CC00CC"/>
            </a:solidFill>
          </a:ln>
        </p:spPr>
      </p:pic>
    </p:spTree>
    <p:extLst>
      <p:ext uri="{BB962C8B-B14F-4D97-AF65-F5344CB8AC3E}">
        <p14:creationId xmlns:p14="http://schemas.microsoft.com/office/powerpoint/2010/main" val="80522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858E4082-CB50-47A5-AA14-6950F122B8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5691" y="836023"/>
            <a:ext cx="10415451" cy="4659086"/>
          </a:xfrm>
          <a:prstGeom prst="rect">
            <a:avLst/>
          </a:prstGeom>
          <a:noFill/>
          <a:ln w="28575">
            <a:noFill/>
          </a:ln>
        </p:spPr>
      </p:pic>
    </p:spTree>
    <p:extLst>
      <p:ext uri="{BB962C8B-B14F-4D97-AF65-F5344CB8AC3E}">
        <p14:creationId xmlns:p14="http://schemas.microsoft.com/office/powerpoint/2010/main" val="339762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a:t>
            </a:r>
            <a:r>
              <a:rPr lang="en-US" dirty="0" err="1" smtClean="0"/>
              <a:t>tunning</a:t>
            </a:r>
            <a:endParaRPr lang="en-IN" dirty="0"/>
          </a:p>
        </p:txBody>
      </p:sp>
      <p:pic>
        <p:nvPicPr>
          <p:cNvPr id="4" name="Content Placeholder 3">
            <a:extLst>
              <a:ext uri="{FF2B5EF4-FFF2-40B4-BE49-F238E27FC236}">
                <a16:creationId xmlns:a16="http://schemas.microsoft.com/office/drawing/2014/main" id="{F5A98DF2-1951-48CA-963E-C00E3D02AC42}"/>
              </a:ext>
            </a:extLst>
          </p:cNvPr>
          <p:cNvPicPr>
            <a:picLocks noGrp="1" noChangeAspect="1"/>
          </p:cNvPicPr>
          <p:nvPr>
            <p:ph idx="1"/>
          </p:nvPr>
        </p:nvPicPr>
        <p:blipFill>
          <a:blip r:embed="rId2"/>
          <a:stretch>
            <a:fillRect/>
          </a:stretch>
        </p:blipFill>
        <p:spPr>
          <a:xfrm>
            <a:off x="671648" y="1406140"/>
            <a:ext cx="8915400" cy="2756557"/>
          </a:xfrm>
          <a:prstGeom prst="rect">
            <a:avLst/>
          </a:prstGeom>
        </p:spPr>
      </p:pic>
      <p:pic>
        <p:nvPicPr>
          <p:cNvPr id="5" name="Picture 4">
            <a:extLst>
              <a:ext uri="{FF2B5EF4-FFF2-40B4-BE49-F238E27FC236}">
                <a16:creationId xmlns:a16="http://schemas.microsoft.com/office/drawing/2014/main" id="{5E7C336C-29B7-49A3-9EDE-A3945C222D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87712"/>
            <a:ext cx="8748848" cy="1016000"/>
          </a:xfrm>
          <a:prstGeom prst="rect">
            <a:avLst/>
          </a:prstGeom>
          <a:noFill/>
          <a:ln>
            <a:noFill/>
          </a:ln>
        </p:spPr>
      </p:pic>
    </p:spTree>
    <p:extLst>
      <p:ext uri="{BB962C8B-B14F-4D97-AF65-F5344CB8AC3E}">
        <p14:creationId xmlns:p14="http://schemas.microsoft.com/office/powerpoint/2010/main" val="388264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2343" y="2493744"/>
            <a:ext cx="7271657" cy="1277786"/>
          </a:xfrm>
          <a:prstGeom prst="rect">
            <a:avLst/>
          </a:prstGeom>
        </p:spPr>
        <p:txBody>
          <a:bodyPr wrap="square">
            <a:spAutoFit/>
          </a:bodyPr>
          <a:lstStyle/>
          <a:p>
            <a:pPr marL="342900" lvl="0" indent="-342900">
              <a:lnSpc>
                <a:spcPct val="107000"/>
              </a:lnSpc>
              <a:buFont typeface="Arial" panose="020B0604020202020204" pitchFamily="34" charset="0"/>
              <a:buChar char="•"/>
            </a:pPr>
            <a:r>
              <a:rPr lang="en-IN" dirty="0">
                <a:latin typeface="Century" panose="02040604050505020304" pitchFamily="18" charset="0"/>
                <a:ea typeface="Calibri" panose="020F0502020204030204" pitchFamily="34" charset="0"/>
                <a:cs typeface="Times New Roman" panose="02020603050405020304" pitchFamily="18" charset="0"/>
              </a:rPr>
              <a:t>And after doing </a:t>
            </a:r>
            <a:r>
              <a:rPr lang="en-IN" dirty="0" err="1">
                <a:latin typeface="Century" panose="02040604050505020304" pitchFamily="18" charset="0"/>
                <a:ea typeface="Calibri" panose="020F0502020204030204" pitchFamily="34" charset="0"/>
                <a:cs typeface="Times New Roman" panose="02020603050405020304" pitchFamily="18" charset="0"/>
              </a:rPr>
              <a:t>hyperparameter</a:t>
            </a:r>
            <a:r>
              <a:rPr lang="en-IN" dirty="0">
                <a:latin typeface="Century" panose="02040604050505020304" pitchFamily="18" charset="0"/>
                <a:ea typeface="Calibri" panose="020F0502020204030204" pitchFamily="34" charset="0"/>
                <a:cs typeface="Times New Roman" panose="02020603050405020304" pitchFamily="18" charset="0"/>
              </a:rPr>
              <a:t> tuning I got above parameters as best suitable parameters for our final model.</a:t>
            </a:r>
          </a:p>
          <a:p>
            <a:pPr marL="342900" lvl="0" indent="-342900">
              <a:lnSpc>
                <a:spcPct val="107000"/>
              </a:lnSpc>
              <a:spcAft>
                <a:spcPts val="800"/>
              </a:spcAft>
              <a:buFont typeface="Arial" panose="020B0604020202020204" pitchFamily="34" charset="0"/>
              <a:buChar char="•"/>
            </a:pPr>
            <a:r>
              <a:rPr lang="en-IN" dirty="0">
                <a:latin typeface="Century" panose="02040604050505020304" pitchFamily="18" charset="0"/>
                <a:ea typeface="Calibri" panose="020F0502020204030204" pitchFamily="34" charset="0"/>
                <a:cs typeface="Times New Roman" panose="02020603050405020304" pitchFamily="18" charset="0"/>
              </a:rPr>
              <a:t> I have trained my final model using these parameters and it was unable to increase the accuracy of the model.</a:t>
            </a: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49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IN" dirty="0"/>
          </a:p>
        </p:txBody>
      </p:sp>
      <p:sp>
        <p:nvSpPr>
          <p:cNvPr id="3" name="Content Placeholder 2"/>
          <p:cNvSpPr>
            <a:spLocks noGrp="1"/>
          </p:cNvSpPr>
          <p:nvPr>
            <p:ph idx="1"/>
          </p:nvPr>
        </p:nvSpPr>
        <p:spPr/>
        <p:txBody>
          <a:bodyPr/>
          <a:lstStyle/>
          <a:p>
            <a:pPr marL="0" indent="0">
              <a:buNone/>
            </a:pPr>
            <a:r>
              <a:rPr lang="en-US" sz="2400" dirty="0" smtClean="0">
                <a:solidFill>
                  <a:schemeClr val="tx1"/>
                </a:solidFill>
                <a:latin typeface="Century" panose="02040604050505020304" pitchFamily="18" charset="0"/>
              </a:rPr>
              <a:t>In this presentation we will be looking on:</a:t>
            </a:r>
          </a:p>
          <a:p>
            <a:pPr lvl="1"/>
            <a:r>
              <a:rPr lang="en-US" dirty="0" smtClean="0">
                <a:solidFill>
                  <a:schemeClr val="tx1"/>
                </a:solidFill>
                <a:latin typeface="Century" panose="02040604050505020304" pitchFamily="18" charset="0"/>
              </a:rPr>
              <a:t>How to analyze the dataset of </a:t>
            </a:r>
            <a:r>
              <a:rPr lang="en-US" dirty="0">
                <a:latin typeface="Century" panose="02040604050505020304" pitchFamily="18" charset="0"/>
              </a:rPr>
              <a:t>Rating Prediction Project</a:t>
            </a:r>
            <a:r>
              <a:rPr lang="en-US" dirty="0" smtClean="0">
                <a:solidFill>
                  <a:schemeClr val="tx1"/>
                </a:solidFill>
                <a:latin typeface="Century" panose="02040604050505020304" pitchFamily="18" charset="0"/>
              </a:rPr>
              <a:t>.</a:t>
            </a:r>
          </a:p>
          <a:p>
            <a:pPr lvl="1"/>
            <a:r>
              <a:rPr lang="en-US" dirty="0" smtClean="0">
                <a:solidFill>
                  <a:schemeClr val="tx1"/>
                </a:solidFill>
                <a:latin typeface="Century" panose="02040604050505020304" pitchFamily="18" charset="0"/>
              </a:rPr>
              <a:t>What are the EDA steps in cleaning the dataset.</a:t>
            </a:r>
          </a:p>
          <a:p>
            <a:pPr lvl="1"/>
            <a:r>
              <a:rPr lang="en-US" dirty="0" smtClean="0">
                <a:solidFill>
                  <a:schemeClr val="tx1"/>
                </a:solidFill>
                <a:latin typeface="Century" panose="02040604050505020304" pitchFamily="18" charset="0"/>
              </a:rPr>
              <a:t>Overall analysis on the problem.</a:t>
            </a:r>
          </a:p>
          <a:p>
            <a:pPr lvl="1"/>
            <a:r>
              <a:rPr lang="en-US" dirty="0" smtClean="0">
                <a:solidFill>
                  <a:schemeClr val="tx1"/>
                </a:solidFill>
                <a:latin typeface="Century" panose="02040604050505020304" pitchFamily="18" charset="0"/>
              </a:rPr>
              <a:t>Model building from the cleaned dataset.</a:t>
            </a:r>
          </a:p>
          <a:p>
            <a:pPr lvl="1"/>
            <a:r>
              <a:rPr lang="en-US" dirty="0" smtClean="0">
                <a:solidFill>
                  <a:schemeClr val="tx1"/>
                </a:solidFill>
                <a:latin typeface="Century" panose="02040604050505020304" pitchFamily="18" charset="0"/>
              </a:rPr>
              <a:t>Saving the best model.</a:t>
            </a:r>
          </a:p>
          <a:p>
            <a:endParaRPr lang="en-IN" dirty="0"/>
          </a:p>
        </p:txBody>
      </p:sp>
    </p:spTree>
    <p:extLst>
      <p:ext uri="{BB962C8B-B14F-4D97-AF65-F5344CB8AC3E}">
        <p14:creationId xmlns:p14="http://schemas.microsoft.com/office/powerpoint/2010/main" val="253161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30868985-91E5-47E3-87DC-A66B00BD8C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744" y="339635"/>
            <a:ext cx="9444781" cy="2502029"/>
          </a:xfrm>
          <a:prstGeom prst="rect">
            <a:avLst/>
          </a:prstGeom>
          <a:noFill/>
          <a:ln>
            <a:noFill/>
          </a:ln>
        </p:spPr>
      </p:pic>
      <p:pic>
        <p:nvPicPr>
          <p:cNvPr id="3" name="Picture 2">
            <a:extLst>
              <a:ext uri="{FF2B5EF4-FFF2-40B4-BE49-F238E27FC236}">
                <a16:creationId xmlns:a16="http://schemas.microsoft.com/office/drawing/2014/main" id="{85E8C46B-B620-4811-A78F-318A9C59B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0314" y="3129046"/>
            <a:ext cx="6628638" cy="2882900"/>
          </a:xfrm>
          <a:prstGeom prst="rect">
            <a:avLst/>
          </a:prstGeom>
          <a:noFill/>
          <a:ln>
            <a:noFill/>
          </a:ln>
        </p:spPr>
      </p:pic>
    </p:spTree>
    <p:extLst>
      <p:ext uri="{BB962C8B-B14F-4D97-AF65-F5344CB8AC3E}">
        <p14:creationId xmlns:p14="http://schemas.microsoft.com/office/powerpoint/2010/main" val="2714600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70000" lnSpcReduction="20000"/>
          </a:bodyPr>
          <a:lstStyle/>
          <a:p>
            <a:pPr>
              <a:lnSpc>
                <a:spcPct val="107000"/>
              </a:lnSpc>
              <a:spcBef>
                <a:spcPts val="300"/>
              </a:spcBef>
              <a:spcAft>
                <a:spcPts val="300"/>
              </a:spcAft>
            </a:pPr>
            <a:r>
              <a:rPr lang="en-IN" dirty="0">
                <a:latin typeface="Century" panose="02040604050505020304" pitchFamily="18" charset="0"/>
                <a:ea typeface="Calibri" panose="020F0502020204030204" pitchFamily="34" charset="0"/>
                <a:cs typeface="Times New Roman" panose="02020603050405020304" pitchFamily="18" charset="0"/>
              </a:rPr>
              <a:t>In this project report, we have used NLP machine learning algorithms to predict the Ratings. We have mentioned the step by step procedure to </a:t>
            </a:r>
            <a:r>
              <a:rPr lang="en-IN" dirty="0" err="1">
                <a:latin typeface="Century" panose="02040604050505020304" pitchFamily="18" charset="0"/>
                <a:ea typeface="Calibri" panose="020F0502020204030204" pitchFamily="34" charset="0"/>
                <a:cs typeface="Times New Roman" panose="02020603050405020304" pitchFamily="18" charset="0"/>
              </a:rPr>
              <a:t>analyze</a:t>
            </a:r>
            <a:r>
              <a:rPr lang="en-IN" dirty="0">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pPr>
            <a:r>
              <a:rPr lang="en-IN" dirty="0">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pPr>
            <a:r>
              <a:rPr lang="en-IN" dirty="0">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a:t>
            </a:r>
            <a:r>
              <a:rPr lang="en-IN" dirty="0" err="1">
                <a:latin typeface="Century" panose="02040604050505020304" pitchFamily="18" charset="0"/>
                <a:ea typeface="Calibri" panose="020F0502020204030204" pitchFamily="34" charset="0"/>
                <a:cs typeface="Times New Roman" panose="02020603050405020304" pitchFamily="18" charset="0"/>
              </a:rPr>
              <a:t>punctuatuions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err="1">
                <a:latin typeface="Century" panose="02040604050505020304" pitchFamily="18" charset="0"/>
                <a:ea typeface="Calibri" panose="020F0502020204030204" pitchFamily="34" charset="0"/>
                <a:cs typeface="Times New Roman" panose="02020603050405020304" pitchFamily="18" charset="0"/>
              </a:rPr>
              <a:t>urls</a:t>
            </a:r>
            <a:r>
              <a:rPr lang="en-IN" dirty="0">
                <a:latin typeface="Century" panose="02040604050505020304" pitchFamily="18" charset="0"/>
                <a:ea typeface="Calibri" panose="020F0502020204030204" pitchFamily="34" charset="0"/>
                <a:cs typeface="Times New Roman" panose="02020603050405020304" pitchFamily="18" charset="0"/>
              </a:rPr>
              <a:t>, email address, stop words. </a:t>
            </a:r>
          </a:p>
          <a:p>
            <a:pPr>
              <a:lnSpc>
                <a:spcPct val="107000"/>
              </a:lnSpc>
              <a:spcBef>
                <a:spcPts val="300"/>
              </a:spcBef>
              <a:spcAft>
                <a:spcPts val="300"/>
              </a:spcAft>
            </a:pPr>
            <a:r>
              <a:rPr lang="en-IN" dirty="0">
                <a:latin typeface="Century" panose="02040604050505020304" pitchFamily="18" charset="0"/>
                <a:ea typeface="Calibri" panose="020F0502020204030204" pitchFamily="34" charset="0"/>
                <a:cs typeface="Times New Roman" panose="02020603050405020304" pitchFamily="18" charset="0"/>
              </a:rPr>
              <a:t>These feature set were then given as an input to 6 algorithms and a hyper parameter </a:t>
            </a:r>
            <a:r>
              <a:rPr lang="en-IN" dirty="0" err="1">
                <a:latin typeface="Century" panose="02040604050505020304" pitchFamily="18" charset="0"/>
                <a:ea typeface="Calibri" panose="020F0502020204030204" pitchFamily="34" charset="0"/>
                <a:cs typeface="Times New Roman" panose="02020603050405020304" pitchFamily="18" charset="0"/>
              </a:rPr>
              <a:t>tunning</a:t>
            </a:r>
            <a:r>
              <a:rPr lang="en-IN" dirty="0">
                <a:latin typeface="Century" panose="02040604050505020304" pitchFamily="18" charset="0"/>
                <a:ea typeface="Calibri" panose="020F0502020204030204" pitchFamily="34" charset="0"/>
                <a:cs typeface="Times New Roman" panose="02020603050405020304" pitchFamily="18" charset="0"/>
              </a:rPr>
              <a:t> was done to the best model. Hence we calculated the performance of each model using different performance metrics and compared them based on these metrics.</a:t>
            </a:r>
          </a:p>
          <a:p>
            <a:pPr>
              <a:lnSpc>
                <a:spcPct val="107000"/>
              </a:lnSpc>
              <a:spcBef>
                <a:spcPts val="300"/>
              </a:spcBef>
              <a:spcAft>
                <a:spcPts val="300"/>
              </a:spcAft>
            </a:pPr>
            <a:r>
              <a:rPr lang="en-IN" dirty="0">
                <a:latin typeface="Century" panose="02040604050505020304" pitchFamily="18" charset="0"/>
                <a:ea typeface="Calibri" panose="020F0502020204030204" pitchFamily="34" charset="0"/>
                <a:cs typeface="Times New Roman" panose="02020603050405020304" pitchFamily="18" charset="0"/>
              </a:rPr>
              <a:t> Then we have also saved the best model.</a:t>
            </a:r>
          </a:p>
          <a:p>
            <a:endParaRPr lang="en-IN" dirty="0"/>
          </a:p>
        </p:txBody>
      </p:sp>
    </p:spTree>
    <p:extLst>
      <p:ext uri="{BB962C8B-B14F-4D97-AF65-F5344CB8AC3E}">
        <p14:creationId xmlns:p14="http://schemas.microsoft.com/office/powerpoint/2010/main" val="117899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80608"/>
          </a:xfrm>
        </p:spPr>
        <p:txBody>
          <a:bodyPr>
            <a:normAutofit fontScale="90000"/>
          </a:bodyPr>
          <a:lstStyle/>
          <a:p>
            <a:r>
              <a:rPr lang="en-US" dirty="0" smtClean="0"/>
              <a:t>Problem statement</a:t>
            </a:r>
            <a:endParaRPr lang="en-IN" dirty="0"/>
          </a:p>
        </p:txBody>
      </p:sp>
      <p:sp>
        <p:nvSpPr>
          <p:cNvPr id="3" name="Subtitle 2"/>
          <p:cNvSpPr>
            <a:spLocks noGrp="1"/>
          </p:cNvSpPr>
          <p:nvPr>
            <p:ph type="subTitle" idx="1"/>
          </p:nvPr>
        </p:nvSpPr>
        <p:spPr>
          <a:xfrm>
            <a:off x="1524000" y="2063931"/>
            <a:ext cx="9144000" cy="3193869"/>
          </a:xfrm>
        </p:spPr>
        <p:txBody>
          <a:bodyPr/>
          <a:lstStyle/>
          <a:p>
            <a:pPr marL="342900" indent="-342900" algn="l">
              <a:buFont typeface="Arial" panose="020B0604020202020204" pitchFamily="34" charset="0"/>
              <a:buChar char="•"/>
            </a:pPr>
            <a:r>
              <a:rPr lang="en-US" dirty="0">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latin typeface="Century" panose="02040604050505020304" pitchFamily="18" charset="0"/>
            </a:endParaRPr>
          </a:p>
          <a:p>
            <a:endParaRPr lang="en-IN" dirty="0" smtClean="0"/>
          </a:p>
          <a:p>
            <a:endParaRPr lang="en-IN" dirty="0"/>
          </a:p>
        </p:txBody>
      </p:sp>
    </p:spTree>
    <p:extLst>
      <p:ext uri="{BB962C8B-B14F-4D97-AF65-F5344CB8AC3E}">
        <p14:creationId xmlns:p14="http://schemas.microsoft.com/office/powerpoint/2010/main" val="70117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Understanding</a:t>
            </a:r>
            <a:endParaRPr lang="en-IN" dirty="0"/>
          </a:p>
        </p:txBody>
      </p:sp>
      <p:sp>
        <p:nvSpPr>
          <p:cNvPr id="3" name="Content Placeholder 2"/>
          <p:cNvSpPr>
            <a:spLocks noGrp="1"/>
          </p:cNvSpPr>
          <p:nvPr>
            <p:ph idx="1"/>
          </p:nvPr>
        </p:nvSpPr>
        <p:spPr/>
        <p:txBody>
          <a:bodyPr/>
          <a:lstStyle/>
          <a:p>
            <a:r>
              <a:rPr lang="en-IN" dirty="0">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spTree>
    <p:extLst>
      <p:ext uri="{BB962C8B-B14F-4D97-AF65-F5344CB8AC3E}">
        <p14:creationId xmlns:p14="http://schemas.microsoft.com/office/powerpoint/2010/main" val="182844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rating prediction?</a:t>
            </a:r>
            <a:endParaRPr lang="en-IN" dirty="0"/>
          </a:p>
        </p:txBody>
      </p:sp>
      <p:sp>
        <p:nvSpPr>
          <p:cNvPr id="3" name="Content Placeholder 2"/>
          <p:cNvSpPr>
            <a:spLocks noGrp="1"/>
          </p:cNvSpPr>
          <p:nvPr>
            <p:ph idx="1"/>
          </p:nvPr>
        </p:nvSpPr>
        <p:spPr/>
        <p:txBody>
          <a:bodyPr/>
          <a:lstStyle/>
          <a:p>
            <a:r>
              <a:rPr lang="en-US" dirty="0">
                <a:solidFill>
                  <a:srgbClr val="202124"/>
                </a:solidFill>
                <a:latin typeface="Century" panose="02040604050505020304" pitchFamily="18" charset="0"/>
              </a:rPr>
              <a:t>Rating prediction is a </a:t>
            </a:r>
            <a:r>
              <a:rPr lang="en-US" b="1" dirty="0">
                <a:solidFill>
                  <a:srgbClr val="202124"/>
                </a:solidFill>
                <a:latin typeface="Century" panose="02040604050505020304" pitchFamily="18" charset="0"/>
              </a:rPr>
              <a:t>well-known recommendation task aiming to predict a user's rating for those items which were not rated yet by her</a:t>
            </a:r>
            <a:r>
              <a:rPr lang="en-US" dirty="0">
                <a:solidFill>
                  <a:srgbClr val="202124"/>
                </a:solidFill>
                <a:latin typeface="Century" panose="02040604050505020304" pitchFamily="18" charset="0"/>
              </a:rPr>
              <a:t>. Predictions are computed from users' explicit feedback, i.e. their ratings provided on some items in the past.</a:t>
            </a:r>
          </a:p>
          <a:p>
            <a:endParaRPr lang="en-IN" dirty="0"/>
          </a:p>
        </p:txBody>
      </p:sp>
    </p:spTree>
    <p:extLst>
      <p:ext uri="{BB962C8B-B14F-4D97-AF65-F5344CB8AC3E}">
        <p14:creationId xmlns:p14="http://schemas.microsoft.com/office/powerpoint/2010/main" val="86949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IN" dirty="0"/>
          </a:p>
        </p:txBody>
      </p:sp>
      <p:sp>
        <p:nvSpPr>
          <p:cNvPr id="3" name="Content Placeholder 2"/>
          <p:cNvSpPr>
            <a:spLocks noGrp="1"/>
          </p:cNvSpPr>
          <p:nvPr>
            <p:ph idx="1"/>
          </p:nvPr>
        </p:nvSpPr>
        <p:spPr/>
        <p:txBody>
          <a:bodyPr>
            <a:normAutofit fontScale="55000" lnSpcReduction="20000"/>
          </a:bodyPr>
          <a:lstStyle/>
          <a:p>
            <a:pPr lvl="0">
              <a:lnSpc>
                <a:spcPct val="107000"/>
              </a:lnSpc>
            </a:pPr>
            <a:r>
              <a:rPr lang="en-IN" dirty="0">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lvl="0">
              <a:lnSpc>
                <a:spcPct val="107000"/>
              </a:lnSpc>
            </a:pPr>
            <a:r>
              <a:rPr lang="en-IN" dirty="0">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lvl="0">
              <a:lnSpc>
                <a:spcPct val="107000"/>
              </a:lnSpc>
            </a:pPr>
            <a:r>
              <a:rPr lang="en-IN" dirty="0">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lvl="0">
              <a:lnSpc>
                <a:spcPct val="107000"/>
              </a:lnSpc>
            </a:pPr>
            <a:r>
              <a:rPr lang="en-IN" dirty="0">
                <a:latin typeface="Century" panose="02040604050505020304" pitchFamily="18" charset="0"/>
                <a:ea typeface="Calibri" panose="020F0502020204030204" pitchFamily="34" charset="0"/>
                <a:cs typeface="Calibri" panose="020F0502020204030204" pitchFamily="34" charset="0"/>
              </a:rPr>
              <a:t>Visualized each feature using </a:t>
            </a:r>
            <a:r>
              <a:rPr lang="en-IN" dirty="0" err="1">
                <a:latin typeface="Century" panose="02040604050505020304" pitchFamily="18" charset="0"/>
                <a:ea typeface="Calibri" panose="020F0502020204030204" pitchFamily="34" charset="0"/>
                <a:cs typeface="Calibri" panose="020F0502020204030204" pitchFamily="34" charset="0"/>
              </a:rPr>
              <a:t>seaborn</a:t>
            </a:r>
            <a:r>
              <a:rPr lang="en-IN" dirty="0">
                <a:latin typeface="Century" panose="02040604050505020304" pitchFamily="18" charset="0"/>
                <a:ea typeface="Calibri" panose="020F0502020204030204" pitchFamily="34" charset="0"/>
                <a:cs typeface="Calibri" panose="020F0502020204030204" pitchFamily="34" charset="0"/>
              </a:rPr>
              <a:t> and </a:t>
            </a:r>
            <a:r>
              <a:rPr lang="en-IN" dirty="0" err="1">
                <a:latin typeface="Century" panose="02040604050505020304" pitchFamily="18" charset="0"/>
                <a:ea typeface="Calibri" panose="020F0502020204030204" pitchFamily="34" charset="0"/>
                <a:cs typeface="Calibri" panose="020F0502020204030204" pitchFamily="34" charset="0"/>
              </a:rPr>
              <a:t>matplotlib</a:t>
            </a:r>
            <a:r>
              <a:rPr lang="en-IN" dirty="0">
                <a:latin typeface="Century" panose="02040604050505020304" pitchFamily="18" charset="0"/>
                <a:ea typeface="Calibri" panose="020F0502020204030204" pitchFamily="34" charset="0"/>
                <a:cs typeface="Calibri" panose="020F0502020204030204" pitchFamily="34" charset="0"/>
              </a:rPr>
              <a:t> libraries by plotting distribution plot and </a:t>
            </a:r>
            <a:r>
              <a:rPr lang="en-IN" dirty="0" err="1">
                <a:latin typeface="Century" panose="02040604050505020304" pitchFamily="18" charset="0"/>
                <a:ea typeface="Calibri" panose="020F0502020204030204" pitchFamily="34" charset="0"/>
                <a:cs typeface="Calibri" panose="020F0502020204030204" pitchFamily="34" charset="0"/>
              </a:rPr>
              <a:t>wordcloud</a:t>
            </a:r>
            <a:r>
              <a:rPr lang="en-IN" dirty="0">
                <a:latin typeface="Century" panose="02040604050505020304" pitchFamily="18" charset="0"/>
                <a:ea typeface="Calibri" panose="020F0502020204030204" pitchFamily="34" charset="0"/>
                <a:cs typeface="Calibri" panose="020F0502020204030204" pitchFamily="34" charset="0"/>
              </a:rPr>
              <a:t> for each ratings.</a:t>
            </a:r>
          </a:p>
          <a:p>
            <a:pPr lvl="0">
              <a:lnSpc>
                <a:spcPct val="107000"/>
              </a:lnSpc>
            </a:pPr>
            <a:r>
              <a:rPr lang="en-IN" dirty="0">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lvl="0">
              <a:lnSpc>
                <a:spcPct val="107000"/>
              </a:lnSpc>
              <a:spcAft>
                <a:spcPts val="800"/>
              </a:spcAft>
            </a:pPr>
            <a:r>
              <a:rPr lang="en-IN" dirty="0">
                <a:latin typeface="Century" panose="02040604050505020304" pitchFamily="18" charset="0"/>
                <a:ea typeface="Calibri" panose="020F0502020204030204" pitchFamily="34" charset="0"/>
                <a:cs typeface="Calibri" panose="020F0502020204030204" pitchFamily="34" charset="0"/>
              </a:rPr>
              <a:t> After getting a cleaned data used TF-IDF </a:t>
            </a:r>
            <a:r>
              <a:rPr lang="en-IN" dirty="0" err="1">
                <a:latin typeface="Century" panose="02040604050505020304" pitchFamily="18" charset="0"/>
                <a:ea typeface="Calibri" panose="020F0502020204030204" pitchFamily="34" charset="0"/>
                <a:cs typeface="Calibri" panose="020F0502020204030204" pitchFamily="34" charset="0"/>
              </a:rPr>
              <a:t>vectorizer</a:t>
            </a:r>
            <a:r>
              <a:rPr lang="en-IN" dirty="0">
                <a:latin typeface="Century" panose="02040604050505020304" pitchFamily="18" charset="0"/>
                <a:ea typeface="Calibri" panose="020F0502020204030204" pitchFamily="34" charset="0"/>
                <a:cs typeface="Calibri" panose="020F0502020204030204" pitchFamily="34" charset="0"/>
              </a:rPr>
              <a:t>.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dirty="0" err="1">
                <a:latin typeface="Century" panose="02040604050505020304" pitchFamily="18" charset="0"/>
                <a:ea typeface="Calibri" panose="020F0502020204030204" pitchFamily="34" charset="0"/>
                <a:cs typeface="Calibri" panose="020F0502020204030204" pitchFamily="34" charset="0"/>
              </a:rPr>
              <a:t>t,d</a:t>
            </a:r>
            <a:r>
              <a:rPr lang="en-IN" dirty="0">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252702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a:t>
            </a:r>
            <a:endParaRPr lang="en-IN" dirty="0"/>
          </a:p>
        </p:txBody>
      </p:sp>
      <p:pic>
        <p:nvPicPr>
          <p:cNvPr id="5" name="Content Placeholder 4">
            <a:extLst>
              <a:ext uri="{FF2B5EF4-FFF2-40B4-BE49-F238E27FC236}">
                <a16:creationId xmlns:a16="http://schemas.microsoft.com/office/drawing/2014/main" id="{C92F6F15-ABCC-4A2E-991D-ADD25635929D}"/>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646611" y="1317111"/>
            <a:ext cx="5181600" cy="3556982"/>
          </a:xfrm>
          <a:prstGeom prst="rect">
            <a:avLst/>
          </a:prstGeom>
          <a:noFill/>
          <a:ln>
            <a:noFill/>
          </a:ln>
        </p:spPr>
      </p:pic>
      <p:pic>
        <p:nvPicPr>
          <p:cNvPr id="6" name="Content Placeholder 5">
            <a:extLst>
              <a:ext uri="{FF2B5EF4-FFF2-40B4-BE49-F238E27FC236}">
                <a16:creationId xmlns:a16="http://schemas.microsoft.com/office/drawing/2014/main" id="{DA068956-C39E-4FBE-9693-BCFCF0A3665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1317111"/>
            <a:ext cx="5181600" cy="3542304"/>
          </a:xfrm>
          <a:prstGeom prst="rect">
            <a:avLst/>
          </a:prstGeom>
          <a:noFill/>
          <a:ln>
            <a:noFill/>
          </a:ln>
        </p:spPr>
      </p:pic>
    </p:spTree>
    <p:extLst>
      <p:ext uri="{BB962C8B-B14F-4D97-AF65-F5344CB8AC3E}">
        <p14:creationId xmlns:p14="http://schemas.microsoft.com/office/powerpoint/2010/main" val="310039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457" y="949236"/>
            <a:ext cx="9300754" cy="1574149"/>
          </a:xfrm>
          <a:prstGeom prst="rect">
            <a:avLst/>
          </a:prstGeom>
        </p:spPr>
        <p:txBody>
          <a:bodyPr wrap="square">
            <a:spAutoFit/>
          </a:bodyPr>
          <a:lstStyle/>
          <a:p>
            <a:pPr marL="342900" lvl="0" indent="-342900">
              <a:lnSpc>
                <a:spcPct val="107000"/>
              </a:lnSpc>
              <a:buFont typeface="Arial" panose="020B0604020202020204" pitchFamily="34" charset="0"/>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By observing the histogram we can clearly see that most of our text is having the number of words in the range of 0 to 200, But some of the reviews are too lengthy which may act like outliers in our data.</a:t>
            </a:r>
            <a:endParaRPr lang="en-IN" sz="1400" dirty="0" smtClean="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Above plot represents histogram for character count of Review text, which is quite similar to the histogram of word count.</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399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000" dirty="0">
                <a:solidFill>
                  <a:srgbClr val="000000"/>
                </a:solidFill>
                <a:latin typeface="Century" panose="02040604050505020304" pitchFamily="18" charset="0"/>
                <a:ea typeface="Calibri" panose="020F0502020204030204" pitchFamily="34" charset="0"/>
              </a:rPr>
              <a:t>As we know that some of the review are too lengthy, so </a:t>
            </a:r>
            <a:r>
              <a:rPr lang="en-IN" sz="2000" dirty="0" err="1">
                <a:solidFill>
                  <a:srgbClr val="000000"/>
                </a:solidFill>
                <a:latin typeface="Century" panose="02040604050505020304" pitchFamily="18" charset="0"/>
                <a:ea typeface="Calibri" panose="020F0502020204030204" pitchFamily="34" charset="0"/>
              </a:rPr>
              <a:t>i</a:t>
            </a:r>
            <a:r>
              <a:rPr lang="en-IN" sz="2000" dirty="0">
                <a:solidFill>
                  <a:srgbClr val="000000"/>
                </a:solidFill>
                <a:latin typeface="Century" panose="02040604050505020304" pitchFamily="18" charset="0"/>
                <a:ea typeface="Calibri" panose="020F0502020204030204" pitchFamily="34" charset="0"/>
              </a:rPr>
              <a:t> have to treat them as outliers and remove them using </a:t>
            </a:r>
            <a:r>
              <a:rPr lang="en-IN" sz="2000" dirty="0" err="1">
                <a:solidFill>
                  <a:srgbClr val="000000"/>
                </a:solidFill>
                <a:latin typeface="Century" panose="02040604050505020304" pitchFamily="18" charset="0"/>
                <a:ea typeface="Calibri" panose="020F0502020204030204" pitchFamily="34" charset="0"/>
              </a:rPr>
              <a:t>z_score</a:t>
            </a:r>
            <a:r>
              <a:rPr lang="en-IN" sz="2000" dirty="0">
                <a:solidFill>
                  <a:srgbClr val="000000"/>
                </a:solidFill>
                <a:latin typeface="Century" panose="02040604050505020304" pitchFamily="18" charset="0"/>
                <a:ea typeface="Calibri" panose="020F0502020204030204" pitchFamily="34" charset="0"/>
              </a:rPr>
              <a:t> method.</a:t>
            </a:r>
            <a:r>
              <a:rPr lang="en-IN" sz="2000" dirty="0" smtClean="0">
                <a:effectLst/>
                <a:latin typeface="Century" panose="02040604050505020304" pitchFamily="18" charset="0"/>
              </a:rPr>
              <a:t> After removing the outliers the word count and character count looks as below. </a:t>
            </a:r>
            <a:r>
              <a:rPr lang="en-IN" dirty="0" smtClean="0">
                <a:latin typeface="Century" panose="02040604050505020304" pitchFamily="18" charset="0"/>
              </a:rPr>
              <a:t/>
            </a:r>
            <a:br>
              <a:rPr lang="en-IN" dirty="0" smtClean="0">
                <a:latin typeface="Century" panose="02040604050505020304" pitchFamily="18" charset="0"/>
              </a:rPr>
            </a:br>
            <a:endParaRPr lang="en-IN" dirty="0"/>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205440"/>
            <a:ext cx="5181600" cy="3591708"/>
          </a:xfrm>
          <a:prstGeom prst="rect">
            <a:avLst/>
          </a:prstGeom>
          <a:noFill/>
          <a:ln>
            <a:noFill/>
          </a:ln>
        </p:spPr>
      </p:pic>
      <p:pic>
        <p:nvPicPr>
          <p:cNvPr id="6" name="Content Placeholder 5">
            <a:extLst>
              <a:ext uri="{FF2B5EF4-FFF2-40B4-BE49-F238E27FC236}">
                <a16:creationId xmlns:a16="http://schemas.microsoft.com/office/drawing/2014/main" id="{3AB685A9-B8B8-417C-96AA-76765E6616C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30142"/>
            <a:ext cx="5181600" cy="3542304"/>
          </a:xfrm>
          <a:prstGeom prst="rect">
            <a:avLst/>
          </a:prstGeom>
          <a:noFill/>
          <a:ln>
            <a:noFill/>
          </a:ln>
        </p:spPr>
      </p:pic>
    </p:spTree>
    <p:extLst>
      <p:ext uri="{BB962C8B-B14F-4D97-AF65-F5344CB8AC3E}">
        <p14:creationId xmlns:p14="http://schemas.microsoft.com/office/powerpoint/2010/main" val="2938780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1140</Words>
  <Application>Microsoft Office PowerPoint</Application>
  <PresentationFormat>Widescreen</PresentationFormat>
  <Paragraphs>56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Century</vt:lpstr>
      <vt:lpstr>Helvetica Light</vt:lpstr>
      <vt:lpstr>Times New Roman</vt:lpstr>
      <vt:lpstr>Wingdings</vt:lpstr>
      <vt:lpstr>Office Theme</vt:lpstr>
      <vt:lpstr>Rating Prediction Project</vt:lpstr>
      <vt:lpstr>Overview</vt:lpstr>
      <vt:lpstr>Problem statement</vt:lpstr>
      <vt:lpstr>Problem Understanding</vt:lpstr>
      <vt:lpstr>What is the rating prediction?</vt:lpstr>
      <vt:lpstr>Exploratory Data Analysis</vt:lpstr>
      <vt:lpstr>Visualization</vt:lpstr>
      <vt:lpstr>PowerPoint Presentation</vt:lpstr>
      <vt:lpstr>As we know that some of the review are too lengthy, so i have to treat them as outliers and remove them using z_score method. After removing the outliers the word count and character count looks as below.  </vt:lpstr>
      <vt:lpstr>By seeing the above plot we can see that Good, product, quality......are occurring frequently. And the second plot shows rarely occurring words.  </vt:lpstr>
      <vt:lpstr>Analysis</vt:lpstr>
      <vt:lpstr>Model Building</vt:lpstr>
      <vt:lpstr>I have used 6 classification algorithms. First, I have created 6 different classification algorithms and are appended in the variable models. Followed by TFIDF vectorization and data balancing. Then, ran a for loop which contained the accuracy of the models along with different evaluation metrics. </vt:lpstr>
      <vt:lpstr>PowerPoint Presentation</vt:lpstr>
      <vt:lpstr>PowerPoint Presentation</vt:lpstr>
      <vt:lpstr>PowerPoint Presentation</vt:lpstr>
      <vt:lpstr>PowerPoint Presentation</vt:lpstr>
      <vt:lpstr>Hyper parameter tunning</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SALMA</dc:creator>
  <cp:lastModifiedBy>SALMA</cp:lastModifiedBy>
  <cp:revision>5</cp:revision>
  <dcterms:created xsi:type="dcterms:W3CDTF">2022-05-30T17:28:43Z</dcterms:created>
  <dcterms:modified xsi:type="dcterms:W3CDTF">2022-05-30T17:49:46Z</dcterms:modified>
</cp:coreProperties>
</file>