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89361070-4775-411B-9961-06D0938ACDD7}" type="datetimeFigureOut">
              <a:rPr lang="en-US" smtClean="0"/>
              <a:t>12/2/2022</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40041D3-BD06-45DA-ABBA-3B3434411E0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21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61070-4775-411B-9961-06D0938ACDD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238706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61070-4775-411B-9961-06D0938ACDD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80264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61070-4775-411B-9961-06D0938ACDD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72539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61070-4775-411B-9961-06D0938ACDD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41D3-BD06-45DA-ABBA-3B3434411E0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39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361070-4775-411B-9961-06D0938ACDD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410504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61070-4775-411B-9961-06D0938ACDD7}"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376678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361070-4775-411B-9961-06D0938ACDD7}"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355129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61070-4775-411B-9961-06D0938ACDD7}"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123589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61070-4775-411B-9961-06D0938ACDD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394892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61070-4775-411B-9961-06D0938ACDD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41D3-BD06-45DA-ABBA-3B3434411E0C}" type="slidenum">
              <a:rPr lang="en-US" smtClean="0"/>
              <a:t>‹#›</a:t>
            </a:fld>
            <a:endParaRPr lang="en-US"/>
          </a:p>
        </p:txBody>
      </p:sp>
    </p:spTree>
    <p:extLst>
      <p:ext uri="{BB962C8B-B14F-4D97-AF65-F5344CB8AC3E}">
        <p14:creationId xmlns:p14="http://schemas.microsoft.com/office/powerpoint/2010/main" val="230110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9361070-4775-411B-9961-06D0938ACDD7}" type="datetimeFigureOut">
              <a:rPr lang="en-US" smtClean="0"/>
              <a:t>12/2/2022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40041D3-BD06-45DA-ABBA-3B3434411E0C}" type="slidenum">
              <a:rPr lang="en-US" smtClean="0"/>
              <a:t>‹#›</a:t>
            </a:fld>
            <a:endParaRPr lang="en-US"/>
          </a:p>
        </p:txBody>
      </p:sp>
    </p:spTree>
    <p:extLst>
      <p:ext uri="{BB962C8B-B14F-4D97-AF65-F5344CB8AC3E}">
        <p14:creationId xmlns:p14="http://schemas.microsoft.com/office/powerpoint/2010/main" val="16164560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8436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0"/>
            <a:ext cx="9875520" cy="1356360"/>
          </a:xfrm>
        </p:spPr>
        <p:txBody>
          <a:bodyPr/>
          <a:lstStyle/>
          <a:p>
            <a:r>
              <a:rPr lang="" dirty="0"/>
              <a:t>Ranking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743" y="1356360"/>
            <a:ext cx="4408453" cy="442569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933" y="1289303"/>
            <a:ext cx="4534134" cy="4492753"/>
          </a:xfrm>
          <a:prstGeom prst="rect">
            <a:avLst/>
          </a:prstGeom>
        </p:spPr>
      </p:pic>
    </p:spTree>
    <p:extLst>
      <p:ext uri="{BB962C8B-B14F-4D97-AF65-F5344CB8AC3E}">
        <p14:creationId xmlns:p14="http://schemas.microsoft.com/office/powerpoint/2010/main" val="397823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944" y="136450"/>
            <a:ext cx="9875520" cy="1356360"/>
          </a:xfrm>
        </p:spPr>
        <p:txBody>
          <a:bodyPr/>
          <a:lstStyle/>
          <a:p>
            <a:r>
              <a:rPr lang="" dirty="0"/>
              <a:t>Data Exploration</a:t>
            </a:r>
            <a:endParaRPr lang="en-US" dirty="0"/>
          </a:p>
        </p:txBody>
      </p:sp>
      <p:sp>
        <p:nvSpPr>
          <p:cNvPr id="3" name="Content Placeholder 2"/>
          <p:cNvSpPr>
            <a:spLocks noGrp="1"/>
          </p:cNvSpPr>
          <p:nvPr>
            <p:ph idx="1"/>
          </p:nvPr>
        </p:nvSpPr>
        <p:spPr>
          <a:xfrm>
            <a:off x="779889" y="1179576"/>
            <a:ext cx="9872871" cy="4038600"/>
          </a:xfrm>
        </p:spPr>
        <p:txBody>
          <a:bodyPr/>
          <a:lstStyle/>
          <a:p>
            <a:r>
              <a:rPr lang="" dirty="0"/>
              <a:t>T</a:t>
            </a:r>
            <a:r>
              <a:rPr lang="en-US" dirty="0"/>
              <a:t>he probability of </a:t>
            </a:r>
            <a:r>
              <a:rPr lang="" dirty="0"/>
              <a:t>the </a:t>
            </a:r>
            <a:r>
              <a:rPr lang="en-US" dirty="0"/>
              <a:t>num</a:t>
            </a:r>
            <a:r>
              <a:rPr lang="" dirty="0"/>
              <a:t>ber</a:t>
            </a:r>
            <a:r>
              <a:rPr lang="en-US" dirty="0"/>
              <a:t> of exercises for students who take or not take vitamins</a:t>
            </a:r>
            <a:r>
              <a:rPr lang="" dirty="0"/>
              <a:t>.</a:t>
            </a:r>
          </a:p>
          <a:p>
            <a:r>
              <a:rPr lang="" dirty="0"/>
              <a:t>T</a:t>
            </a:r>
            <a:r>
              <a:rPr lang="en-US" dirty="0"/>
              <a:t>he probability of students' studying h</a:t>
            </a:r>
            <a:r>
              <a:rPr lang="" dirty="0"/>
              <a:t>ou</a:t>
            </a:r>
            <a:r>
              <a:rPr lang="en-US" dirty="0" err="1"/>
              <a:t>rs</a:t>
            </a:r>
            <a:r>
              <a:rPr lang="en-US" dirty="0"/>
              <a:t> who prefer drinking coffee</a:t>
            </a:r>
            <a:r>
              <a:rPr lang="" dirty="0"/>
              <a:t>.</a:t>
            </a:r>
          </a:p>
          <a:p>
            <a:r>
              <a:rPr lang="" dirty="0"/>
              <a:t>T</a:t>
            </a:r>
            <a:r>
              <a:rPr lang="en-US" dirty="0"/>
              <a:t>he probability of the students GPA along with number of sports that they play</a:t>
            </a:r>
            <a:r>
              <a:rPr lang=""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16" y="2887877"/>
            <a:ext cx="4050859" cy="181213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7603"/>
          <a:stretch/>
        </p:blipFill>
        <p:spPr>
          <a:xfrm>
            <a:off x="4530480" y="2887877"/>
            <a:ext cx="3139011" cy="31587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866" y="2887877"/>
            <a:ext cx="3259686" cy="3290563"/>
          </a:xfrm>
          <a:prstGeom prst="rect">
            <a:avLst/>
          </a:prstGeom>
        </p:spPr>
      </p:pic>
    </p:spTree>
    <p:extLst>
      <p:ext uri="{BB962C8B-B14F-4D97-AF65-F5344CB8AC3E}">
        <p14:creationId xmlns:p14="http://schemas.microsoft.com/office/powerpoint/2010/main" val="119920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764792"/>
            <a:ext cx="4724795" cy="4038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849" y="1693298"/>
            <a:ext cx="5393720" cy="4318748"/>
          </a:xfrm>
          <a:prstGeom prst="rect">
            <a:avLst/>
          </a:prstGeom>
        </p:spPr>
      </p:pic>
    </p:spTree>
    <p:extLst>
      <p:ext uri="{BB962C8B-B14F-4D97-AF65-F5344CB8AC3E}">
        <p14:creationId xmlns:p14="http://schemas.microsoft.com/office/powerpoint/2010/main" val="352959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50" y="289560"/>
            <a:ext cx="9875520" cy="1356360"/>
          </a:xfrm>
        </p:spPr>
        <p:txBody>
          <a:bodyPr/>
          <a:lstStyle/>
          <a:p>
            <a:r>
              <a:rPr lang="" dirty="0"/>
              <a:t>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50" y="1502664"/>
            <a:ext cx="5575075" cy="4038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127" y="1438564"/>
            <a:ext cx="5806217" cy="3959444"/>
          </a:xfrm>
          <a:prstGeom prst="rect">
            <a:avLst/>
          </a:prstGeom>
        </p:spPr>
      </p:pic>
    </p:spTree>
    <p:extLst>
      <p:ext uri="{BB962C8B-B14F-4D97-AF65-F5344CB8AC3E}">
        <p14:creationId xmlns:p14="http://schemas.microsoft.com/office/powerpoint/2010/main" val="200527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84632" y="474980"/>
            <a:ext cx="5772150" cy="403860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442" b="-2442"/>
          <a:stretch/>
        </p:blipFill>
        <p:spPr>
          <a:xfrm>
            <a:off x="6256782" y="434586"/>
            <a:ext cx="5769435" cy="4119388"/>
          </a:xfrm>
          <a:prstGeom prst="rect">
            <a:avLst/>
          </a:prstGeom>
        </p:spPr>
      </p:pic>
    </p:spTree>
    <p:extLst>
      <p:ext uri="{BB962C8B-B14F-4D97-AF65-F5344CB8AC3E}">
        <p14:creationId xmlns:p14="http://schemas.microsoft.com/office/powerpoint/2010/main" val="3347956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029" t="3003" r="3029" b="234"/>
          <a:stretch/>
        </p:blipFill>
        <p:spPr>
          <a:xfrm>
            <a:off x="198523" y="1086426"/>
            <a:ext cx="5735933" cy="377331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566"/>
          <a:stretch/>
        </p:blipFill>
        <p:spPr>
          <a:xfrm>
            <a:off x="6126480" y="1086426"/>
            <a:ext cx="5593116" cy="3879624"/>
          </a:xfrm>
          <a:prstGeom prst="rect">
            <a:avLst/>
          </a:prstGeom>
        </p:spPr>
      </p:pic>
    </p:spTree>
    <p:extLst>
      <p:ext uri="{BB962C8B-B14F-4D97-AF65-F5344CB8AC3E}">
        <p14:creationId xmlns:p14="http://schemas.microsoft.com/office/powerpoint/2010/main" val="97176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124968"/>
            <a:ext cx="9875520" cy="1356360"/>
          </a:xfrm>
        </p:spPr>
        <p:txBody>
          <a:bodyPr/>
          <a:lstStyle/>
          <a:p>
            <a:r>
              <a:rPr lang="" dirty="0"/>
              <a:t>Correlation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649"/>
          <a:stretch/>
        </p:blipFill>
        <p:spPr>
          <a:xfrm>
            <a:off x="2274188" y="1161288"/>
            <a:ext cx="7184530" cy="23735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274" y="3745871"/>
            <a:ext cx="7524358" cy="2476712"/>
          </a:xfrm>
          <a:prstGeom prst="rect">
            <a:avLst/>
          </a:prstGeom>
        </p:spPr>
      </p:pic>
    </p:spTree>
    <p:extLst>
      <p:ext uri="{BB962C8B-B14F-4D97-AF65-F5344CB8AC3E}">
        <p14:creationId xmlns:p14="http://schemas.microsoft.com/office/powerpoint/2010/main" val="1650106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20" y="630936"/>
            <a:ext cx="9875520" cy="1356360"/>
          </a:xfrm>
        </p:spPr>
        <p:txBody>
          <a:bodyPr/>
          <a:lstStyle/>
          <a:p>
            <a:r>
              <a:rPr lang="" dirty="0"/>
              <a:t>Correlation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99" y="2295145"/>
            <a:ext cx="5949694" cy="2231135"/>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33" t="434" r="3769" b="-434"/>
          <a:stretch/>
        </p:blipFill>
        <p:spPr>
          <a:xfrm>
            <a:off x="6034045" y="777240"/>
            <a:ext cx="5871443" cy="5550408"/>
          </a:xfrm>
          <a:prstGeom prst="rect">
            <a:avLst/>
          </a:prstGeom>
        </p:spPr>
      </p:pic>
    </p:spTree>
    <p:extLst>
      <p:ext uri="{BB962C8B-B14F-4D97-AF65-F5344CB8AC3E}">
        <p14:creationId xmlns:p14="http://schemas.microsoft.com/office/powerpoint/2010/main" val="1966008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264" y="0"/>
            <a:ext cx="9875520" cy="1356360"/>
          </a:xfrm>
        </p:spPr>
        <p:txBody>
          <a:bodyPr/>
          <a:lstStyle/>
          <a:p>
            <a:r>
              <a:rPr lang="" dirty="0"/>
              <a:t>Correlation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892" y="981448"/>
            <a:ext cx="7898228" cy="14472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892" y="2629034"/>
            <a:ext cx="7898228" cy="3844918"/>
          </a:xfrm>
          <a:prstGeom prst="rect">
            <a:avLst/>
          </a:prstGeom>
        </p:spPr>
      </p:pic>
    </p:spTree>
    <p:extLst>
      <p:ext uri="{BB962C8B-B14F-4D97-AF65-F5344CB8AC3E}">
        <p14:creationId xmlns:p14="http://schemas.microsoft.com/office/powerpoint/2010/main" val="291998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9875520" cy="1356360"/>
          </a:xfrm>
        </p:spPr>
        <p:txBody>
          <a:bodyPr/>
          <a:lstStyle/>
          <a:p>
            <a:r>
              <a:rPr lang="" dirty="0"/>
              <a:t>Correlation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5779" y="1508760"/>
            <a:ext cx="4138395" cy="33750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7684" y="1508760"/>
            <a:ext cx="7139302" cy="3256203"/>
          </a:xfrm>
          <a:prstGeom prst="rect">
            <a:avLst/>
          </a:prstGeom>
        </p:spPr>
      </p:pic>
    </p:spTree>
    <p:extLst>
      <p:ext uri="{BB962C8B-B14F-4D97-AF65-F5344CB8AC3E}">
        <p14:creationId xmlns:p14="http://schemas.microsoft.com/office/powerpoint/2010/main" val="17471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21208"/>
            <a:ext cx="9875520" cy="1356360"/>
          </a:xfrm>
        </p:spPr>
        <p:txBody>
          <a:bodyPr/>
          <a:lstStyle/>
          <a:p>
            <a:r>
              <a:rPr lang="" dirty="0"/>
              <a:t>Introduction</a:t>
            </a:r>
            <a:endParaRPr lang="en-US" dirty="0"/>
          </a:p>
        </p:txBody>
      </p:sp>
      <p:sp>
        <p:nvSpPr>
          <p:cNvPr id="3" name="Content Placeholder 2"/>
          <p:cNvSpPr>
            <a:spLocks noGrp="1"/>
          </p:cNvSpPr>
          <p:nvPr>
            <p:ph idx="1"/>
          </p:nvPr>
        </p:nvSpPr>
        <p:spPr>
          <a:xfrm>
            <a:off x="478137" y="2093976"/>
            <a:ext cx="9872871" cy="4038600"/>
          </a:xfrm>
        </p:spPr>
        <p:txBody>
          <a:bodyPr>
            <a:normAutofit fontScale="92500"/>
          </a:bodyPr>
          <a:lstStyle/>
          <a:p>
            <a:r>
              <a:rPr lang="en-US" dirty="0" err="1"/>
              <a:t>Mercyhurst</a:t>
            </a:r>
            <a:r>
              <a:rPr lang="en-US" dirty="0"/>
              <a:t> University is a 4 years, Catholic institution founded in 1926 by the sisters of Mercy. It’s a liberal arts college in Erie, Pennsylvania. </a:t>
            </a:r>
            <a:endParaRPr lang="" dirty="0"/>
          </a:p>
          <a:p>
            <a:r>
              <a:rPr lang="en-US" dirty="0"/>
              <a:t>About 126 students from it responded on a survey about their food choices and preferences. </a:t>
            </a:r>
            <a:endParaRPr lang="" dirty="0"/>
          </a:p>
          <a:p>
            <a:r>
              <a:rPr lang="en-US" dirty="0"/>
              <a:t>Forming the dataset which is about the data taken from male and female students who answered several questions regarding their GPA, comfort food and the reason behind it. </a:t>
            </a:r>
            <a:endParaRPr lang="" dirty="0"/>
          </a:p>
          <a:p>
            <a:r>
              <a:rPr lang="en-US" dirty="0"/>
              <a:t>Their favorite food and their diet habit, the number of exercises they do per day, and how do their eating change along with their years in college from being freshman up till being seniors.</a:t>
            </a:r>
            <a:endParaRPr lang="" dirty="0"/>
          </a:p>
          <a:p>
            <a:r>
              <a:rPr lang="en-US" dirty="0"/>
              <a:t> Also the number of their meals intake are counted which is split into turkey, chicken, waffle, tortilla and scone. Their coffee and alcoholic intake are counted etc. </a:t>
            </a:r>
            <a:endParaRPr la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2690" y="-3556"/>
            <a:ext cx="2099310" cy="2799080"/>
          </a:xfrm>
          <a:prstGeom prst="rect">
            <a:avLst/>
          </a:prstGeom>
        </p:spPr>
      </p:pic>
    </p:spTree>
    <p:extLst>
      <p:ext uri="{BB962C8B-B14F-4D97-AF65-F5344CB8AC3E}">
        <p14:creationId xmlns:p14="http://schemas.microsoft.com/office/powerpoint/2010/main" val="150688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Correlation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828" y="1645920"/>
            <a:ext cx="5749198" cy="4038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54" y="1645920"/>
            <a:ext cx="4819860" cy="4482364"/>
          </a:xfrm>
          <a:prstGeom prst="rect">
            <a:avLst/>
          </a:prstGeom>
        </p:spPr>
      </p:pic>
    </p:spTree>
    <p:extLst>
      <p:ext uri="{BB962C8B-B14F-4D97-AF65-F5344CB8AC3E}">
        <p14:creationId xmlns:p14="http://schemas.microsoft.com/office/powerpoint/2010/main" val="221634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49" y="545592"/>
            <a:ext cx="9875520" cy="1356360"/>
          </a:xfrm>
        </p:spPr>
        <p:txBody>
          <a:bodyPr/>
          <a:lstStyle/>
          <a:p>
            <a:r>
              <a:rPr lang="" dirty="0"/>
              <a:t>Correlation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249" y="1615615"/>
            <a:ext cx="6558190" cy="3493008"/>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2987"/>
          <a:stretch/>
        </p:blipFill>
        <p:spPr>
          <a:xfrm>
            <a:off x="6836283" y="1335023"/>
            <a:ext cx="5005197" cy="4054191"/>
          </a:xfrm>
          <a:prstGeom prst="rect">
            <a:avLst/>
          </a:prstGeom>
        </p:spPr>
      </p:pic>
    </p:spTree>
    <p:extLst>
      <p:ext uri="{BB962C8B-B14F-4D97-AF65-F5344CB8AC3E}">
        <p14:creationId xmlns:p14="http://schemas.microsoft.com/office/powerpoint/2010/main" val="25809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1084373"/>
            <a:ext cx="9875520" cy="1356360"/>
          </a:xfrm>
        </p:spPr>
        <p:txBody>
          <a:bodyPr/>
          <a:lstStyle/>
          <a:p>
            <a:r>
              <a:rPr lang="" dirty="0"/>
              <a:t>Correlation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6099"/>
          <a:stretch/>
        </p:blipFill>
        <p:spPr>
          <a:xfrm>
            <a:off x="304513" y="2766154"/>
            <a:ext cx="4971575" cy="1961827"/>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407" t="636" r="570" b="-636"/>
          <a:stretch/>
        </p:blipFill>
        <p:spPr>
          <a:xfrm>
            <a:off x="5276088" y="1248964"/>
            <a:ext cx="6527417" cy="4767787"/>
          </a:xfrm>
          <a:prstGeom prst="rect">
            <a:avLst/>
          </a:prstGeom>
        </p:spPr>
      </p:pic>
    </p:spTree>
    <p:extLst>
      <p:ext uri="{BB962C8B-B14F-4D97-AF65-F5344CB8AC3E}">
        <p14:creationId xmlns:p14="http://schemas.microsoft.com/office/powerpoint/2010/main" val="1178333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696" y="106680"/>
            <a:ext cx="9875520" cy="1356360"/>
          </a:xfrm>
        </p:spPr>
        <p:txBody>
          <a:bodyPr/>
          <a:lstStyle/>
          <a:p>
            <a:r>
              <a:rPr lang="" dirty="0"/>
              <a:t>Linear 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80" y="1335024"/>
            <a:ext cx="5976983" cy="3895344"/>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901"/>
          <a:stretch/>
        </p:blipFill>
        <p:spPr>
          <a:xfrm>
            <a:off x="6013529" y="1335024"/>
            <a:ext cx="5700516" cy="4087368"/>
          </a:xfrm>
          <a:prstGeom prst="rect">
            <a:avLst/>
          </a:prstGeom>
        </p:spPr>
      </p:pic>
    </p:spTree>
    <p:extLst>
      <p:ext uri="{BB962C8B-B14F-4D97-AF65-F5344CB8AC3E}">
        <p14:creationId xmlns:p14="http://schemas.microsoft.com/office/powerpoint/2010/main" val="81275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9875520" cy="1356360"/>
          </a:xfrm>
        </p:spPr>
        <p:txBody>
          <a:bodyPr/>
          <a:lstStyle/>
          <a:p>
            <a:r>
              <a:rPr lang="" dirty="0"/>
              <a:t>Linear 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566" y="1133856"/>
            <a:ext cx="6539467" cy="4038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664" y="820458"/>
            <a:ext cx="5753599" cy="4976291"/>
          </a:xfrm>
          <a:prstGeom prst="rect">
            <a:avLst/>
          </a:prstGeom>
        </p:spPr>
      </p:pic>
    </p:spTree>
    <p:extLst>
      <p:ext uri="{BB962C8B-B14F-4D97-AF65-F5344CB8AC3E}">
        <p14:creationId xmlns:p14="http://schemas.microsoft.com/office/powerpoint/2010/main" val="997212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Linear 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187" y="1874520"/>
            <a:ext cx="6849424" cy="4038600"/>
          </a:xfrm>
        </p:spPr>
      </p:pic>
    </p:spTree>
    <p:extLst>
      <p:ext uri="{BB962C8B-B14F-4D97-AF65-F5344CB8AC3E}">
        <p14:creationId xmlns:p14="http://schemas.microsoft.com/office/powerpoint/2010/main" val="3738699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06680"/>
            <a:ext cx="9875520" cy="1356360"/>
          </a:xfrm>
        </p:spPr>
        <p:txBody>
          <a:bodyPr/>
          <a:lstStyle/>
          <a:p>
            <a:r>
              <a:rPr lang="" dirty="0"/>
              <a:t>Linear 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32" y="4200524"/>
            <a:ext cx="5404103" cy="212140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161" y="286513"/>
            <a:ext cx="6983471" cy="3734178"/>
          </a:xfrm>
          <a:prstGeom prst="rect">
            <a:avLst/>
          </a:prstGeom>
        </p:spPr>
      </p:pic>
    </p:spTree>
    <p:extLst>
      <p:ext uri="{BB962C8B-B14F-4D97-AF65-F5344CB8AC3E}">
        <p14:creationId xmlns:p14="http://schemas.microsoft.com/office/powerpoint/2010/main" val="298931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600" y="445008"/>
            <a:ext cx="9875520" cy="1356360"/>
          </a:xfrm>
        </p:spPr>
        <p:txBody>
          <a:bodyPr/>
          <a:lstStyle/>
          <a:p>
            <a:r>
              <a:rPr lang="" dirty="0"/>
              <a:t>Story </a:t>
            </a:r>
            <a:endParaRPr lang="en-US" dirty="0"/>
          </a:p>
        </p:txBody>
      </p:sp>
      <p:sp>
        <p:nvSpPr>
          <p:cNvPr id="3" name="Content Placeholder 2"/>
          <p:cNvSpPr>
            <a:spLocks noGrp="1"/>
          </p:cNvSpPr>
          <p:nvPr>
            <p:ph idx="1"/>
          </p:nvPr>
        </p:nvSpPr>
        <p:spPr/>
        <p:txBody>
          <a:bodyPr>
            <a:normAutofit/>
          </a:bodyPr>
          <a:lstStyle/>
          <a:p>
            <a:r>
              <a:rPr lang="en-US" sz="100" dirty="0"/>
              <a:t>.</a:t>
            </a:r>
          </a:p>
        </p:txBody>
      </p:sp>
      <p:sp>
        <p:nvSpPr>
          <p:cNvPr id="7" name="Rectangle 6"/>
          <p:cNvSpPr/>
          <p:nvPr/>
        </p:nvSpPr>
        <p:spPr>
          <a:xfrm>
            <a:off x="1143000" y="1590837"/>
            <a:ext cx="10097673" cy="4770537"/>
          </a:xfrm>
          <a:prstGeom prst="rect">
            <a:avLst/>
          </a:prstGeom>
        </p:spPr>
        <p:txBody>
          <a:bodyPr wrap="square">
            <a:spAutoFit/>
          </a:bodyPr>
          <a:lstStyle/>
          <a:p>
            <a:pPr algn="just"/>
            <a:r>
              <a:rPr lang="en-US" sz="1600" b="1" dirty="0"/>
              <a:t>Once upon a time “Mercyhurst University” did a survey for its students. Their answers exposed their diet habits and its effect on their academic and sportive life. In addition to the effect of their choices on the outer environment that affects other people in the society. </a:t>
            </a:r>
          </a:p>
          <a:p>
            <a:pPr algn="just"/>
            <a:r>
              <a:rPr lang="en-US" sz="1600" b="1" dirty="0"/>
              <a:t>Beginner students who do exercise only once a week depend on taking vitamins, as well as the expert students who do 3 exercises per week. </a:t>
            </a:r>
          </a:p>
          <a:p>
            <a:pPr algn="just"/>
            <a:r>
              <a:rPr lang="en-US" sz="1600" b="1" dirty="0"/>
              <a:t>In fact, exercises appears to decrease nutrient status of the students’ bodies; therefore, vitamins increase turnover, metabolism or loss of nutrients; through biochemical adaptations as a result of training that increases nutrient needs, by increase in mitochondrial enzymes, which is the cell house in the human body that uses most of the energy released from the breakdown of nutrients to synthesize ATP. </a:t>
            </a:r>
          </a:p>
          <a:p>
            <a:pPr algn="just"/>
            <a:endParaRPr lang="en-US" sz="1600" b="1" dirty="0"/>
          </a:p>
          <a:p>
            <a:pPr algn="just"/>
            <a:r>
              <a:rPr lang="en-US" sz="1600" b="1" dirty="0"/>
              <a:t>Coffee effect was proofed to be an illusion as most students do not drink coffee and their studying hours are greater, that could reach up to 6 hours, than those who drink coffee. As an interesting fact researchers say that coffee has no benefits gain; however, it increases the risk of anxiety and raises blood pressure. And once a person has been drinking caffeine long enough, their body becomes dependent, so they experience withdrawal symptoms in the absence of caffeine. Consequently , for some, drinking a cup of coffee provides an illusion of increased alertness known as placebo effect. But , in reality, it is just normalizing their energy levels, so they go from below minimum functionality to the normal capacity of someone who doesn’t drink coffee. In response, it was found that students who drink more coffee are doing less exercises as they think that coffee is the source of their energy</a:t>
            </a:r>
            <a:endParaRPr lang="en-US" b="1" dirty="0"/>
          </a:p>
        </p:txBody>
      </p:sp>
    </p:spTree>
    <p:extLst>
      <p:ext uri="{BB962C8B-B14F-4D97-AF65-F5344CB8AC3E}">
        <p14:creationId xmlns:p14="http://schemas.microsoft.com/office/powerpoint/2010/main" val="189355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12" y="316992"/>
            <a:ext cx="9875520" cy="1356360"/>
          </a:xfrm>
        </p:spPr>
        <p:txBody>
          <a:bodyPr/>
          <a:lstStyle/>
          <a:p>
            <a:r>
              <a:rPr lang="" dirty="0"/>
              <a:t>Story </a:t>
            </a:r>
            <a:endParaRPr lang="en-US" dirty="0"/>
          </a:p>
        </p:txBody>
      </p:sp>
      <p:sp>
        <p:nvSpPr>
          <p:cNvPr id="3" name="Content Placeholder 2"/>
          <p:cNvSpPr>
            <a:spLocks noGrp="1"/>
          </p:cNvSpPr>
          <p:nvPr>
            <p:ph idx="1"/>
          </p:nvPr>
        </p:nvSpPr>
        <p:spPr>
          <a:xfrm>
            <a:off x="1014984" y="1609344"/>
            <a:ext cx="10351008" cy="4504944"/>
          </a:xfrm>
        </p:spPr>
        <p:txBody>
          <a:bodyPr>
            <a:noAutofit/>
          </a:bodyPr>
          <a:lstStyle/>
          <a:p>
            <a:pPr marL="45720" indent="0" algn="just">
              <a:buNone/>
            </a:pPr>
            <a:r>
              <a:rPr lang="en-US" sz="1600" b="1" dirty="0">
                <a:solidFill>
                  <a:schemeClr val="tx1">
                    <a:lumMod val="95000"/>
                    <a:lumOff val="5000"/>
                  </a:schemeClr>
                </a:solidFill>
              </a:rPr>
              <a:t>Sport and physical activity positively impacts students’ academic performance to get higher GPAs. as it encourages the enhancement of brain function and cognition through increasing blood flow to the brain; increasing levels of norepinephrine and endorphins; and increasing growth factors that help create new nerve cells and support synaptic plasticity.</a:t>
            </a:r>
          </a:p>
          <a:p>
            <a:pPr marL="45720" indent="0" algn="just">
              <a:buNone/>
            </a:pPr>
            <a:r>
              <a:rPr lang="en-US" sz="1600" b="1" dirty="0">
                <a:solidFill>
                  <a:schemeClr val="tx1">
                    <a:lumMod val="95000"/>
                    <a:lumOff val="5000"/>
                  </a:schemeClr>
                </a:solidFill>
              </a:rPr>
              <a:t>However, playing more than one sport may distract students to focus on their academic performance to reach a 4 GPA. Concluding that it takes time more than usual in their day schedule, well they will still get high GPA, but not reaching the highest compared to playing 1 sport. </a:t>
            </a:r>
          </a:p>
          <a:p>
            <a:pPr marL="45720" indent="0" algn="just">
              <a:buNone/>
            </a:pPr>
            <a:r>
              <a:rPr lang="en-US" sz="1600" b="1" dirty="0">
                <a:solidFill>
                  <a:schemeClr val="tx1">
                    <a:lumMod val="95000"/>
                    <a:lumOff val="5000"/>
                  </a:schemeClr>
                </a:solidFill>
              </a:rPr>
              <a:t>Using EDA ,it was found that the female students are more in number in the Mercyhurst University, but in the academic competition race both genders gets equivalently the same high GPAs. </a:t>
            </a:r>
          </a:p>
          <a:p>
            <a:pPr marL="45720" indent="0" algn="just">
              <a:buNone/>
            </a:pPr>
            <a:r>
              <a:rPr lang="en-US" sz="1600" b="1" dirty="0">
                <a:solidFill>
                  <a:schemeClr val="tx1">
                    <a:lumMod val="95000"/>
                    <a:lumOff val="5000"/>
                  </a:schemeClr>
                </a:solidFill>
              </a:rPr>
              <a:t>Eating junk food is a habit especially in the youth generation who are at the age of college, where they don’t have time to meal prep. We tried to categorize their income status along with paying for meals out.  It was shown that the students who have higher income rate will pay for junk food more , as paying for ready food will help them to eat without the headache of getting to cook. </a:t>
            </a:r>
          </a:p>
          <a:p>
            <a:pPr marL="45720" indent="0" algn="just">
              <a:buNone/>
            </a:pPr>
            <a:r>
              <a:rPr lang="en-US" sz="1600" b="1" dirty="0">
                <a:solidFill>
                  <a:schemeClr val="tx1">
                    <a:lumMod val="95000"/>
                    <a:lumOff val="5000"/>
                  </a:schemeClr>
                </a:solidFill>
              </a:rPr>
              <a:t>However, students who have a poor income will not be able to afford paying out every time. They still pay and get junk food, but occasionally. But the income has an impact from the beginning on students’ life habits. As being an employed student will raise your income in order to pay for meal out. People think that when students go out and eat, that they will be distracted as going out consumes time and this will affect the students' studying hours. But it was proven extremely wrong, as students studying hour’s increases when they eat out. </a:t>
            </a:r>
          </a:p>
        </p:txBody>
      </p:sp>
    </p:spTree>
    <p:extLst>
      <p:ext uri="{BB962C8B-B14F-4D97-AF65-F5344CB8AC3E}">
        <p14:creationId xmlns:p14="http://schemas.microsoft.com/office/powerpoint/2010/main" val="4072984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a:t>
            </a:r>
          </a:p>
        </p:txBody>
      </p:sp>
      <p:sp>
        <p:nvSpPr>
          <p:cNvPr id="3" name="Content Placeholder 2"/>
          <p:cNvSpPr>
            <a:spLocks noGrp="1"/>
          </p:cNvSpPr>
          <p:nvPr>
            <p:ph idx="1"/>
          </p:nvPr>
        </p:nvSpPr>
        <p:spPr/>
        <p:txBody>
          <a:bodyPr>
            <a:normAutofit/>
          </a:bodyPr>
          <a:lstStyle/>
          <a:p>
            <a:pPr marL="45720" indent="0" algn="just">
              <a:buNone/>
            </a:pPr>
            <a:r>
              <a:rPr lang="en-US" sz="1600" b="1" dirty="0">
                <a:solidFill>
                  <a:schemeClr val="tx1">
                    <a:lumMod val="95000"/>
                    <a:lumOff val="5000"/>
                  </a:schemeClr>
                </a:solidFill>
              </a:rPr>
              <a:t>Vegan students have the same studying hours as students who eat meat and chicken. As studying hours quantity don’t define how do students eat .However, it was known that since plant-based foods can also be low in calories, a vegan diet can lead to fatigue if you don't eat enough to keep your mental and physical energy up. </a:t>
            </a:r>
          </a:p>
          <a:p>
            <a:pPr marL="45720" indent="0" algn="just">
              <a:buNone/>
            </a:pPr>
            <a:r>
              <a:rPr lang="en-US" sz="1600" b="1" dirty="0">
                <a:solidFill>
                  <a:schemeClr val="tx1">
                    <a:lumMod val="95000"/>
                    <a:lumOff val="5000"/>
                  </a:schemeClr>
                </a:solidFill>
              </a:rPr>
              <a:t>Studying more don’t reduce calories which indicates that students during their studying hours eat snacks and sit without making any movement, which will not burn calories for them. Student who are likely willing to eat Mediterranean diet, which is a diet that includes healthy plant foods and seafood twice a week, are playing a huge role without noticing in the environment. As Mediterranean diet are associated with a lower environmental impact as, among other diets, they reduce greenhouse gas emissions and the use of energy, land and water. Car removal increases when the students eat Mediterranean diet. As the effect of removing cars from the streets is equivalent to eating Mediterranean diet. </a:t>
            </a:r>
          </a:p>
          <a:p>
            <a:pPr marL="45720" indent="0" algn="just">
              <a:buNone/>
            </a:pPr>
            <a:r>
              <a:rPr lang="en-US" sz="1600" b="1" dirty="0">
                <a:solidFill>
                  <a:schemeClr val="tx1">
                    <a:lumMod val="95000"/>
                    <a:lumOff val="5000"/>
                  </a:schemeClr>
                </a:solidFill>
              </a:rPr>
              <a:t>In conclusion students affect themselves and other without noticing and several food choices can lead to greater food security and environmental sustainability for future generations; therefore, it’s a huge responsibility to choose what to eat.</a:t>
            </a:r>
          </a:p>
        </p:txBody>
      </p:sp>
    </p:spTree>
    <p:extLst>
      <p:ext uri="{BB962C8B-B14F-4D97-AF65-F5344CB8AC3E}">
        <p14:creationId xmlns:p14="http://schemas.microsoft.com/office/powerpoint/2010/main" val="237116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 dirty="0"/>
              <a:t>Introduction</a:t>
            </a:r>
            <a:endParaRPr lang="en-US" dirty="0"/>
          </a:p>
        </p:txBody>
      </p:sp>
      <p:sp>
        <p:nvSpPr>
          <p:cNvPr id="9" name="Content Placeholder 8"/>
          <p:cNvSpPr>
            <a:spLocks noGrp="1"/>
          </p:cNvSpPr>
          <p:nvPr>
            <p:ph idx="1"/>
          </p:nvPr>
        </p:nvSpPr>
        <p:spPr>
          <a:xfrm>
            <a:off x="758952" y="2399538"/>
            <a:ext cx="10881360" cy="4038600"/>
          </a:xfrm>
        </p:spPr>
        <p:txBody>
          <a:bodyPr/>
          <a:lstStyle/>
          <a:p>
            <a:r>
              <a:rPr lang="" dirty="0"/>
              <a:t>In </a:t>
            </a:r>
            <a:r>
              <a:rPr lang="en-US" dirty="0"/>
              <a:t>addition to the students' awareness of saving the environment through testing their understandings about carbon footprint.</a:t>
            </a:r>
            <a:endParaRPr lang="" dirty="0"/>
          </a:p>
          <a:p>
            <a:r>
              <a:rPr lang="en-US" dirty="0"/>
              <a:t>Carbon footprint is the greenhouse gas emissions produced by growing, rearing, farming, processing, transporting, storing, cooking and disposing of the food you eat.</a:t>
            </a:r>
            <a:endParaRPr lang="" dirty="0"/>
          </a:p>
          <a:p>
            <a:r>
              <a:rPr lang="en-US" dirty="0"/>
              <a:t>The main concern is to inform students that changing the food that they eat can have a big impact on their carbon footprint, reduce pollution, preserve the environment and slow global warming.</a:t>
            </a:r>
          </a:p>
          <a:p>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3363" y="292226"/>
            <a:ext cx="3446949" cy="1938909"/>
          </a:xfrm>
          <a:prstGeom prst="rect">
            <a:avLst/>
          </a:prstGeom>
        </p:spPr>
      </p:pic>
    </p:spTree>
    <p:extLst>
      <p:ext uri="{BB962C8B-B14F-4D97-AF65-F5344CB8AC3E}">
        <p14:creationId xmlns:p14="http://schemas.microsoft.com/office/powerpoint/2010/main" val="1367003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2768" y="2336398"/>
            <a:ext cx="6876287" cy="1569660"/>
          </a:xfrm>
          <a:prstGeom prst="rect">
            <a:avLst/>
          </a:prstGeom>
          <a:noFill/>
        </p:spPr>
        <p:txBody>
          <a:bodyPr wrap="square" lIns="91440" tIns="45720" rIns="91440" bIns="45720">
            <a:spAutoFit/>
          </a:bodyPr>
          <a:lstStyle/>
          <a:p>
            <a:pPr algn="ctr"/>
            <a:r>
              <a:rPr lang=""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Questions</a:t>
            </a: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126" y="2171806"/>
            <a:ext cx="3279074" cy="2170747"/>
          </a:xfrm>
          <a:prstGeom prst="rect">
            <a:avLst/>
          </a:prstGeom>
        </p:spPr>
      </p:pic>
    </p:spTree>
    <p:extLst>
      <p:ext uri="{BB962C8B-B14F-4D97-AF65-F5344CB8AC3E}">
        <p14:creationId xmlns:p14="http://schemas.microsoft.com/office/powerpoint/2010/main" val="2670106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4377" y="1799582"/>
            <a:ext cx="6120009" cy="1446550"/>
          </a:xfrm>
          <a:prstGeom prst="rect">
            <a:avLst/>
          </a:prstGeom>
        </p:spPr>
        <p:txBody>
          <a:bodyPr wrap="none">
            <a:spAutoFit/>
          </a:bodyPr>
          <a:lstStyle/>
          <a:p>
            <a:pPr algn="ctr"/>
            <a:r>
              <a:rPr lang=""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endPar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267" y="3098686"/>
            <a:ext cx="4872228" cy="2557920"/>
          </a:xfrm>
          <a:prstGeom prst="rect">
            <a:avLst/>
          </a:prstGeom>
        </p:spPr>
      </p:pic>
    </p:spTree>
    <p:extLst>
      <p:ext uri="{BB962C8B-B14F-4D97-AF65-F5344CB8AC3E}">
        <p14:creationId xmlns:p14="http://schemas.microsoft.com/office/powerpoint/2010/main" val="108036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106680"/>
            <a:ext cx="9875520" cy="1356360"/>
          </a:xfrm>
        </p:spPr>
        <p:txBody>
          <a:bodyPr/>
          <a:lstStyle/>
          <a:p>
            <a:r>
              <a:rPr lang="" dirty="0"/>
              <a:t>Questions</a:t>
            </a:r>
            <a:endParaRPr lang="en-US" dirty="0"/>
          </a:p>
        </p:txBody>
      </p:sp>
      <p:sp>
        <p:nvSpPr>
          <p:cNvPr id="3" name="Content Placeholder 2"/>
          <p:cNvSpPr>
            <a:spLocks noGrp="1"/>
          </p:cNvSpPr>
          <p:nvPr>
            <p:ph idx="1"/>
          </p:nvPr>
        </p:nvSpPr>
        <p:spPr>
          <a:xfrm>
            <a:off x="576072" y="1234440"/>
            <a:ext cx="10835640" cy="5084064"/>
          </a:xfrm>
        </p:spPr>
        <p:txBody>
          <a:bodyPr>
            <a:normAutofit fontScale="77500" lnSpcReduction="20000"/>
          </a:bodyPr>
          <a:lstStyle/>
          <a:p>
            <a:r>
              <a:rPr lang="en-US" sz="3100" b="1" dirty="0"/>
              <a:t>The dataset will help in identifying the following:</a:t>
            </a:r>
            <a:endParaRPr lang="" sz="3100" b="1" dirty="0"/>
          </a:p>
          <a:p>
            <a:pPr marL="502920" indent="-457200">
              <a:buFont typeface="+mj-lt"/>
              <a:buAutoNum type="arabicPeriod"/>
            </a:pPr>
            <a:r>
              <a:rPr lang="en-US" sz="2900" dirty="0"/>
              <a:t>What's the majority gender that has higher GPA ?</a:t>
            </a:r>
          </a:p>
          <a:p>
            <a:pPr marL="502920" indent="-457200">
              <a:buFont typeface="+mj-lt"/>
              <a:buAutoNum type="arabicPeriod"/>
            </a:pPr>
            <a:r>
              <a:rPr lang="en-US" sz="2900" dirty="0"/>
              <a:t>Does drinking coffee increase students' studying hours ?</a:t>
            </a:r>
          </a:p>
          <a:p>
            <a:pPr marL="502920" indent="-457200">
              <a:buFont typeface="+mj-lt"/>
              <a:buAutoNum type="arabicPeriod"/>
            </a:pPr>
            <a:r>
              <a:rPr lang="en-US" sz="2900" dirty="0"/>
              <a:t>Does vitamins have a role in students' exercises ?</a:t>
            </a:r>
          </a:p>
          <a:p>
            <a:pPr marL="502920" indent="-457200">
              <a:buFont typeface="+mj-lt"/>
              <a:buAutoNum type="arabicPeriod"/>
            </a:pPr>
            <a:r>
              <a:rPr lang="en-US" sz="2900" dirty="0"/>
              <a:t>Does junk food affect students' income ?</a:t>
            </a:r>
          </a:p>
          <a:p>
            <a:pPr marL="502920" indent="-457200">
              <a:buFont typeface="+mj-lt"/>
              <a:buAutoNum type="arabicPeriod"/>
            </a:pPr>
            <a:r>
              <a:rPr lang="en-US" sz="2900" dirty="0"/>
              <a:t>Does being busy distract you from eating junk food?</a:t>
            </a:r>
          </a:p>
          <a:p>
            <a:pPr marL="502920" indent="-457200">
              <a:buFont typeface="+mj-lt"/>
              <a:buAutoNum type="arabicPeriod"/>
            </a:pPr>
            <a:r>
              <a:rPr lang="en-US" sz="2900" dirty="0"/>
              <a:t>Does drinking coffee boost students' energy ?</a:t>
            </a:r>
          </a:p>
          <a:p>
            <a:pPr marL="502920" indent="-457200">
              <a:buFont typeface="+mj-lt"/>
              <a:buAutoNum type="arabicPeriod"/>
            </a:pPr>
            <a:r>
              <a:rPr lang="en-US" sz="2900" dirty="0"/>
              <a:t>Do vitamins intake affects student's academic performance ?</a:t>
            </a:r>
          </a:p>
          <a:p>
            <a:pPr marL="502920" indent="-457200">
              <a:buFont typeface="+mj-lt"/>
              <a:buAutoNum type="arabicPeriod"/>
            </a:pPr>
            <a:r>
              <a:rPr lang="en-US" sz="2900" dirty="0"/>
              <a:t>Do students eat out while studying ?</a:t>
            </a:r>
          </a:p>
          <a:p>
            <a:pPr marL="502920" indent="-457200">
              <a:buFont typeface="+mj-lt"/>
              <a:buAutoNum type="arabicPeriod"/>
            </a:pPr>
            <a:r>
              <a:rPr lang="en-US" sz="2900" dirty="0"/>
              <a:t>Does students caloric intake affect their weight ? </a:t>
            </a:r>
          </a:p>
          <a:p>
            <a:pPr marL="502920" indent="-457200">
              <a:buFont typeface="+mj-lt"/>
              <a:buAutoNum type="arabicPeriod"/>
            </a:pPr>
            <a:r>
              <a:rPr lang="en-US" sz="2900" dirty="0"/>
              <a:t>Do Vegan students' brain cells are more actively functioned ?</a:t>
            </a:r>
            <a:endParaRPr lang="" sz="2900" dirty="0"/>
          </a:p>
          <a:p>
            <a:pPr marL="502920" indent="-457200">
              <a:buFont typeface="+mj-lt"/>
              <a:buAutoNum type="arabicPeriod"/>
            </a:pPr>
            <a:r>
              <a:rPr lang="en-US" sz="2900" dirty="0"/>
              <a:t> Does the student's food choice pollute the environment?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1460" y="1538577"/>
            <a:ext cx="3960876" cy="2237895"/>
          </a:xfrm>
          <a:prstGeom prst="rect">
            <a:avLst/>
          </a:prstGeom>
        </p:spPr>
      </p:pic>
    </p:spTree>
    <p:extLst>
      <p:ext uri="{BB962C8B-B14F-4D97-AF65-F5344CB8AC3E}">
        <p14:creationId xmlns:p14="http://schemas.microsoft.com/office/powerpoint/2010/main" val="44633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Data Preprocessing</a:t>
            </a:r>
            <a:endParaRPr lang="en-US" dirty="0"/>
          </a:p>
        </p:txBody>
      </p:sp>
      <p:sp>
        <p:nvSpPr>
          <p:cNvPr id="3" name="Content Placeholder 2"/>
          <p:cNvSpPr>
            <a:spLocks noGrp="1"/>
          </p:cNvSpPr>
          <p:nvPr>
            <p:ph idx="1"/>
          </p:nvPr>
        </p:nvSpPr>
        <p:spPr/>
        <p:txBody>
          <a:bodyPr>
            <a:normAutofit/>
          </a:bodyPr>
          <a:lstStyle/>
          <a:p>
            <a:r>
              <a:rPr lang="" dirty="0"/>
              <a:t>We cleaned the unneccesary data in our projects  suchs as :</a:t>
            </a:r>
          </a:p>
          <a:p>
            <a:r>
              <a:rPr lang="" dirty="0"/>
              <a:t>Removed the students’ height that were above 189 cm.</a:t>
            </a:r>
          </a:p>
          <a:p>
            <a:r>
              <a:rPr lang="en-US" dirty="0"/>
              <a:t>C</a:t>
            </a:r>
            <a:r>
              <a:rPr lang="" dirty="0"/>
              <a:t>onverted the students’ weight unit from lbs to KG .</a:t>
            </a:r>
          </a:p>
          <a:p>
            <a:r>
              <a:rPr lang="" dirty="0"/>
              <a:t>Replaced any 0 KG weight into NA to avoid calculation errors later in the BMI.</a:t>
            </a:r>
          </a:p>
          <a:p>
            <a:r>
              <a:rPr lang="" dirty="0"/>
              <a:t>Replaced the NA values with 0 in employed students to count the number of students who work correctly.</a:t>
            </a:r>
          </a:p>
          <a:p>
            <a:r>
              <a:rPr lang="" dirty="0"/>
              <a:t>Remove NA values from students’ GPAs to count the number of students academic achievments correctly.</a:t>
            </a:r>
          </a:p>
          <a:p>
            <a:r>
              <a:rPr lang="" dirty="0"/>
              <a:t>Replaced any NA values from students’ eating changes to no changes.</a:t>
            </a:r>
          </a:p>
          <a:p>
            <a:endParaRPr lang="en-US" dirty="0"/>
          </a:p>
        </p:txBody>
      </p:sp>
    </p:spTree>
    <p:extLst>
      <p:ext uri="{BB962C8B-B14F-4D97-AF65-F5344CB8AC3E}">
        <p14:creationId xmlns:p14="http://schemas.microsoft.com/office/powerpoint/2010/main" val="120153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152400"/>
            <a:ext cx="9875520" cy="1356360"/>
          </a:xfrm>
        </p:spPr>
        <p:txBody>
          <a:bodyPr/>
          <a:lstStyle/>
          <a:p>
            <a:r>
              <a:rPr lang="" dirty="0"/>
              <a:t>Data Preprocessing</a:t>
            </a:r>
            <a:endParaRPr lang="en-US" dirty="0"/>
          </a:p>
        </p:txBody>
      </p:sp>
      <p:sp>
        <p:nvSpPr>
          <p:cNvPr id="3" name="Content Placeholder 2"/>
          <p:cNvSpPr>
            <a:spLocks noGrp="1"/>
          </p:cNvSpPr>
          <p:nvPr>
            <p:ph idx="1"/>
          </p:nvPr>
        </p:nvSpPr>
        <p:spPr>
          <a:xfrm>
            <a:off x="804672" y="1289304"/>
            <a:ext cx="9872871" cy="4038600"/>
          </a:xfrm>
        </p:spPr>
        <p:txBody>
          <a:bodyPr/>
          <a:lstStyle/>
          <a:p>
            <a:r>
              <a:rPr lang="" dirty="0"/>
              <a:t>Replaced any NA values from the students’ income by 1 which was categorized </a:t>
            </a:r>
          </a:p>
          <a:p>
            <a:pPr marL="45720" indent="0">
              <a:buNone/>
            </a:pPr>
            <a:r>
              <a:rPr lang="" dirty="0"/>
              <a:t>(very poor) asumming that students were embaressed to announce it.</a:t>
            </a:r>
          </a:p>
          <a:p>
            <a:r>
              <a:rPr lang="" dirty="0"/>
              <a:t>Categorized students’ income ascendingly to become  </a:t>
            </a:r>
            <a:r>
              <a:rPr lang="en-US" dirty="0"/>
              <a:t>"very poor","poor", "average","good","high","very high"</a:t>
            </a:r>
            <a:r>
              <a:rPr lang="" dirty="0"/>
              <a:t>  instead of numbers .</a:t>
            </a:r>
          </a:p>
          <a:p>
            <a:pPr>
              <a:buFont typeface="Arial" panose="020B0604020202020204" pitchFamily="34" charset="0"/>
              <a:buChar char="•"/>
            </a:pPr>
            <a:r>
              <a:rPr lang="" dirty="0"/>
              <a:t>Categorized students’ gender instead of 1 and 2 to be Female and Male.</a:t>
            </a:r>
          </a:p>
          <a:p>
            <a:pPr>
              <a:buFont typeface="Arial" panose="020B0604020202020204" pitchFamily="34" charset="0"/>
              <a:buChar char="•"/>
            </a:pPr>
            <a:r>
              <a:rPr lang="" dirty="0"/>
              <a:t>Categorized students’ vitamins into Yes and No.</a:t>
            </a:r>
          </a:p>
          <a:p>
            <a:pPr>
              <a:buFont typeface="Arial" panose="020B0604020202020204" pitchFamily="34" charset="0"/>
              <a:buChar char="•"/>
            </a:pPr>
            <a:endParaRPr la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866" y="3884354"/>
            <a:ext cx="6886757" cy="2735902"/>
          </a:xfrm>
          <a:prstGeom prst="rect">
            <a:avLst/>
          </a:prstGeom>
        </p:spPr>
      </p:pic>
    </p:spTree>
    <p:extLst>
      <p:ext uri="{BB962C8B-B14F-4D97-AF65-F5344CB8AC3E}">
        <p14:creationId xmlns:p14="http://schemas.microsoft.com/office/powerpoint/2010/main" val="147071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4672" y="-407907"/>
            <a:ext cx="4937760" cy="1737360"/>
          </a:xfrm>
        </p:spPr>
        <p:txBody>
          <a:bodyPr/>
          <a:lstStyle/>
          <a:p>
            <a:r>
              <a:rPr lang="" dirty="0"/>
              <a:t>Data Preprocessing</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5392" y="460773"/>
            <a:ext cx="4910507" cy="5492289"/>
          </a:xfrm>
        </p:spPr>
      </p:pic>
      <p:sp>
        <p:nvSpPr>
          <p:cNvPr id="6" name="Text Placeholder 5"/>
          <p:cNvSpPr>
            <a:spLocks noGrp="1"/>
          </p:cNvSpPr>
          <p:nvPr>
            <p:ph type="body" sz="half" idx="2"/>
          </p:nvPr>
        </p:nvSpPr>
        <p:spPr>
          <a:xfrm>
            <a:off x="379476" y="1463040"/>
            <a:ext cx="6185916" cy="3017520"/>
          </a:xfrm>
        </p:spPr>
        <p:txBody>
          <a:bodyPr>
            <a:normAutofit fontScale="25000" lnSpcReduction="20000"/>
          </a:bodyPr>
          <a:lstStyle/>
          <a:p>
            <a:pPr marL="285750" indent="-285750" fontAlgn="base">
              <a:buFont typeface="Arial" panose="020B0604020202020204" pitchFamily="34" charset="0"/>
              <a:buChar char="•"/>
            </a:pPr>
            <a:r>
              <a:rPr lang="" sz="8000" dirty="0"/>
              <a:t>We added columns that are related to the carbon foodprint which are co2 and car miles to check how students’ food preferences will affect the environment.</a:t>
            </a:r>
          </a:p>
          <a:p>
            <a:pPr marL="285750" indent="-285750" fontAlgn="base">
              <a:buFont typeface="Arial" panose="020B0604020202020204" pitchFamily="34" charset="0"/>
              <a:buChar char="•"/>
            </a:pPr>
            <a:r>
              <a:rPr lang="" sz="8000" dirty="0"/>
              <a:t>According to the </a:t>
            </a:r>
            <a:r>
              <a:rPr lang="en-US" sz="8000" dirty="0"/>
              <a:t>figure from the Environmental Working Group’s Meat Eater’s Guide</a:t>
            </a:r>
            <a:r>
              <a:rPr lang="" sz="8000" dirty="0"/>
              <a:t> </a:t>
            </a:r>
            <a:r>
              <a:rPr lang="en-US" sz="8000" dirty="0"/>
              <a:t>and the EPA’s Guide to Passenger Vehicle Emissions</a:t>
            </a:r>
            <a:r>
              <a:rPr lang="" sz="8000" dirty="0"/>
              <a:t> any NA values for  students’ fav food was removed.</a:t>
            </a:r>
          </a:p>
          <a:p>
            <a:pPr marL="285750" indent="-285750" fontAlgn="base">
              <a:buFont typeface="Arial" panose="020B0604020202020204" pitchFamily="34" charset="0"/>
              <a:buChar char="•"/>
            </a:pPr>
            <a:r>
              <a:rPr lang="" sz="8000" dirty="0"/>
              <a:t>We categorized students’ fav food from 1 till 16 so it can be ranked.</a:t>
            </a:r>
          </a:p>
          <a:p>
            <a:pPr marL="285750" indent="-285750" fontAlgn="base">
              <a:buFont typeface="Arial" panose="020B0604020202020204" pitchFamily="34" charset="0"/>
              <a:buChar char="•"/>
            </a:pPr>
            <a:r>
              <a:rPr lang="" sz="8000" dirty="0"/>
              <a:t>Any NA values in the CO2 was removed .</a:t>
            </a:r>
          </a:p>
          <a:p>
            <a:pPr marL="285750" indent="-285750" fontAlgn="base">
              <a:buFont typeface="Arial" panose="020B0604020202020204" pitchFamily="34" charset="0"/>
              <a:buChar char="•"/>
            </a:pPr>
            <a:r>
              <a:rPr lang="" sz="8000" dirty="0"/>
              <a:t>Any NA values in Car miles was removed.</a:t>
            </a:r>
          </a:p>
          <a:p>
            <a:pPr marL="285750" indent="-285750" fontAlgn="base">
              <a:buFont typeface="Arial" panose="020B0604020202020204" pitchFamily="34" charset="0"/>
              <a:buChar char="•"/>
            </a:pPr>
            <a:r>
              <a:rPr lang="" sz="8000" dirty="0"/>
              <a:t>Any NA values in students’ Fav food was removed.</a:t>
            </a:r>
          </a:p>
          <a:p>
            <a:pPr marL="285750" indent="-285750" fontAlgn="base">
              <a:buFont typeface="Arial" panose="020B0604020202020204" pitchFamily="34" charset="0"/>
              <a:buChar char="•"/>
            </a:pPr>
            <a:br>
              <a:rPr lang="en-US" dirty="0"/>
            </a:br>
            <a:endParaRPr lang="en-US" dirty="0"/>
          </a:p>
        </p:txBody>
      </p:sp>
    </p:spTree>
    <p:extLst>
      <p:ext uri="{BB962C8B-B14F-4D97-AF65-F5344CB8AC3E}">
        <p14:creationId xmlns:p14="http://schemas.microsoft.com/office/powerpoint/2010/main" val="11056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0351" y="229743"/>
            <a:ext cx="9875520" cy="1356360"/>
          </a:xfrm>
        </p:spPr>
        <p:txBody>
          <a:bodyPr/>
          <a:lstStyle/>
          <a:p>
            <a:r>
              <a:rPr lang="" dirty="0"/>
              <a:t>Scoring</a:t>
            </a:r>
            <a:endParaRPr lang="en-US" dirty="0"/>
          </a:p>
        </p:txBody>
      </p:sp>
      <p:sp>
        <p:nvSpPr>
          <p:cNvPr id="6" name="Content Placeholder 5"/>
          <p:cNvSpPr>
            <a:spLocks noGrp="1"/>
          </p:cNvSpPr>
          <p:nvPr>
            <p:ph idx="1"/>
          </p:nvPr>
        </p:nvSpPr>
        <p:spPr>
          <a:xfrm>
            <a:off x="1252728" y="1426464"/>
            <a:ext cx="9872871" cy="4038600"/>
          </a:xfrm>
        </p:spPr>
        <p:txBody>
          <a:bodyPr/>
          <a:lstStyle/>
          <a:p>
            <a:r>
              <a:rPr lang="" dirty="0"/>
              <a:t>The BMI was calculated by :</a:t>
            </a:r>
            <a:r>
              <a:rPr lang="en-US" dirty="0"/>
              <a:t>H</a:t>
            </a:r>
            <a:r>
              <a:rPr lang="" dirty="0"/>
              <a:t>eight/weightInKG ^</a:t>
            </a:r>
            <a:r>
              <a:rPr lang="en-US" dirty="0"/>
              <a:t>2*703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111" y="2068830"/>
            <a:ext cx="7620000" cy="4000500"/>
          </a:xfrm>
          <a:prstGeom prst="rect">
            <a:avLst/>
          </a:prstGeom>
        </p:spPr>
      </p:pic>
    </p:spTree>
    <p:extLst>
      <p:ext uri="{BB962C8B-B14F-4D97-AF65-F5344CB8AC3E}">
        <p14:creationId xmlns:p14="http://schemas.microsoft.com/office/powerpoint/2010/main" val="170271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952" y="0"/>
            <a:ext cx="9875520" cy="1356360"/>
          </a:xfrm>
        </p:spPr>
        <p:txBody>
          <a:bodyPr/>
          <a:lstStyle/>
          <a:p>
            <a:r>
              <a:rPr lang="" dirty="0"/>
              <a:t>Ranking</a:t>
            </a:r>
            <a:endParaRPr lang="en-US" dirty="0"/>
          </a:p>
        </p:txBody>
      </p:sp>
      <p:sp>
        <p:nvSpPr>
          <p:cNvPr id="3" name="Content Placeholder 2"/>
          <p:cNvSpPr>
            <a:spLocks noGrp="1"/>
          </p:cNvSpPr>
          <p:nvPr>
            <p:ph idx="1"/>
          </p:nvPr>
        </p:nvSpPr>
        <p:spPr>
          <a:xfrm>
            <a:off x="493776" y="1124712"/>
            <a:ext cx="9872871" cy="4038600"/>
          </a:xfrm>
        </p:spPr>
        <p:txBody>
          <a:bodyPr/>
          <a:lstStyle/>
          <a:p>
            <a:r>
              <a:rPr lang="" dirty="0"/>
              <a:t>R</a:t>
            </a:r>
            <a:r>
              <a:rPr lang="en-US" dirty="0"/>
              <a:t>anking Students Exercise</a:t>
            </a:r>
            <a:endParaRPr lang="" dirty="0"/>
          </a:p>
          <a:p>
            <a:r>
              <a:rPr lang="" dirty="0"/>
              <a:t>R</a:t>
            </a:r>
            <a:r>
              <a:rPr lang="en-US" dirty="0"/>
              <a:t>anking Students BMI</a:t>
            </a:r>
            <a:endParaRPr lang="" dirty="0"/>
          </a:p>
          <a:p>
            <a:r>
              <a:rPr lang="" dirty="0"/>
              <a:t>R</a:t>
            </a:r>
            <a:r>
              <a:rPr lang="en-US" dirty="0"/>
              <a:t>anking Students ‘</a:t>
            </a:r>
            <a:r>
              <a:rPr lang="" dirty="0"/>
              <a:t>G</a:t>
            </a:r>
            <a:r>
              <a:rPr lang="en-US" dirty="0"/>
              <a:t>PA</a:t>
            </a:r>
            <a:endParaRPr lang="" dirty="0"/>
          </a:p>
          <a:p>
            <a:endParaRPr lang="" dirty="0"/>
          </a:p>
          <a:p>
            <a:endParaRPr lang=""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168" y="1757041"/>
            <a:ext cx="3921895" cy="38972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970" y="1757041"/>
            <a:ext cx="4070610" cy="3961298"/>
          </a:xfrm>
          <a:prstGeom prst="rect">
            <a:avLst/>
          </a:prstGeom>
        </p:spPr>
      </p:pic>
    </p:spTree>
    <p:extLst>
      <p:ext uri="{BB962C8B-B14F-4D97-AF65-F5344CB8AC3E}">
        <p14:creationId xmlns:p14="http://schemas.microsoft.com/office/powerpoint/2010/main" val="3425166934"/>
      </p:ext>
    </p:extLst>
  </p:cSld>
  <p:clrMapOvr>
    <a:masterClrMapping/>
  </p:clrMapOvr>
</p:sld>
</file>

<file path=ppt/theme/theme1.xml><?xml version="1.0" encoding="utf-8"?>
<a:theme xmlns:a="http://schemas.openxmlformats.org/drawingml/2006/main" name="Basis">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1097</TotalTime>
  <Words>1602</Words>
  <Application>Microsoft Office PowerPoint</Application>
  <PresentationFormat>Widescreen</PresentationFormat>
  <Paragraphs>89</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Corbel</vt:lpstr>
      <vt:lpstr>Basis</vt:lpstr>
      <vt:lpstr>PowerPoint Presentation</vt:lpstr>
      <vt:lpstr>Introduction</vt:lpstr>
      <vt:lpstr>Introduction</vt:lpstr>
      <vt:lpstr>Questions</vt:lpstr>
      <vt:lpstr>Data Preprocessing</vt:lpstr>
      <vt:lpstr>Data Preprocessing</vt:lpstr>
      <vt:lpstr>Data Preprocessing</vt:lpstr>
      <vt:lpstr>Scoring</vt:lpstr>
      <vt:lpstr>Ranking</vt:lpstr>
      <vt:lpstr>Ranking</vt:lpstr>
      <vt:lpstr>Data Exploration</vt:lpstr>
      <vt:lpstr>Visualization</vt:lpstr>
      <vt:lpstr>Visualization</vt:lpstr>
      <vt:lpstr>PowerPoint Presentation</vt:lpstr>
      <vt:lpstr>PowerPoint Presentation</vt:lpstr>
      <vt:lpstr>Correlation</vt:lpstr>
      <vt:lpstr>Correlation</vt:lpstr>
      <vt:lpstr>Correlation</vt:lpstr>
      <vt:lpstr>Correlation</vt:lpstr>
      <vt:lpstr>Correlation</vt:lpstr>
      <vt:lpstr>Correlation</vt:lpstr>
      <vt:lpstr>Correlation</vt:lpstr>
      <vt:lpstr>Linear Regression</vt:lpstr>
      <vt:lpstr>Linear Regression</vt:lpstr>
      <vt:lpstr>Linear Regression</vt:lpstr>
      <vt:lpstr>Linear Regression</vt:lpstr>
      <vt:lpstr>Story </vt:lpstr>
      <vt:lpstr>Story </vt:lpstr>
      <vt:lpstr>Story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tanany</dc:creator>
  <cp:lastModifiedBy>salma tanany</cp:lastModifiedBy>
  <cp:revision>25</cp:revision>
  <dcterms:created xsi:type="dcterms:W3CDTF">2022-01-02T15:59:28Z</dcterms:created>
  <dcterms:modified xsi:type="dcterms:W3CDTF">2022-12-02T08:43:23Z</dcterms:modified>
</cp:coreProperties>
</file>