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5.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8.xml" ContentType="application/vnd.openxmlformats-officedocument.presentationml.notesSlide+xml"/>
  <Override PartName="/ppt/comments/comment1.xml" ContentType="application/vnd.openxmlformats-officedocument.presentationml.comment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11.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2.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notesSlides/notesSlide13.xml" ContentType="application/vnd.openxmlformats-officedocument.presentationml.notesSlide+xml"/>
  <Override PartName="/ppt/tags/tag63.xml" ContentType="application/vnd.openxmlformats-officedocument.presentationml.tags+xml"/>
  <Override PartName="/ppt/notesSlides/notesSlide14.xml" ContentType="application/vnd.openxmlformats-officedocument.presentationml.notesSlide+xml"/>
  <Override PartName="/ppt/comments/comment2.xml" ContentType="application/vnd.openxmlformats-officedocument.presentationml.comments+xml"/>
  <Override PartName="/ppt/tags/tag6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256" r:id="rId2"/>
    <p:sldId id="480" r:id="rId3"/>
    <p:sldId id="259" r:id="rId4"/>
    <p:sldId id="514" r:id="rId5"/>
    <p:sldId id="517" r:id="rId6"/>
    <p:sldId id="518" r:id="rId7"/>
    <p:sldId id="519" r:id="rId8"/>
    <p:sldId id="521" r:id="rId9"/>
    <p:sldId id="556" r:id="rId10"/>
    <p:sldId id="532" r:id="rId11"/>
    <p:sldId id="533" r:id="rId12"/>
    <p:sldId id="536" r:id="rId13"/>
    <p:sldId id="558" r:id="rId14"/>
    <p:sldId id="545" r:id="rId15"/>
    <p:sldId id="549" r:id="rId16"/>
    <p:sldId id="559"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BA01BDFE-B126-8843-A274-1BD4271E9E7F}">
          <p14:sldIdLst>
            <p14:sldId id="256"/>
            <p14:sldId id="480"/>
            <p14:sldId id="259"/>
            <p14:sldId id="514"/>
            <p14:sldId id="517"/>
            <p14:sldId id="518"/>
            <p14:sldId id="519"/>
            <p14:sldId id="521"/>
            <p14:sldId id="556"/>
            <p14:sldId id="532"/>
            <p14:sldId id="533"/>
            <p14:sldId id="536"/>
            <p14:sldId id="558"/>
            <p14:sldId id="545"/>
            <p14:sldId id="549"/>
            <p14:sldId id="55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fiane" initials="S" lastIdx="1" clrIdx="0">
    <p:extLst>
      <p:ext uri="{19B8F6BF-5375-455C-9EA6-DF929625EA0E}">
        <p15:presenceInfo xmlns:p15="http://schemas.microsoft.com/office/powerpoint/2012/main" userId="Soufiane" providerId="None"/>
      </p:ext>
    </p:extLst>
  </p:cmAuthor>
  <p:cmAuthor id="2" name="bghiti pc sir chrih" initials="bpsc" lastIdx="7" clrIdx="1">
    <p:extLst>
      <p:ext uri="{19B8F6BF-5375-455C-9EA6-DF929625EA0E}">
        <p15:presenceInfo xmlns:p15="http://schemas.microsoft.com/office/powerpoint/2012/main" userId="bghiti pc sir chri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CBF9"/>
    <a:srgbClr val="CCECFF"/>
    <a:srgbClr val="BF5B5B"/>
    <a:srgbClr val="9C0202"/>
    <a:srgbClr val="D89C9C"/>
    <a:srgbClr val="D08686"/>
    <a:srgbClr val="595959"/>
    <a:srgbClr val="A7CCDF"/>
    <a:srgbClr val="055B89"/>
    <a:srgbClr val="D3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4422" autoAdjust="0"/>
  </p:normalViewPr>
  <p:slideViewPr>
    <p:cSldViewPr snapToGrid="0">
      <p:cViewPr varScale="1">
        <p:scale>
          <a:sx n="39" d="100"/>
          <a:sy n="39" d="100"/>
        </p:scale>
        <p:origin x="1938" y="30"/>
      </p:cViewPr>
      <p:guideLst>
        <p:guide orient="horz" pos="2160"/>
        <p:guide pos="3840"/>
      </p:guideLst>
    </p:cSldViewPr>
  </p:slideViewPr>
  <p:notesTextViewPr>
    <p:cViewPr>
      <p:scale>
        <a:sx n="1" d="1"/>
        <a:sy n="1" d="1"/>
      </p:scale>
      <p:origin x="0" y="0"/>
    </p:cViewPr>
  </p:notesTextViewPr>
  <p:sorterViewPr>
    <p:cViewPr>
      <p:scale>
        <a:sx n="100" d="100"/>
        <a:sy n="100" d="100"/>
      </p:scale>
      <p:origin x="0" y="18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4-10-31T21:21:35.128" idx="2">
    <p:pos x="91" y="522"/>
    <p:text/>
    <p:extLst>
      <p:ext uri="{C676402C-5697-4E1C-873F-D02D1690AC5C}">
        <p15:threadingInfo xmlns:p15="http://schemas.microsoft.com/office/powerpoint/2012/main" timeZoneBias="-60"/>
      </p:ext>
    </p:extLst>
  </p:cm>
  <p:cm authorId="2" dt="2024-10-31T21:22:43.788" idx="3">
    <p:pos x="91" y="658"/>
    <p:text>Analyse des besoins
Identifier les fonctionnalités principales (enregistrement des stagiaires, gestion des stages, suivi des évaluations, etc.).
Recueillir les attentes des utilisateurs et définir les exigences fonctionnelles et techniques.
Conception de l’architecture
Concevoir la structure de l'application et la base de données (tables pour les stagiaires, stages, superviseurs, etc.).
Établir les relations entre les entités (stagiaires, stages, départements, etc.).
Conception de l’interface utilisateur (UI)
Créer des maquettes pour les différentes interfaces (fenêtres d’enregistrement, suivi, rapports).
Planifier l’expérience utilisateur (navigation fluide, boutons clairs, champs de recherche, etc.).
Développement de la base de données
Créer la base de données dans Access, SQL Server, ou autre, avec les tables nécessaires.
Configurer les relations et clés primaires/étrangères pour maintenir l’intégrité des données.
Développement des fonctionnalités en VB
Écrire le code pour les formulaires de gestion des stagiaires et stages (ajout, modification, suppression).
Intégrer des fonctionnalités comme la recherche, les rapports, et le suivi des évaluations.
Tests et débogage
Tester chaque module (ajout de stagiaire, gestion des stages, etc.) pour vérifier son bon fonctionnement.
Corriger les erreurs éventuelles et s’assurer que l’application est robuste.</p:text>
    <p:extLst>
      <p:ext uri="{C676402C-5697-4E1C-873F-D02D1690AC5C}">
        <p15:threadingInfo xmlns:p15="http://schemas.microsoft.com/office/powerpoint/2012/main" timeZoneBias="-60">
          <p15:parentCm authorId="2" idx="2"/>
        </p15:threadingInfo>
      </p:ext>
    </p:extLst>
  </p:cm>
  <p:cm authorId="2" dt="2024-10-31T21:22:43.805" idx="4">
    <p:pos x="91" y="794"/>
    <p:text>Analyse des besoins
Identifier les fonctionnalités principales (enregistrement des stagiaires, gestion des stages, suivi des évaluations, etc.).
Recueillir les attentes des utilisateurs et définir les exigences fonctionnelles et techniques.
Conception de l’architecture
Concevoir la structure de l'application et la base de données (tables pour les stagiaires, stages, superviseurs, etc.).
Établir les relations entre les entités (stagiaires, stages, départements, etc.).
Conception de l’interface utilisateur (UI)
Créer des maquettes pour les différentes interfaces (fenêtres d’enregistrement, suivi, rapports).
Planifier l’expérience utilisateur (navigation fluide, boutons clairs, champs de recherche, etc.).
Développement de la base de données
Créer la base de données dans Access, SQL Server, ou autre, avec les tables nécessaires.
Configurer les relations et clés primaires/étrangères pour maintenir l’intégrité des données.
Développement des fonctionnalités en VB
Écrire le code pour les formulaires de gestion des stagiaires et stages (ajout, modification, suppression).
Intégrer des fonctionnalités comme la recherche, les rapports, et le suivi des évaluations.
Tests et débogage
Tester chaque module (ajout de stagiaire, gestion des stages, etc.) pour vérifier son bon fonctionnement.
Corriger les erreurs éventuelles et s’assurer que l’application est robuste.</p:text>
    <p:extLst>
      <p:ext uri="{C676402C-5697-4E1C-873F-D02D1690AC5C}">
        <p15:threadingInfo xmlns:p15="http://schemas.microsoft.com/office/powerpoint/2012/main" timeZoneBias="-60">
          <p15:parentCm authorId="2" idx="2"/>
        </p15:threadingInfo>
      </p:ext>
    </p:extLst>
  </p:cm>
  <p:cm authorId="2" dt="2024-10-31T21:22:43.822" idx="5">
    <p:pos x="91" y="930"/>
    <p:text>Analyse des besoins
Identifier les fonctionnalités principales (enregistrement des stagiaires, gestion des stages, suivi des évaluations, etc.).
Recueillir les attentes des utilisateurs et définir les exigences fonctionnelles et techniques.
Conception de l’architecture
Concevoir la structure de l'application et la base de données (tables pour les stagiaires, stages, superviseurs, etc.).
Établir les relations entre les entités (stagiaires, stages, départements, etc.).
Conception de l’interface utilisateur (UI)
Créer des maquettes pour les différentes interfaces (fenêtres d’enregistrement, suivi, rapports).
Planifier l’expérience utilisateur (navigation fluide, boutons clairs, champs de recherche, etc.).
Développement de la base de données
Créer la base de données dans Access, SQL Server, ou autre, avec les tables nécessaires.
Configurer les relations et clés primaires/étrangères pour maintenir l’intégrité des données.
Développement des fonctionnalités en VB
Écrire le code pour les formulaires de gestion des stagiaires et stages (ajout, modification, suppression).
Intégrer des fonctionnalités comme la recherche, les rapports, et le suivi des évaluations.
Tests et débogage
Tester chaque module (ajout de stagiaire, gestion des stages, etc.) pour vérifier son bon fonctionnement.
Corriger les erreurs éventuelles et s’assurer que l’application est robuste.</p:text>
    <p:extLst>
      <p:ext uri="{C676402C-5697-4E1C-873F-D02D1690AC5C}">
        <p15:threadingInfo xmlns:p15="http://schemas.microsoft.com/office/powerpoint/2012/main" timeZoneBias="-60">
          <p15:parentCm authorId="2"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4-10-31T21:28:42.864" idx="7">
    <p:pos x="10" y="10"/>
    <p:text>ntégration de la gestion des évaluations
Ajouter un module pour évaluer les performances des stagiaires et recueillir les retours des encadrants.
Rapports et statistiques avancées
Générer des statistiques sur les stages (taux de réussite, domaines les plus demandés) pour une meilleure analyse des tendances.
Planification automatique
Intégrer un système de planification automatisée des stages, avec allocation des encadrants en fonction de leur disponibilité</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B0E74EE5-7A8C-0051-AFA0-19B1B403DAB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MA"/>
              <a:t>blal</a:t>
            </a:r>
          </a:p>
        </p:txBody>
      </p:sp>
      <p:sp>
        <p:nvSpPr>
          <p:cNvPr id="3" name="Espace réservé de la date 2">
            <a:extLst>
              <a:ext uri="{FF2B5EF4-FFF2-40B4-BE49-F238E27FC236}">
                <a16:creationId xmlns:a16="http://schemas.microsoft.com/office/drawing/2014/main" id="{106F57B4-6BD3-1466-E018-85C447B39A4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98477A-2A69-477D-AA14-2743346EC0A7}" type="datetimeFigureOut">
              <a:rPr lang="fr-MA" smtClean="0"/>
              <a:t>12/06/2025</a:t>
            </a:fld>
            <a:endParaRPr lang="fr-MA"/>
          </a:p>
        </p:txBody>
      </p:sp>
      <p:sp>
        <p:nvSpPr>
          <p:cNvPr id="4" name="Espace réservé du pied de page 3">
            <a:extLst>
              <a:ext uri="{FF2B5EF4-FFF2-40B4-BE49-F238E27FC236}">
                <a16:creationId xmlns:a16="http://schemas.microsoft.com/office/drawing/2014/main" id="{4D90224E-6C4F-40BA-723A-6F14645015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MA"/>
          </a:p>
        </p:txBody>
      </p:sp>
      <p:sp>
        <p:nvSpPr>
          <p:cNvPr id="5" name="Espace réservé du numéro de diapositive 4">
            <a:extLst>
              <a:ext uri="{FF2B5EF4-FFF2-40B4-BE49-F238E27FC236}">
                <a16:creationId xmlns:a16="http://schemas.microsoft.com/office/drawing/2014/main" id="{5C181214-2C9D-82C5-AEF7-F4E8672BDAE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14965B4-0CFF-43CD-AE3A-A3B88B761C2F}" type="slidenum">
              <a:rPr lang="fr-MA" smtClean="0"/>
              <a:t>‹N°›</a:t>
            </a:fld>
            <a:endParaRPr lang="fr-MA"/>
          </a:p>
        </p:txBody>
      </p:sp>
    </p:spTree>
    <p:extLst>
      <p:ext uri="{BB962C8B-B14F-4D97-AF65-F5344CB8AC3E}">
        <p14:creationId xmlns:p14="http://schemas.microsoft.com/office/powerpoint/2010/main" val="292599034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FR"/>
              <a:t>blal</a:t>
            </a:r>
            <a:endParaRPr lang="fr-F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6FD337-B63D-4954-94FF-0DD30C0C393B}" type="datetimeFigureOut">
              <a:rPr lang="fr-FR" smtClean="0"/>
              <a:pPr/>
              <a:t>12/06/2025</a:t>
            </a:fld>
            <a:endParaRPr lang="fr-F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77D15C-85ED-44CE-B983-6B96B5F4A6AD}" type="slidenum">
              <a:rPr lang="fr-FR" smtClean="0"/>
              <a:pPr/>
              <a:t>‹N°›</a:t>
            </a:fld>
            <a:endParaRPr lang="fr-FR" dirty="0"/>
          </a:p>
        </p:txBody>
      </p:sp>
    </p:spTree>
    <p:extLst>
      <p:ext uri="{BB962C8B-B14F-4D97-AF65-F5344CB8AC3E}">
        <p14:creationId xmlns:p14="http://schemas.microsoft.com/office/powerpoint/2010/main" val="2544066382"/>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a:solidFill>
                  <a:srgbClr val="FFFF00"/>
                </a:solidFill>
              </a:rPr>
              <a:t>AMINA </a:t>
            </a:r>
            <a:r>
              <a:rPr lang="fr-FR" dirty="0"/>
              <a:t>: Messieurs les membres du jury, chers professeurs, nous sommes honorés de vous présenter notre projet : une application de gestion des stages, développée en Visual Basic. Conçue pour répondre au besoin croissant d’efficacité dans la gestion des stages, cette application propose un outil intuitif pour organiser, suivre et archiver les informations essentielles.</a:t>
            </a:r>
          </a:p>
          <a:p>
            <a:r>
              <a:rPr lang="fr-FR" dirty="0"/>
              <a:t>Aujourd’hui, nous vous dévoilerons les étapes majeures du projet, nos choix techniques et les améliorations apportées. Nous vous remercions sincèrement pour votre attention et nous sommes ravis de partager avec vous le fruit de notre engagement.</a:t>
            </a:r>
          </a:p>
        </p:txBody>
      </p:sp>
      <p:sp>
        <p:nvSpPr>
          <p:cNvPr id="4" name="Espace réservé du numéro de diapositive 3"/>
          <p:cNvSpPr>
            <a:spLocks noGrp="1"/>
          </p:cNvSpPr>
          <p:nvPr>
            <p:ph type="sldNum" sz="quarter" idx="10"/>
          </p:nvPr>
        </p:nvSpPr>
        <p:spPr/>
        <p:txBody>
          <a:bodyPr/>
          <a:lstStyle/>
          <a:p>
            <a:fld id="{4477D15C-85ED-44CE-B983-6B96B5F4A6AD}" type="slidenum">
              <a:rPr lang="fr-FR" smtClean="0"/>
              <a:pPr/>
              <a:t>1</a:t>
            </a:fld>
            <a:endParaRPr lang="fr-FR" dirty="0"/>
          </a:p>
        </p:txBody>
      </p:sp>
      <p:sp>
        <p:nvSpPr>
          <p:cNvPr id="5" name="Espace réservé de l'en-tête 4">
            <a:extLst>
              <a:ext uri="{FF2B5EF4-FFF2-40B4-BE49-F238E27FC236}">
                <a16:creationId xmlns:a16="http://schemas.microsoft.com/office/drawing/2014/main" id="{4644373B-37B7-7EFE-3D64-8FAFE7FA55B9}"/>
              </a:ext>
            </a:extLst>
          </p:cNvPr>
          <p:cNvSpPr>
            <a:spLocks noGrp="1"/>
          </p:cNvSpPr>
          <p:nvPr>
            <p:ph type="hdr" sz="quarter"/>
          </p:nvPr>
        </p:nvSpPr>
        <p:spPr/>
        <p:txBody>
          <a:bodyPr/>
          <a:lstStyle/>
          <a:p>
            <a:r>
              <a:rPr lang="fr-FR"/>
              <a:t>blal</a:t>
            </a:r>
            <a:endParaRPr lang="fr-FR" dirty="0"/>
          </a:p>
        </p:txBody>
      </p:sp>
    </p:spTree>
    <p:extLst>
      <p:ext uri="{BB962C8B-B14F-4D97-AF65-F5344CB8AC3E}">
        <p14:creationId xmlns:p14="http://schemas.microsoft.com/office/powerpoint/2010/main" val="27410231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Après avoir défini les objectifs et les fonctionnalités principales de notre application, nous avons entamé la phase de conception, en commençant par la modélisation des données. Pour cela, nous avons élaboré un Modèle Conceptuel de Données</a:t>
            </a:r>
          </a:p>
        </p:txBody>
      </p:sp>
      <p:sp>
        <p:nvSpPr>
          <p:cNvPr id="4" name="Espace réservé du numéro de diapositive 3"/>
          <p:cNvSpPr>
            <a:spLocks noGrp="1"/>
          </p:cNvSpPr>
          <p:nvPr>
            <p:ph type="sldNum" sz="quarter" idx="5"/>
          </p:nvPr>
        </p:nvSpPr>
        <p:spPr/>
        <p:txBody>
          <a:bodyPr/>
          <a:lstStyle/>
          <a:p>
            <a:fld id="{4477D15C-85ED-44CE-B983-6B96B5F4A6AD}" type="slidenum">
              <a:rPr lang="fr-FR" smtClean="0"/>
              <a:pPr/>
              <a:t>10</a:t>
            </a:fld>
            <a:endParaRPr lang="fr-FR" dirty="0"/>
          </a:p>
        </p:txBody>
      </p:sp>
      <p:sp>
        <p:nvSpPr>
          <p:cNvPr id="5" name="Espace réservé de l'en-tête 4">
            <a:extLst>
              <a:ext uri="{FF2B5EF4-FFF2-40B4-BE49-F238E27FC236}">
                <a16:creationId xmlns:a16="http://schemas.microsoft.com/office/drawing/2014/main" id="{533E5AD4-4456-352A-9947-E8745972AEE3}"/>
              </a:ext>
            </a:extLst>
          </p:cNvPr>
          <p:cNvSpPr>
            <a:spLocks noGrp="1"/>
          </p:cNvSpPr>
          <p:nvPr>
            <p:ph type="hdr" sz="quarter"/>
          </p:nvPr>
        </p:nvSpPr>
        <p:spPr/>
        <p:txBody>
          <a:bodyPr/>
          <a:lstStyle/>
          <a:p>
            <a:r>
              <a:rPr lang="fr-FR"/>
              <a:t>blal</a:t>
            </a:r>
            <a:endParaRPr lang="fr-FR" dirty="0"/>
          </a:p>
        </p:txBody>
      </p:sp>
    </p:spTree>
    <p:extLst>
      <p:ext uri="{BB962C8B-B14F-4D97-AF65-F5344CB8AC3E}">
        <p14:creationId xmlns:p14="http://schemas.microsoft.com/office/powerpoint/2010/main" val="3329569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AutoNum type="arabicPlain"/>
            </a:pPr>
            <a:r>
              <a:rPr lang="fr-FR" b="1" dirty="0"/>
              <a:t>FATIMA ZAHRA</a:t>
            </a:r>
          </a:p>
          <a:p>
            <a:pPr marL="228600" indent="-228600">
              <a:buAutoNum type="arabicPlain"/>
            </a:pPr>
            <a:r>
              <a:rPr lang="fr-FR" dirty="0"/>
              <a:t>TABLE STGAIARE / GENRE : Chaque Stagiaire doit être associé à un seul Genre, mais un Genre peut être associé à plusieurs Stagiaires.</a:t>
            </a:r>
          </a:p>
          <a:p>
            <a:pPr marL="228600" indent="-228600">
              <a:buAutoNum type="arabicPlain"/>
            </a:pPr>
            <a:r>
              <a:rPr lang="fr-FR" dirty="0"/>
              <a:t>TABLE STGAIARE / FILIERE : Chaque Stagiaire doit être associé à une seule Filière, mais une Filière peut inclure aucun ou plusieurs Stagiaires.</a:t>
            </a:r>
          </a:p>
          <a:p>
            <a:pPr marL="228600" indent="-228600">
              <a:buAutoNum type="arabicPlain"/>
            </a:pPr>
            <a:r>
              <a:rPr lang="fr-FR" dirty="0"/>
              <a:t>TABLE STGAIARE / ETABLISSEMENT : Chaque Stagiaire doit être inscrit dans un seul Établissement, mais un Établissement peut accueillir plusieurs Stagiaires.</a:t>
            </a:r>
          </a:p>
          <a:p>
            <a:pPr marL="228600" indent="-228600">
              <a:buAutoNum type="arabicPlain"/>
            </a:pPr>
            <a:r>
              <a:rPr lang="fr-FR" dirty="0"/>
              <a:t>TABLE STGAIARE /STAGE :Un Stage doit être associé à un seul Stagiaire, mais un Stagiaire peut inclure plusieurs Stage.</a:t>
            </a:r>
          </a:p>
          <a:p>
            <a:pPr marL="228600" indent="-228600">
              <a:buAutoNum type="arabicPlain"/>
            </a:pPr>
            <a:r>
              <a:rPr lang="fr-FR" dirty="0"/>
              <a:t>TABLE ENCADRANT / STAGE :Chaque Encadrant peut encadrer plusieurs Stages, mais chaque Stage ne peut être supervisé que par un seul Encadrant.</a:t>
            </a:r>
          </a:p>
          <a:p>
            <a:pPr marL="228600" indent="-228600">
              <a:buAutoNum type="arabicPlain"/>
            </a:pPr>
            <a:r>
              <a:rPr lang="fr-FR" dirty="0"/>
              <a:t>TABLE ENCADRANT / DEPARTEMENT: Un Encadrant travaille dans un seul Département, mais un Département peut avoir plusieurs Encadrants.</a:t>
            </a:r>
          </a:p>
          <a:p>
            <a:pPr marL="228600" indent="-228600">
              <a:buAutoNum type="arabicPlain"/>
            </a:pPr>
            <a:r>
              <a:rPr lang="fr-FR" dirty="0"/>
              <a:t>TABLE UTILISATEUR / ROLE :Un Utilisateur peut se voir attribuer un rôle défini par l’entité Rôle, et chaque rôle peut être attribué à plusieurs Utilisateurs</a:t>
            </a:r>
          </a:p>
          <a:p>
            <a:pPr marL="228600" indent="-228600">
              <a:buAutoNum type="arabicPlain"/>
            </a:pPr>
            <a:r>
              <a:rPr lang="fr-FR" dirty="0"/>
              <a:t>TABLE UTILISATEUR / Encadrant : Chaque Encadrant possède un compte Utilisateur mais un Utilisateur ne peut avoir qu'un seul Encadrant</a:t>
            </a:r>
          </a:p>
          <a:p>
            <a:pPr marL="228600" indent="-228600">
              <a:buAutoNum type="arabicPlain"/>
            </a:pPr>
            <a:r>
              <a:rPr lang="fr-FR" dirty="0"/>
              <a:t>TABLE UTILISATEUR / STAGIAIRE :Chaque Stagiaire possède un compte Utilisateur, mais un Utilisateur ne peut avoir qu'un seul Stagiaire</a:t>
            </a:r>
          </a:p>
          <a:p>
            <a:pPr marL="228600" indent="-228600">
              <a:buAutoNum type="arabicPlain"/>
            </a:pPr>
            <a:endParaRPr lang="fr-FR" dirty="0"/>
          </a:p>
          <a:p>
            <a:pPr marL="228600" indent="-228600">
              <a:buAutoNum type="arabicPlain"/>
            </a:pPr>
            <a:endParaRPr lang="fr-FR" dirty="0"/>
          </a:p>
          <a:p>
            <a:pPr marL="228600" indent="-228600">
              <a:buAutoNum type="arabicPlain"/>
            </a:pPr>
            <a:endParaRPr lang="fr-FR" dirty="0"/>
          </a:p>
        </p:txBody>
      </p:sp>
      <p:sp>
        <p:nvSpPr>
          <p:cNvPr id="4" name="Espace réservé du numéro de diapositive 3"/>
          <p:cNvSpPr>
            <a:spLocks noGrp="1"/>
          </p:cNvSpPr>
          <p:nvPr>
            <p:ph type="sldNum" sz="quarter" idx="10"/>
          </p:nvPr>
        </p:nvSpPr>
        <p:spPr/>
        <p:txBody>
          <a:bodyPr/>
          <a:lstStyle/>
          <a:p>
            <a:fld id="{4477D15C-85ED-44CE-B983-6B96B5F4A6AD}" type="slidenum">
              <a:rPr lang="fr-FR" smtClean="0"/>
              <a:pPr/>
              <a:t>11</a:t>
            </a:fld>
            <a:endParaRPr lang="fr-FR"/>
          </a:p>
        </p:txBody>
      </p:sp>
      <p:sp>
        <p:nvSpPr>
          <p:cNvPr id="5" name="Espace réservé de l'en-tête 4">
            <a:extLst>
              <a:ext uri="{FF2B5EF4-FFF2-40B4-BE49-F238E27FC236}">
                <a16:creationId xmlns:a16="http://schemas.microsoft.com/office/drawing/2014/main" id="{DDCC45F8-94A1-490D-84B0-67EE07FA8538}"/>
              </a:ext>
            </a:extLst>
          </p:cNvPr>
          <p:cNvSpPr>
            <a:spLocks noGrp="1"/>
          </p:cNvSpPr>
          <p:nvPr>
            <p:ph type="hdr" sz="quarter"/>
          </p:nvPr>
        </p:nvSpPr>
        <p:spPr/>
        <p:txBody>
          <a:bodyPr/>
          <a:lstStyle/>
          <a:p>
            <a:r>
              <a:rPr lang="fr-FR"/>
              <a:t>blal</a:t>
            </a:r>
            <a:endParaRPr lang="fr-FR" dirty="0"/>
          </a:p>
        </p:txBody>
      </p:sp>
    </p:spTree>
    <p:extLst>
      <p:ext uri="{BB962C8B-B14F-4D97-AF65-F5344CB8AC3E}">
        <p14:creationId xmlns:p14="http://schemas.microsoft.com/office/powerpoint/2010/main" val="3348094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a:t>AMINA :</a:t>
            </a:r>
            <a:r>
              <a:rPr lang="fr-FR" dirty="0"/>
              <a:t> Le </a:t>
            </a:r>
            <a:r>
              <a:rPr lang="fr-FR" b="1" dirty="0"/>
              <a:t>MLD </a:t>
            </a:r>
            <a:r>
              <a:rPr lang="fr-FR" dirty="0"/>
              <a:t>traduit ces entités en tables pour la base de données :les Relations entre les tables grâce aux clés étrangères (par exemple, </a:t>
            </a:r>
            <a:r>
              <a:rPr lang="fr-FR" dirty="0" err="1"/>
              <a:t>id_stagiaire</a:t>
            </a:r>
            <a:r>
              <a:rPr lang="fr-FR" dirty="0"/>
              <a:t> dans Stage, </a:t>
            </a:r>
            <a:r>
              <a:rPr lang="fr-FR" dirty="0" err="1"/>
              <a:t>id_encadrant</a:t>
            </a:r>
            <a:r>
              <a:rPr lang="fr-FR" dirty="0"/>
              <a:t> dans Stage et ainsi de suit …).Et les contraintes pour assurer que les liens entre les tables sont respectés.</a:t>
            </a:r>
          </a:p>
          <a:p>
            <a:r>
              <a:rPr lang="fr-FR" dirty="0"/>
              <a:t>Dans </a:t>
            </a:r>
            <a:r>
              <a:rPr lang="fr-FR" b="1" dirty="0"/>
              <a:t>le MP</a:t>
            </a:r>
            <a:r>
              <a:rPr lang="fr-FR" dirty="0"/>
              <a:t>D: Chaque table inclut des clés primaires et étrangères pour maintenir les relations et assurer l’intégrité des données.</a:t>
            </a:r>
          </a:p>
        </p:txBody>
      </p:sp>
      <p:sp>
        <p:nvSpPr>
          <p:cNvPr id="4" name="Espace réservé du numéro de diapositive 3"/>
          <p:cNvSpPr>
            <a:spLocks noGrp="1"/>
          </p:cNvSpPr>
          <p:nvPr>
            <p:ph type="sldNum" sz="quarter" idx="10"/>
          </p:nvPr>
        </p:nvSpPr>
        <p:spPr/>
        <p:txBody>
          <a:bodyPr/>
          <a:lstStyle/>
          <a:p>
            <a:fld id="{4477D15C-85ED-44CE-B983-6B96B5F4A6AD}" type="slidenum">
              <a:rPr lang="fr-FR" smtClean="0"/>
              <a:pPr/>
              <a:t>12</a:t>
            </a:fld>
            <a:endParaRPr lang="fr-FR"/>
          </a:p>
        </p:txBody>
      </p:sp>
      <p:sp>
        <p:nvSpPr>
          <p:cNvPr id="5" name="Espace réservé de l'en-tête 4">
            <a:extLst>
              <a:ext uri="{FF2B5EF4-FFF2-40B4-BE49-F238E27FC236}">
                <a16:creationId xmlns:a16="http://schemas.microsoft.com/office/drawing/2014/main" id="{3FFB7371-AC38-0E36-1EB4-B3BAB1C8D2AC}"/>
              </a:ext>
            </a:extLst>
          </p:cNvPr>
          <p:cNvSpPr>
            <a:spLocks noGrp="1"/>
          </p:cNvSpPr>
          <p:nvPr>
            <p:ph type="hdr" sz="quarter"/>
          </p:nvPr>
        </p:nvSpPr>
        <p:spPr/>
        <p:txBody>
          <a:bodyPr/>
          <a:lstStyle/>
          <a:p>
            <a:r>
              <a:rPr lang="fr-FR"/>
              <a:t>blal</a:t>
            </a:r>
            <a:endParaRPr lang="fr-FR" dirty="0"/>
          </a:p>
        </p:txBody>
      </p:sp>
    </p:spTree>
    <p:extLst>
      <p:ext uri="{BB962C8B-B14F-4D97-AF65-F5344CB8AC3E}">
        <p14:creationId xmlns:p14="http://schemas.microsoft.com/office/powerpoint/2010/main" val="12664402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Interface </a:t>
            </a:r>
            <a:r>
              <a:rPr lang="fr-FR" b="1" dirty="0"/>
              <a:t>Se Connecter </a:t>
            </a:r>
            <a:r>
              <a:rPr lang="fr-FR" dirty="0"/>
              <a:t>: Dans ceste interface il y a 3 cas au Utilisateur ; La 1er quand l’utilisateur a un compet , il peut remplir les champs et se connecter La </a:t>
            </a:r>
            <a:r>
              <a:rPr lang="fr-FR" dirty="0" err="1"/>
              <a:t>deuxieme</a:t>
            </a:r>
            <a:r>
              <a:rPr lang="fr-FR" dirty="0"/>
              <a:t> cas : quand l’utilisateur est oublier leur mot de passe , il peut cliquer sur «  mot de passe oublier  » .</a:t>
            </a:r>
          </a:p>
          <a:p>
            <a:r>
              <a:rPr lang="fr-FR" dirty="0"/>
              <a:t> Et le </a:t>
            </a:r>
            <a:r>
              <a:rPr lang="fr-FR" dirty="0" err="1"/>
              <a:t>derniere</a:t>
            </a:r>
            <a:r>
              <a:rPr lang="fr-FR" dirty="0"/>
              <a:t> cas : l’utilisateur s’il n’a pas de compte , peut choisir son </a:t>
            </a:r>
            <a:r>
              <a:rPr lang="fr-FR" dirty="0" err="1"/>
              <a:t>role</a:t>
            </a:r>
            <a:r>
              <a:rPr lang="fr-FR" dirty="0"/>
              <a:t> parmi Encadrant ou stagiaire.</a:t>
            </a:r>
          </a:p>
          <a:p>
            <a:r>
              <a:rPr lang="fr-FR" dirty="0"/>
              <a:t> _L'interface du </a:t>
            </a:r>
            <a:r>
              <a:rPr lang="fr-FR" b="1" dirty="0"/>
              <a:t>menu</a:t>
            </a:r>
            <a:r>
              <a:rPr lang="fr-FR" dirty="0"/>
              <a:t> est accessible uniquement par l'administrateur, qui peut effectuer tous les choix disponibles sur cette page_</a:t>
            </a:r>
          </a:p>
          <a:p>
            <a:r>
              <a:rPr lang="fr-FR" dirty="0"/>
              <a:t> "L'interface du </a:t>
            </a:r>
            <a:r>
              <a:rPr lang="fr-FR" b="1" dirty="0"/>
              <a:t>affectation du stage </a:t>
            </a:r>
            <a:r>
              <a:rPr lang="fr-FR" dirty="0"/>
              <a:t>:  est accessible uniquement par l'administrateur, qui peut Affecter un stage à un stagiaire , Recherche un stage ,et Met à jour les détails du stage .</a:t>
            </a:r>
          </a:p>
          <a:p>
            <a:endParaRPr lang="fr-FR" dirty="0"/>
          </a:p>
        </p:txBody>
      </p:sp>
      <p:sp>
        <p:nvSpPr>
          <p:cNvPr id="4" name="Espace réservé du numéro de diapositive 3"/>
          <p:cNvSpPr>
            <a:spLocks noGrp="1"/>
          </p:cNvSpPr>
          <p:nvPr>
            <p:ph type="sldNum" sz="quarter" idx="10"/>
          </p:nvPr>
        </p:nvSpPr>
        <p:spPr/>
        <p:txBody>
          <a:bodyPr/>
          <a:lstStyle/>
          <a:p>
            <a:fld id="{4477D15C-85ED-44CE-B983-6B96B5F4A6AD}" type="slidenum">
              <a:rPr lang="fr-FR" smtClean="0"/>
              <a:pPr/>
              <a:t>13</a:t>
            </a:fld>
            <a:endParaRPr lang="fr-FR"/>
          </a:p>
        </p:txBody>
      </p:sp>
      <p:sp>
        <p:nvSpPr>
          <p:cNvPr id="5" name="Espace réservé de l'en-tête 4">
            <a:extLst>
              <a:ext uri="{FF2B5EF4-FFF2-40B4-BE49-F238E27FC236}">
                <a16:creationId xmlns:a16="http://schemas.microsoft.com/office/drawing/2014/main" id="{3FFB7371-AC38-0E36-1EB4-B3BAB1C8D2AC}"/>
              </a:ext>
            </a:extLst>
          </p:cNvPr>
          <p:cNvSpPr>
            <a:spLocks noGrp="1"/>
          </p:cNvSpPr>
          <p:nvPr>
            <p:ph type="hdr" sz="quarter"/>
          </p:nvPr>
        </p:nvSpPr>
        <p:spPr/>
        <p:txBody>
          <a:bodyPr/>
          <a:lstStyle/>
          <a:p>
            <a:r>
              <a:rPr lang="fr-FR"/>
              <a:t>blal</a:t>
            </a:r>
            <a:endParaRPr lang="fr-FR" dirty="0"/>
          </a:p>
        </p:txBody>
      </p:sp>
    </p:spTree>
    <p:extLst>
      <p:ext uri="{BB962C8B-B14F-4D97-AF65-F5344CB8AC3E}">
        <p14:creationId xmlns:p14="http://schemas.microsoft.com/office/powerpoint/2010/main" val="382791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a:t>FATIMA ZAHRA </a:t>
            </a:r>
            <a:r>
              <a:rPr lang="fr-FR" dirty="0"/>
              <a:t>: En conclusion, notre projet d'application de gestion des stages répond aux besoins croissants de simplification et d'efficacité dans la gestion des stagiaires. Grâce aux outils utilisés, comme Visual Basic, SQL Server et PowerAMC, nous avons pu développer une solution qui facilite le suivi et la coordination des stagiaires au sein de l'entreprise.</a:t>
            </a:r>
          </a:p>
          <a:p>
            <a:endParaRPr lang="fr-FR" dirty="0"/>
          </a:p>
          <a:p>
            <a:endParaRPr lang="fr-FR" dirty="0"/>
          </a:p>
          <a:p>
            <a:r>
              <a:rPr lang="fr-FR" b="1" dirty="0"/>
              <a:t>AMINA : </a:t>
            </a:r>
            <a:r>
              <a:rPr lang="fr-FR" dirty="0"/>
              <a:t>Pour l'avenir, plusieurs perspectives d’amélioration s’ouvrent à nous, telles que...</a:t>
            </a:r>
          </a:p>
        </p:txBody>
      </p:sp>
      <p:sp>
        <p:nvSpPr>
          <p:cNvPr id="4" name="Espace réservé du numéro de diapositive 3"/>
          <p:cNvSpPr>
            <a:spLocks noGrp="1"/>
          </p:cNvSpPr>
          <p:nvPr>
            <p:ph type="sldNum" sz="quarter" idx="10"/>
          </p:nvPr>
        </p:nvSpPr>
        <p:spPr/>
        <p:txBody>
          <a:bodyPr/>
          <a:lstStyle/>
          <a:p>
            <a:fld id="{4477D15C-85ED-44CE-B983-6B96B5F4A6AD}" type="slidenum">
              <a:rPr lang="fr-FR" smtClean="0"/>
              <a:pPr/>
              <a:t>14</a:t>
            </a:fld>
            <a:endParaRPr lang="fr-FR"/>
          </a:p>
        </p:txBody>
      </p:sp>
      <p:sp>
        <p:nvSpPr>
          <p:cNvPr id="5" name="Espace réservé de l'en-tête 4">
            <a:extLst>
              <a:ext uri="{FF2B5EF4-FFF2-40B4-BE49-F238E27FC236}">
                <a16:creationId xmlns:a16="http://schemas.microsoft.com/office/drawing/2014/main" id="{7CF82FC3-6971-9BFC-1C81-430086FFE606}"/>
              </a:ext>
            </a:extLst>
          </p:cNvPr>
          <p:cNvSpPr>
            <a:spLocks noGrp="1"/>
          </p:cNvSpPr>
          <p:nvPr>
            <p:ph type="hdr" sz="quarter"/>
          </p:nvPr>
        </p:nvSpPr>
        <p:spPr/>
        <p:txBody>
          <a:bodyPr/>
          <a:lstStyle/>
          <a:p>
            <a:r>
              <a:rPr lang="fr-FR"/>
              <a:t>blal</a:t>
            </a:r>
            <a:endParaRPr lang="fr-FR" dirty="0"/>
          </a:p>
        </p:txBody>
      </p:sp>
    </p:spTree>
    <p:extLst>
      <p:ext uri="{BB962C8B-B14F-4D97-AF65-F5344CB8AC3E}">
        <p14:creationId xmlns:p14="http://schemas.microsoft.com/office/powerpoint/2010/main" val="4002366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477D15C-85ED-44CE-B983-6B96B5F4A6AD}" type="slidenum">
              <a:rPr lang="fr-FR" smtClean="0"/>
              <a:pPr/>
              <a:t>15</a:t>
            </a:fld>
            <a:endParaRPr lang="fr-FR"/>
          </a:p>
        </p:txBody>
      </p:sp>
      <p:sp>
        <p:nvSpPr>
          <p:cNvPr id="5" name="Espace réservé de l'en-tête 4">
            <a:extLst>
              <a:ext uri="{FF2B5EF4-FFF2-40B4-BE49-F238E27FC236}">
                <a16:creationId xmlns:a16="http://schemas.microsoft.com/office/drawing/2014/main" id="{82625802-B72A-405B-6C4F-FD303D2A4A0A}"/>
              </a:ext>
            </a:extLst>
          </p:cNvPr>
          <p:cNvSpPr>
            <a:spLocks noGrp="1"/>
          </p:cNvSpPr>
          <p:nvPr>
            <p:ph type="hdr" sz="quarter"/>
          </p:nvPr>
        </p:nvSpPr>
        <p:spPr/>
        <p:txBody>
          <a:bodyPr/>
          <a:lstStyle/>
          <a:p>
            <a:r>
              <a:rPr lang="fr-FR"/>
              <a:t>blal</a:t>
            </a:r>
            <a:endParaRPr lang="fr-FR" dirty="0"/>
          </a:p>
        </p:txBody>
      </p:sp>
    </p:spTree>
    <p:extLst>
      <p:ext uri="{BB962C8B-B14F-4D97-AF65-F5344CB8AC3E}">
        <p14:creationId xmlns:p14="http://schemas.microsoft.com/office/powerpoint/2010/main" val="712827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F0113-127A-070C-1EA8-BC675861BA9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192F6C6-6408-167F-E209-109665BC0871}"/>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6570E54B-3822-AD0F-C3C2-94714999D1B4}"/>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9616D90A-0DF6-83BD-45E6-1D82230EE121}"/>
              </a:ext>
            </a:extLst>
          </p:cNvPr>
          <p:cNvSpPr>
            <a:spLocks noGrp="1"/>
          </p:cNvSpPr>
          <p:nvPr>
            <p:ph type="sldNum" sz="quarter" idx="10"/>
          </p:nvPr>
        </p:nvSpPr>
        <p:spPr/>
        <p:txBody>
          <a:bodyPr/>
          <a:lstStyle/>
          <a:p>
            <a:fld id="{4477D15C-85ED-44CE-B983-6B96B5F4A6AD}" type="slidenum">
              <a:rPr lang="fr-FR" smtClean="0"/>
              <a:pPr/>
              <a:t>16</a:t>
            </a:fld>
            <a:endParaRPr lang="fr-FR" dirty="0"/>
          </a:p>
        </p:txBody>
      </p:sp>
      <p:sp>
        <p:nvSpPr>
          <p:cNvPr id="5" name="Espace réservé de l'en-tête 4">
            <a:extLst>
              <a:ext uri="{FF2B5EF4-FFF2-40B4-BE49-F238E27FC236}">
                <a16:creationId xmlns:a16="http://schemas.microsoft.com/office/drawing/2014/main" id="{9F427CD8-2FB1-7796-8EBD-2B25F1C7716D}"/>
              </a:ext>
            </a:extLst>
          </p:cNvPr>
          <p:cNvSpPr>
            <a:spLocks noGrp="1"/>
          </p:cNvSpPr>
          <p:nvPr>
            <p:ph type="hdr" sz="quarter"/>
          </p:nvPr>
        </p:nvSpPr>
        <p:spPr/>
        <p:txBody>
          <a:bodyPr/>
          <a:lstStyle/>
          <a:p>
            <a:r>
              <a:rPr lang="fr-FR"/>
              <a:t>blal</a:t>
            </a:r>
            <a:endParaRPr lang="fr-FR" dirty="0"/>
          </a:p>
        </p:txBody>
      </p:sp>
    </p:spTree>
    <p:extLst>
      <p:ext uri="{BB962C8B-B14F-4D97-AF65-F5344CB8AC3E}">
        <p14:creationId xmlns:p14="http://schemas.microsoft.com/office/powerpoint/2010/main" val="3509288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4477D15C-85ED-44CE-B983-6B96B5F4A6AD}" type="slidenum">
              <a:rPr lang="fr-FR" smtClean="0"/>
              <a:pPr/>
              <a:t>2</a:t>
            </a:fld>
            <a:endParaRPr lang="fr-FR" dirty="0"/>
          </a:p>
        </p:txBody>
      </p:sp>
      <p:sp>
        <p:nvSpPr>
          <p:cNvPr id="5" name="Espace réservé de l'en-tête 4">
            <a:extLst>
              <a:ext uri="{FF2B5EF4-FFF2-40B4-BE49-F238E27FC236}">
                <a16:creationId xmlns:a16="http://schemas.microsoft.com/office/drawing/2014/main" id="{45E7994C-C30C-3AD9-131F-F9012A874E93}"/>
              </a:ext>
            </a:extLst>
          </p:cNvPr>
          <p:cNvSpPr>
            <a:spLocks noGrp="1"/>
          </p:cNvSpPr>
          <p:nvPr>
            <p:ph type="hdr" sz="quarter"/>
          </p:nvPr>
        </p:nvSpPr>
        <p:spPr/>
        <p:txBody>
          <a:bodyPr/>
          <a:lstStyle/>
          <a:p>
            <a:r>
              <a:rPr lang="fr-FR"/>
              <a:t>blal</a:t>
            </a:r>
            <a:endParaRPr lang="fr-FR" dirty="0"/>
          </a:p>
        </p:txBody>
      </p:sp>
    </p:spTree>
    <p:extLst>
      <p:ext uri="{BB962C8B-B14F-4D97-AF65-F5344CB8AC3E}">
        <p14:creationId xmlns:p14="http://schemas.microsoft.com/office/powerpoint/2010/main" val="27847943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4477D15C-85ED-44CE-B983-6B96B5F4A6AD}" type="slidenum">
              <a:rPr lang="fr-FR" smtClean="0"/>
              <a:pPr/>
              <a:t>3</a:t>
            </a:fld>
            <a:endParaRPr lang="fr-FR" dirty="0"/>
          </a:p>
        </p:txBody>
      </p:sp>
      <p:sp>
        <p:nvSpPr>
          <p:cNvPr id="5" name="Espace réservé de l'en-tête 4">
            <a:extLst>
              <a:ext uri="{FF2B5EF4-FFF2-40B4-BE49-F238E27FC236}">
                <a16:creationId xmlns:a16="http://schemas.microsoft.com/office/drawing/2014/main" id="{A4DB998E-6791-EFE4-F27B-B7821469BB1F}"/>
              </a:ext>
            </a:extLst>
          </p:cNvPr>
          <p:cNvSpPr>
            <a:spLocks noGrp="1"/>
          </p:cNvSpPr>
          <p:nvPr>
            <p:ph type="hdr" sz="quarter"/>
          </p:nvPr>
        </p:nvSpPr>
        <p:spPr/>
        <p:txBody>
          <a:bodyPr/>
          <a:lstStyle/>
          <a:p>
            <a:r>
              <a:rPr lang="fr-FR"/>
              <a:t>blal</a:t>
            </a:r>
            <a:endParaRPr lang="fr-FR" dirty="0"/>
          </a:p>
        </p:txBody>
      </p:sp>
    </p:spTree>
    <p:extLst>
      <p:ext uri="{BB962C8B-B14F-4D97-AF65-F5344CB8AC3E}">
        <p14:creationId xmlns:p14="http://schemas.microsoft.com/office/powerpoint/2010/main" val="2210215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a:p>
            <a:r>
              <a:rPr lang="fr-FR" b="1" dirty="0"/>
              <a:t>FAAAATIMA ZAHRAE</a:t>
            </a:r>
          </a:p>
          <a:p>
            <a:r>
              <a:rPr lang="fr-FR" dirty="0"/>
              <a:t>1-contexte </a:t>
            </a:r>
            <a:r>
              <a:rPr lang="fr-FR" dirty="0" err="1"/>
              <a:t>generale:</a:t>
            </a:r>
            <a:r>
              <a:rPr lang="fr-FR" i="0" dirty="0" err="1"/>
              <a:t>interface</a:t>
            </a:r>
            <a:r>
              <a:rPr lang="fr-FR" i="0" dirty="0"/>
              <a:t> 1</a:t>
            </a:r>
          </a:p>
          <a:p>
            <a:r>
              <a:rPr lang="fr-FR" dirty="0"/>
              <a:t>Notre stage s'est déroulé entre le .25/5/2024. 15/6/2024.. au sein de l'office chérifien de phosphate qui est . est un acteur mondial majeur dans le domaine des phosphates, contribuant à la durabilité agricole et au développement du Maroc.</a:t>
            </a:r>
          </a:p>
          <a:p>
            <a:r>
              <a:rPr lang="fr-FR" dirty="0"/>
              <a:t>interface2</a:t>
            </a:r>
          </a:p>
          <a:p>
            <a:r>
              <a:rPr lang="fr-FR" dirty="0"/>
              <a:t>les chiffres suivant montre l'importance et la </a:t>
            </a:r>
            <a:r>
              <a:rPr lang="fr-FR" dirty="0" err="1"/>
              <a:t>valeuR</a:t>
            </a:r>
            <a:r>
              <a:rPr lang="fr-FR" dirty="0"/>
              <a:t> de cette entreprises : 3/4 des réserves mondiales de </a:t>
            </a:r>
            <a:r>
              <a:rPr lang="fr-FR" dirty="0" err="1"/>
              <a:t>phostaphes</a:t>
            </a:r>
            <a:r>
              <a:rPr lang="fr-FR" dirty="0"/>
              <a:t> avec un chiffre d'affaires de 69 millions de dollars.IL dispose </a:t>
            </a:r>
            <a:r>
              <a:rPr lang="fr-FR" dirty="0" err="1"/>
              <a:t>nottamment</a:t>
            </a:r>
            <a:r>
              <a:rPr lang="fr-FR" dirty="0"/>
              <a:t> sur 9 </a:t>
            </a:r>
            <a:r>
              <a:rPr lang="fr-FR" dirty="0" err="1"/>
              <a:t>fillials</a:t>
            </a:r>
            <a:r>
              <a:rPr lang="fr-FR" dirty="0"/>
              <a:t> dont </a:t>
            </a:r>
            <a:r>
              <a:rPr lang="fr-FR" dirty="0" err="1"/>
              <a:t>phsbocraa</a:t>
            </a:r>
            <a:endParaRPr lang="fr-FR" dirty="0"/>
          </a:p>
          <a:p>
            <a:r>
              <a:rPr lang="fr-FR" dirty="0"/>
              <a:t>Interface 3</a:t>
            </a:r>
          </a:p>
          <a:p>
            <a:r>
              <a:rPr lang="fr-FR" dirty="0"/>
              <a:t> qui dispose sur 3 grande divisions: extraction traitement enfin administration, est une  structure regroupent les services d’achats ;</a:t>
            </a:r>
            <a:r>
              <a:rPr lang="fr-FR" dirty="0" err="1"/>
              <a:t>medicale;sociale;juridique;administration;finance;ils</a:t>
            </a:r>
            <a:r>
              <a:rPr lang="fr-FR" dirty="0"/>
              <a:t> contient ainsi le service informatique; avec lequel </a:t>
            </a:r>
            <a:r>
              <a:rPr lang="fr-FR" dirty="0" err="1"/>
              <a:t>ona</a:t>
            </a:r>
            <a:r>
              <a:rPr lang="fr-FR" dirty="0"/>
              <a:t> a eu </a:t>
            </a:r>
            <a:r>
              <a:rPr lang="fr-FR" dirty="0" err="1"/>
              <a:t>locasion</a:t>
            </a:r>
            <a:r>
              <a:rPr lang="fr-FR" dirty="0"/>
              <a:t> de </a:t>
            </a:r>
            <a:r>
              <a:rPr lang="fr-FR" dirty="0" err="1"/>
              <a:t>colaborer</a:t>
            </a:r>
            <a:r>
              <a:rPr lang="fr-FR" dirty="0"/>
              <a:t>.</a:t>
            </a:r>
          </a:p>
          <a:p>
            <a:r>
              <a:rPr lang="fr-FR" b="1" dirty="0"/>
              <a:t>Amina Interface 4 (</a:t>
            </a:r>
            <a:r>
              <a:rPr lang="fr-FR" b="1" dirty="0" err="1"/>
              <a:t>Problèmatique</a:t>
            </a:r>
            <a:r>
              <a:rPr lang="fr-FR" b="1" dirty="0"/>
              <a:t>)</a:t>
            </a:r>
          </a:p>
          <a:p>
            <a:r>
              <a:rPr lang="fr-FR" dirty="0"/>
              <a:t>Une entreprise telle que </a:t>
            </a:r>
            <a:r>
              <a:rPr lang="fr-FR" dirty="0" err="1"/>
              <a:t>Phosboucraa</a:t>
            </a:r>
            <a:r>
              <a:rPr lang="fr-FR" dirty="0"/>
              <a:t> accueille chaque année un nombre varié de stagiaires provenant d'établissements divers. Ce grand afflux représente un défi majeur pour l'entreprise, notamment en ce qui concerne la gestion et l'affectation de chaque stagiaire ou groupe de stagiaires aux différents encadrants. Comment alors gérer efficacement cette opération complexe ?</a:t>
            </a:r>
          </a:p>
          <a:p>
            <a:r>
              <a:rPr lang="fr-FR" b="1" dirty="0"/>
              <a:t>Fatima </a:t>
            </a:r>
            <a:r>
              <a:rPr lang="fr-FR" b="1" dirty="0" err="1"/>
              <a:t>zahra</a:t>
            </a:r>
            <a:endParaRPr lang="fr-FR" b="1" dirty="0"/>
          </a:p>
          <a:p>
            <a:r>
              <a:rPr lang="fr-FR" dirty="0"/>
              <a:t> 2- </a:t>
            </a:r>
            <a:r>
              <a:rPr lang="fr-FR" dirty="0" err="1"/>
              <a:t>Repponse</a:t>
            </a:r>
            <a:r>
              <a:rPr lang="fr-FR" dirty="0"/>
              <a:t> a  question </a:t>
            </a:r>
            <a:r>
              <a:rPr lang="fr-FR" dirty="0" err="1"/>
              <a:t>amina</a:t>
            </a:r>
            <a:r>
              <a:rPr lang="fr-FR" dirty="0"/>
              <a:t>: pour cela nous allons développer une application en Visual Basic simple à utiliser visant à automatiser et optimiser la gestion des stages.</a:t>
            </a:r>
          </a:p>
          <a:p>
            <a:endParaRPr lang="fr-FR" dirty="0"/>
          </a:p>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4477D15C-85ED-44CE-B983-6B96B5F4A6AD}" type="slidenum">
              <a:rPr lang="fr-FR" smtClean="0"/>
              <a:pPr/>
              <a:t>4</a:t>
            </a:fld>
            <a:endParaRPr lang="fr-FR"/>
          </a:p>
        </p:txBody>
      </p:sp>
      <p:sp>
        <p:nvSpPr>
          <p:cNvPr id="5" name="Espace réservé de l'en-tête 4">
            <a:extLst>
              <a:ext uri="{FF2B5EF4-FFF2-40B4-BE49-F238E27FC236}">
                <a16:creationId xmlns:a16="http://schemas.microsoft.com/office/drawing/2014/main" id="{349FFF89-7361-8B16-98AC-6E7D9F6EF83B}"/>
              </a:ext>
            </a:extLst>
          </p:cNvPr>
          <p:cNvSpPr>
            <a:spLocks noGrp="1"/>
          </p:cNvSpPr>
          <p:nvPr>
            <p:ph type="hdr" sz="quarter"/>
          </p:nvPr>
        </p:nvSpPr>
        <p:spPr/>
        <p:txBody>
          <a:bodyPr/>
          <a:lstStyle/>
          <a:p>
            <a:r>
              <a:rPr lang="fr-FR"/>
              <a:t>blal</a:t>
            </a:r>
            <a:endParaRPr lang="fr-FR" dirty="0"/>
          </a:p>
        </p:txBody>
      </p:sp>
    </p:spTree>
    <p:extLst>
      <p:ext uri="{BB962C8B-B14F-4D97-AF65-F5344CB8AC3E}">
        <p14:creationId xmlns:p14="http://schemas.microsoft.com/office/powerpoint/2010/main" val="3155312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a:t>Fatima </a:t>
            </a:r>
            <a:r>
              <a:rPr lang="fr-FR" b="1" dirty="0" err="1"/>
              <a:t>zahra</a:t>
            </a:r>
            <a:endParaRPr lang="fr-FR" b="1" dirty="0"/>
          </a:p>
          <a:p>
            <a:r>
              <a:rPr lang="fr-FR" dirty="0"/>
              <a:t> 2- </a:t>
            </a:r>
            <a:r>
              <a:rPr lang="fr-FR" dirty="0" err="1"/>
              <a:t>Repponse</a:t>
            </a:r>
            <a:r>
              <a:rPr lang="fr-FR" dirty="0"/>
              <a:t> a  question </a:t>
            </a:r>
            <a:r>
              <a:rPr lang="fr-FR" dirty="0" err="1"/>
              <a:t>amina</a:t>
            </a:r>
            <a:r>
              <a:rPr lang="fr-FR" dirty="0"/>
              <a:t>: pour cela nous allons développer une application en Visual Basic simple à utiliser visant à automatiser et optimiser la gestion des stages.</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Cette application a pour objectifs principaux</a:t>
            </a:r>
          </a:p>
          <a:p>
            <a:endParaRPr lang="fr-F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endParaRPr lang="fr-FR" dirty="0"/>
          </a:p>
        </p:txBody>
      </p:sp>
      <p:sp>
        <p:nvSpPr>
          <p:cNvPr id="4" name="Espace réservé du numéro de diapositive 3"/>
          <p:cNvSpPr>
            <a:spLocks noGrp="1"/>
          </p:cNvSpPr>
          <p:nvPr>
            <p:ph type="sldNum" sz="quarter" idx="10"/>
          </p:nvPr>
        </p:nvSpPr>
        <p:spPr/>
        <p:txBody>
          <a:bodyPr/>
          <a:lstStyle/>
          <a:p>
            <a:fld id="{4477D15C-85ED-44CE-B983-6B96B5F4A6AD}" type="slidenum">
              <a:rPr lang="fr-FR" smtClean="0"/>
              <a:pPr/>
              <a:t>5</a:t>
            </a:fld>
            <a:endParaRPr lang="fr-FR"/>
          </a:p>
        </p:txBody>
      </p:sp>
      <p:sp>
        <p:nvSpPr>
          <p:cNvPr id="5" name="Espace réservé de l'en-tête 4">
            <a:extLst>
              <a:ext uri="{FF2B5EF4-FFF2-40B4-BE49-F238E27FC236}">
                <a16:creationId xmlns:a16="http://schemas.microsoft.com/office/drawing/2014/main" id="{00F6DD5D-4DD4-C925-F615-F38653A8EC18}"/>
              </a:ext>
            </a:extLst>
          </p:cNvPr>
          <p:cNvSpPr>
            <a:spLocks noGrp="1"/>
          </p:cNvSpPr>
          <p:nvPr>
            <p:ph type="hdr" sz="quarter"/>
          </p:nvPr>
        </p:nvSpPr>
        <p:spPr/>
        <p:txBody>
          <a:bodyPr/>
          <a:lstStyle/>
          <a:p>
            <a:r>
              <a:rPr lang="fr-FR"/>
              <a:t>blal</a:t>
            </a:r>
            <a:endParaRPr lang="fr-FR" dirty="0"/>
          </a:p>
        </p:txBody>
      </p:sp>
    </p:spTree>
    <p:extLst>
      <p:ext uri="{BB962C8B-B14F-4D97-AF65-F5344CB8AC3E}">
        <p14:creationId xmlns:p14="http://schemas.microsoft.com/office/powerpoint/2010/main" val="2411242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t>AMINA</a:t>
            </a:r>
            <a:r>
              <a:rPr lang="fr-FR" dirty="0"/>
              <a:t>: Pour vous donner une vision claire de notre démarche, nous allons maintenant présenter l'architecture de notre projet. Celle-ci se décline en plusieurs étapes clés-analyser le besoins - conception de l'architecture Conception de l’interface utilisateur Développement de la base de données - Développement des fonctionnalités en VB- et la fin la phase de tests et débogage</a:t>
            </a:r>
          </a:p>
          <a:p>
            <a:endParaRPr lang="fr-FR" dirty="0"/>
          </a:p>
        </p:txBody>
      </p:sp>
      <p:sp>
        <p:nvSpPr>
          <p:cNvPr id="4" name="Espace réservé du numéro de diapositive 3"/>
          <p:cNvSpPr>
            <a:spLocks noGrp="1"/>
          </p:cNvSpPr>
          <p:nvPr>
            <p:ph type="sldNum" sz="quarter" idx="10"/>
          </p:nvPr>
        </p:nvSpPr>
        <p:spPr/>
        <p:txBody>
          <a:bodyPr/>
          <a:lstStyle/>
          <a:p>
            <a:fld id="{4477D15C-85ED-44CE-B983-6B96B5F4A6AD}" type="slidenum">
              <a:rPr lang="fr-FR" smtClean="0"/>
              <a:pPr/>
              <a:t>6</a:t>
            </a:fld>
            <a:endParaRPr lang="fr-FR"/>
          </a:p>
        </p:txBody>
      </p:sp>
      <p:sp>
        <p:nvSpPr>
          <p:cNvPr id="5" name="Espace réservé de l'en-tête 4">
            <a:extLst>
              <a:ext uri="{FF2B5EF4-FFF2-40B4-BE49-F238E27FC236}">
                <a16:creationId xmlns:a16="http://schemas.microsoft.com/office/drawing/2014/main" id="{1A358F36-0AA2-1305-94AB-C0E39CA4BE92}"/>
              </a:ext>
            </a:extLst>
          </p:cNvPr>
          <p:cNvSpPr>
            <a:spLocks noGrp="1"/>
          </p:cNvSpPr>
          <p:nvPr>
            <p:ph type="hdr" sz="quarter"/>
          </p:nvPr>
        </p:nvSpPr>
        <p:spPr/>
        <p:txBody>
          <a:bodyPr/>
          <a:lstStyle/>
          <a:p>
            <a:r>
              <a:rPr lang="fr-FR"/>
              <a:t>blal</a:t>
            </a:r>
            <a:endParaRPr lang="fr-FR" dirty="0"/>
          </a:p>
        </p:txBody>
      </p:sp>
    </p:spTree>
    <p:extLst>
      <p:ext uri="{BB962C8B-B14F-4D97-AF65-F5344CB8AC3E}">
        <p14:creationId xmlns:p14="http://schemas.microsoft.com/office/powerpoint/2010/main" val="2014725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4477D15C-85ED-44CE-B983-6B96B5F4A6AD}" type="slidenum">
              <a:rPr lang="fr-FR" smtClean="0"/>
              <a:pPr/>
              <a:t>7</a:t>
            </a:fld>
            <a:endParaRPr lang="fr-FR" dirty="0"/>
          </a:p>
        </p:txBody>
      </p:sp>
      <p:sp>
        <p:nvSpPr>
          <p:cNvPr id="5" name="Espace réservé de l'en-tête 4">
            <a:extLst>
              <a:ext uri="{FF2B5EF4-FFF2-40B4-BE49-F238E27FC236}">
                <a16:creationId xmlns:a16="http://schemas.microsoft.com/office/drawing/2014/main" id="{2A18321B-A97D-B812-43C2-2FEC5F05D7E1}"/>
              </a:ext>
            </a:extLst>
          </p:cNvPr>
          <p:cNvSpPr>
            <a:spLocks noGrp="1"/>
          </p:cNvSpPr>
          <p:nvPr>
            <p:ph type="hdr" sz="quarter"/>
          </p:nvPr>
        </p:nvSpPr>
        <p:spPr/>
        <p:txBody>
          <a:bodyPr/>
          <a:lstStyle/>
          <a:p>
            <a:r>
              <a:rPr lang="fr-FR"/>
              <a:t>blal</a:t>
            </a:r>
            <a:endParaRPr lang="fr-FR" dirty="0"/>
          </a:p>
        </p:txBody>
      </p:sp>
    </p:spTree>
    <p:extLst>
      <p:ext uri="{BB962C8B-B14F-4D97-AF65-F5344CB8AC3E}">
        <p14:creationId xmlns:p14="http://schemas.microsoft.com/office/powerpoint/2010/main" val="3290948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1" dirty="0"/>
              <a:t>FAATAIMA : </a:t>
            </a:r>
            <a:r>
              <a:rPr lang="fr-FR" b="0" dirty="0"/>
              <a:t>Pour construire une solution complète, notre projet s’appuie sur une architecture bien structurée. Nous avons utilisé Visual Basic pour développer une interface utilisateur intuitive, facilitant ainsi la gestion des </a:t>
            </a:r>
            <a:r>
              <a:rPr lang="fr-FR" b="0" dirty="0" err="1"/>
              <a:t>stages,SQL</a:t>
            </a:r>
            <a:r>
              <a:rPr lang="fr-FR" b="0" dirty="0"/>
              <a:t> Server pour gérer la base de données et PowerAMC pour modéliser les données</a:t>
            </a:r>
          </a:p>
        </p:txBody>
      </p:sp>
      <p:sp>
        <p:nvSpPr>
          <p:cNvPr id="4" name="Espace réservé du numéro de diapositive 3"/>
          <p:cNvSpPr>
            <a:spLocks noGrp="1"/>
          </p:cNvSpPr>
          <p:nvPr>
            <p:ph type="sldNum" sz="quarter" idx="10"/>
          </p:nvPr>
        </p:nvSpPr>
        <p:spPr/>
        <p:txBody>
          <a:bodyPr/>
          <a:lstStyle/>
          <a:p>
            <a:fld id="{4477D15C-85ED-44CE-B983-6B96B5F4A6AD}" type="slidenum">
              <a:rPr lang="fr-FR" smtClean="0"/>
              <a:pPr/>
              <a:t>8</a:t>
            </a:fld>
            <a:endParaRPr lang="fr-FR"/>
          </a:p>
        </p:txBody>
      </p:sp>
      <p:sp>
        <p:nvSpPr>
          <p:cNvPr id="5" name="Espace réservé de l'en-tête 4">
            <a:extLst>
              <a:ext uri="{FF2B5EF4-FFF2-40B4-BE49-F238E27FC236}">
                <a16:creationId xmlns:a16="http://schemas.microsoft.com/office/drawing/2014/main" id="{7015AF11-90A4-5868-E0D8-9CD74F2D55E3}"/>
              </a:ext>
            </a:extLst>
          </p:cNvPr>
          <p:cNvSpPr>
            <a:spLocks noGrp="1"/>
          </p:cNvSpPr>
          <p:nvPr>
            <p:ph type="hdr" sz="quarter"/>
          </p:nvPr>
        </p:nvSpPr>
        <p:spPr/>
        <p:txBody>
          <a:bodyPr/>
          <a:lstStyle/>
          <a:p>
            <a:r>
              <a:rPr lang="fr-FR"/>
              <a:t>blal</a:t>
            </a:r>
            <a:endParaRPr lang="fr-FR" dirty="0"/>
          </a:p>
        </p:txBody>
      </p:sp>
    </p:spTree>
    <p:extLst>
      <p:ext uri="{BB962C8B-B14F-4D97-AF65-F5344CB8AC3E}">
        <p14:creationId xmlns:p14="http://schemas.microsoft.com/office/powerpoint/2010/main" val="3471763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b="1" dirty="0"/>
          </a:p>
        </p:txBody>
      </p:sp>
      <p:sp>
        <p:nvSpPr>
          <p:cNvPr id="4" name="Espace réservé du numéro de diapositive 3"/>
          <p:cNvSpPr>
            <a:spLocks noGrp="1"/>
          </p:cNvSpPr>
          <p:nvPr>
            <p:ph type="sldNum" sz="quarter" idx="10"/>
          </p:nvPr>
        </p:nvSpPr>
        <p:spPr/>
        <p:txBody>
          <a:bodyPr/>
          <a:lstStyle/>
          <a:p>
            <a:fld id="{4477D15C-85ED-44CE-B983-6B96B5F4A6AD}" type="slidenum">
              <a:rPr lang="fr-FR" smtClean="0"/>
              <a:pPr/>
              <a:t>9</a:t>
            </a:fld>
            <a:endParaRPr lang="fr-FR"/>
          </a:p>
        </p:txBody>
      </p:sp>
      <p:sp>
        <p:nvSpPr>
          <p:cNvPr id="5" name="Espace réservé de l'en-tête 4">
            <a:extLst>
              <a:ext uri="{FF2B5EF4-FFF2-40B4-BE49-F238E27FC236}">
                <a16:creationId xmlns:a16="http://schemas.microsoft.com/office/drawing/2014/main" id="{00F6DD5D-4DD4-C925-F615-F38653A8EC18}"/>
              </a:ext>
            </a:extLst>
          </p:cNvPr>
          <p:cNvSpPr>
            <a:spLocks noGrp="1"/>
          </p:cNvSpPr>
          <p:nvPr>
            <p:ph type="hdr" sz="quarter"/>
          </p:nvPr>
        </p:nvSpPr>
        <p:spPr/>
        <p:txBody>
          <a:bodyPr/>
          <a:lstStyle/>
          <a:p>
            <a:r>
              <a:rPr lang="fr-FR"/>
              <a:t>blal</a:t>
            </a:r>
            <a:endParaRPr lang="fr-FR" dirty="0"/>
          </a:p>
        </p:txBody>
      </p:sp>
    </p:spTree>
    <p:extLst>
      <p:ext uri="{BB962C8B-B14F-4D97-AF65-F5344CB8AC3E}">
        <p14:creationId xmlns:p14="http://schemas.microsoft.com/office/powerpoint/2010/main" val="1079401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FR"/>
          </a:p>
        </p:txBody>
      </p:sp>
      <p:sp>
        <p:nvSpPr>
          <p:cNvPr id="4" name="Date Placeholder 3"/>
          <p:cNvSpPr>
            <a:spLocks noGrp="1"/>
          </p:cNvSpPr>
          <p:nvPr>
            <p:ph type="dt" sz="half" idx="10"/>
          </p:nvPr>
        </p:nvSpPr>
        <p:spPr/>
        <p:txBody>
          <a:bodyPr/>
          <a:lstStyle/>
          <a:p>
            <a:fld id="{C97AC409-A8E0-4D42-BB9D-E16E8191C6BD}" type="datetime1">
              <a:rPr lang="fr-FR" smtClean="0"/>
              <a:t>12/06/2025</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934617BB-FFEE-40CB-BC0A-74E691C4B25A}" type="slidenum">
              <a:rPr lang="fr-FR" smtClean="0"/>
              <a:pPr/>
              <a:t>‹N°›</a:t>
            </a:fld>
            <a:endParaRPr lang="fr-FR" dirty="0"/>
          </a:p>
        </p:txBody>
      </p:sp>
    </p:spTree>
    <p:extLst>
      <p:ext uri="{BB962C8B-B14F-4D97-AF65-F5344CB8AC3E}">
        <p14:creationId xmlns:p14="http://schemas.microsoft.com/office/powerpoint/2010/main" val="1130984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E588E29D-8A5F-40C4-8952-6AF77ECAB955}" type="datetime1">
              <a:rPr lang="fr-FR" smtClean="0"/>
              <a:t>12/06/2025</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934617BB-FFEE-40CB-BC0A-74E691C4B25A}" type="slidenum">
              <a:rPr lang="fr-FR" smtClean="0"/>
              <a:pPr/>
              <a:t>‹N°›</a:t>
            </a:fld>
            <a:endParaRPr lang="fr-FR" dirty="0"/>
          </a:p>
        </p:txBody>
      </p:sp>
    </p:spTree>
    <p:extLst>
      <p:ext uri="{BB962C8B-B14F-4D97-AF65-F5344CB8AC3E}">
        <p14:creationId xmlns:p14="http://schemas.microsoft.com/office/powerpoint/2010/main" val="2316282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AF119CE4-168D-4F92-8357-2ED415E3BE10}" type="datetime1">
              <a:rPr lang="fr-FR" smtClean="0"/>
              <a:t>12/06/2025</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934617BB-FFEE-40CB-BC0A-74E691C4B25A}" type="slidenum">
              <a:rPr lang="fr-FR" smtClean="0"/>
              <a:pPr/>
              <a:t>‹N°›</a:t>
            </a:fld>
            <a:endParaRPr lang="fr-FR" dirty="0"/>
          </a:p>
        </p:txBody>
      </p:sp>
    </p:spTree>
    <p:extLst>
      <p:ext uri="{BB962C8B-B14F-4D97-AF65-F5344CB8AC3E}">
        <p14:creationId xmlns:p14="http://schemas.microsoft.com/office/powerpoint/2010/main" val="40349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10"/>
          </p:nvPr>
        </p:nvSpPr>
        <p:spPr/>
        <p:txBody>
          <a:bodyPr/>
          <a:lstStyle/>
          <a:p>
            <a:fld id="{6493BC15-5609-4A5E-99AE-8D6510AD2309}" type="datetime1">
              <a:rPr lang="fr-FR" smtClean="0"/>
              <a:t>12/06/2025</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934617BB-FFEE-40CB-BC0A-74E691C4B25A}" type="slidenum">
              <a:rPr lang="fr-FR" smtClean="0"/>
              <a:pPr/>
              <a:t>‹N°›</a:t>
            </a:fld>
            <a:endParaRPr lang="fr-FR" dirty="0"/>
          </a:p>
        </p:txBody>
      </p:sp>
    </p:spTree>
    <p:extLst>
      <p:ext uri="{BB962C8B-B14F-4D97-AF65-F5344CB8AC3E}">
        <p14:creationId xmlns:p14="http://schemas.microsoft.com/office/powerpoint/2010/main" val="3678091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411AFB-0A3F-4482-90EB-0EDEA72917F6}" type="datetime1">
              <a:rPr lang="fr-FR" smtClean="0"/>
              <a:t>12/06/2025</a:t>
            </a:fld>
            <a:endParaRPr lang="fr-FR" dirty="0"/>
          </a:p>
        </p:txBody>
      </p:sp>
      <p:sp>
        <p:nvSpPr>
          <p:cNvPr id="5" name="Footer Placeholder 4"/>
          <p:cNvSpPr>
            <a:spLocks noGrp="1"/>
          </p:cNvSpPr>
          <p:nvPr>
            <p:ph type="ftr" sz="quarter" idx="11"/>
          </p:nvPr>
        </p:nvSpPr>
        <p:spPr/>
        <p:txBody>
          <a:bodyPr/>
          <a:lstStyle/>
          <a:p>
            <a:endParaRPr lang="fr-FR" dirty="0"/>
          </a:p>
        </p:txBody>
      </p:sp>
      <p:sp>
        <p:nvSpPr>
          <p:cNvPr id="6" name="Slide Number Placeholder 5"/>
          <p:cNvSpPr>
            <a:spLocks noGrp="1"/>
          </p:cNvSpPr>
          <p:nvPr>
            <p:ph type="sldNum" sz="quarter" idx="12"/>
          </p:nvPr>
        </p:nvSpPr>
        <p:spPr/>
        <p:txBody>
          <a:bodyPr/>
          <a:lstStyle/>
          <a:p>
            <a:fld id="{934617BB-FFEE-40CB-BC0A-74E691C4B25A}" type="slidenum">
              <a:rPr lang="fr-FR" smtClean="0"/>
              <a:pPr/>
              <a:t>‹N°›</a:t>
            </a:fld>
            <a:endParaRPr lang="fr-FR" dirty="0"/>
          </a:p>
        </p:txBody>
      </p:sp>
    </p:spTree>
    <p:extLst>
      <p:ext uri="{BB962C8B-B14F-4D97-AF65-F5344CB8AC3E}">
        <p14:creationId xmlns:p14="http://schemas.microsoft.com/office/powerpoint/2010/main" val="973091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Date Placeholder 4"/>
          <p:cNvSpPr>
            <a:spLocks noGrp="1"/>
          </p:cNvSpPr>
          <p:nvPr>
            <p:ph type="dt" sz="half" idx="10"/>
          </p:nvPr>
        </p:nvSpPr>
        <p:spPr/>
        <p:txBody>
          <a:bodyPr/>
          <a:lstStyle/>
          <a:p>
            <a:fld id="{41C80ED6-72E5-4E5B-9C24-76733564F070}" type="datetime1">
              <a:rPr lang="fr-FR" smtClean="0"/>
              <a:t>12/06/2025</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934617BB-FFEE-40CB-BC0A-74E691C4B25A}" type="slidenum">
              <a:rPr lang="fr-FR" smtClean="0"/>
              <a:pPr/>
              <a:t>‹N°›</a:t>
            </a:fld>
            <a:endParaRPr lang="fr-FR" dirty="0"/>
          </a:p>
        </p:txBody>
      </p:sp>
    </p:spTree>
    <p:extLst>
      <p:ext uri="{BB962C8B-B14F-4D97-AF65-F5344CB8AC3E}">
        <p14:creationId xmlns:p14="http://schemas.microsoft.com/office/powerpoint/2010/main" val="726758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Date Placeholder 6"/>
          <p:cNvSpPr>
            <a:spLocks noGrp="1"/>
          </p:cNvSpPr>
          <p:nvPr>
            <p:ph type="dt" sz="half" idx="10"/>
          </p:nvPr>
        </p:nvSpPr>
        <p:spPr/>
        <p:txBody>
          <a:bodyPr/>
          <a:lstStyle/>
          <a:p>
            <a:fld id="{250F4609-F569-4DCD-83B9-8D9B90FD58F1}" type="datetime1">
              <a:rPr lang="fr-FR" smtClean="0"/>
              <a:t>12/06/2025</a:t>
            </a:fld>
            <a:endParaRPr lang="fr-FR" dirty="0"/>
          </a:p>
        </p:txBody>
      </p:sp>
      <p:sp>
        <p:nvSpPr>
          <p:cNvPr id="8" name="Footer Placeholder 7"/>
          <p:cNvSpPr>
            <a:spLocks noGrp="1"/>
          </p:cNvSpPr>
          <p:nvPr>
            <p:ph type="ftr" sz="quarter" idx="11"/>
          </p:nvPr>
        </p:nvSpPr>
        <p:spPr/>
        <p:txBody>
          <a:bodyPr/>
          <a:lstStyle/>
          <a:p>
            <a:endParaRPr lang="fr-FR" dirty="0"/>
          </a:p>
        </p:txBody>
      </p:sp>
      <p:sp>
        <p:nvSpPr>
          <p:cNvPr id="9" name="Slide Number Placeholder 8"/>
          <p:cNvSpPr>
            <a:spLocks noGrp="1"/>
          </p:cNvSpPr>
          <p:nvPr>
            <p:ph type="sldNum" sz="quarter" idx="12"/>
          </p:nvPr>
        </p:nvSpPr>
        <p:spPr/>
        <p:txBody>
          <a:bodyPr/>
          <a:lstStyle/>
          <a:p>
            <a:fld id="{934617BB-FFEE-40CB-BC0A-74E691C4B25A}" type="slidenum">
              <a:rPr lang="fr-FR" smtClean="0"/>
              <a:pPr/>
              <a:t>‹N°›</a:t>
            </a:fld>
            <a:endParaRPr lang="fr-FR" dirty="0"/>
          </a:p>
        </p:txBody>
      </p:sp>
    </p:spTree>
    <p:extLst>
      <p:ext uri="{BB962C8B-B14F-4D97-AF65-F5344CB8AC3E}">
        <p14:creationId xmlns:p14="http://schemas.microsoft.com/office/powerpoint/2010/main" val="126524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Date Placeholder 2"/>
          <p:cNvSpPr>
            <a:spLocks noGrp="1"/>
          </p:cNvSpPr>
          <p:nvPr>
            <p:ph type="dt" sz="half" idx="10"/>
          </p:nvPr>
        </p:nvSpPr>
        <p:spPr/>
        <p:txBody>
          <a:bodyPr/>
          <a:lstStyle/>
          <a:p>
            <a:fld id="{45513475-E17B-4C7D-93AC-1DC13B7293EE}" type="datetime1">
              <a:rPr lang="fr-FR" smtClean="0"/>
              <a:t>12/06/2025</a:t>
            </a:fld>
            <a:endParaRPr lang="fr-FR" dirty="0"/>
          </a:p>
        </p:txBody>
      </p:sp>
      <p:sp>
        <p:nvSpPr>
          <p:cNvPr id="4" name="Footer Placeholder 3"/>
          <p:cNvSpPr>
            <a:spLocks noGrp="1"/>
          </p:cNvSpPr>
          <p:nvPr>
            <p:ph type="ftr" sz="quarter" idx="11"/>
          </p:nvPr>
        </p:nvSpPr>
        <p:spPr/>
        <p:txBody>
          <a:bodyPr/>
          <a:lstStyle/>
          <a:p>
            <a:endParaRPr lang="fr-FR" dirty="0"/>
          </a:p>
        </p:txBody>
      </p:sp>
      <p:sp>
        <p:nvSpPr>
          <p:cNvPr id="5" name="Slide Number Placeholder 4"/>
          <p:cNvSpPr>
            <a:spLocks noGrp="1"/>
          </p:cNvSpPr>
          <p:nvPr>
            <p:ph type="sldNum" sz="quarter" idx="12"/>
          </p:nvPr>
        </p:nvSpPr>
        <p:spPr/>
        <p:txBody>
          <a:bodyPr/>
          <a:lstStyle/>
          <a:p>
            <a:fld id="{934617BB-FFEE-40CB-BC0A-74E691C4B25A}" type="slidenum">
              <a:rPr lang="fr-FR" smtClean="0"/>
              <a:pPr/>
              <a:t>‹N°›</a:t>
            </a:fld>
            <a:endParaRPr lang="fr-FR" dirty="0"/>
          </a:p>
        </p:txBody>
      </p:sp>
    </p:spTree>
    <p:extLst>
      <p:ext uri="{BB962C8B-B14F-4D97-AF65-F5344CB8AC3E}">
        <p14:creationId xmlns:p14="http://schemas.microsoft.com/office/powerpoint/2010/main" val="2663085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504B61-287A-4FEF-92AF-69B603642DCC}" type="datetime1">
              <a:rPr lang="fr-FR" smtClean="0"/>
              <a:t>12/06/2025</a:t>
            </a:fld>
            <a:endParaRPr lang="fr-FR" dirty="0"/>
          </a:p>
        </p:txBody>
      </p:sp>
      <p:sp>
        <p:nvSpPr>
          <p:cNvPr id="3" name="Footer Placeholder 2"/>
          <p:cNvSpPr>
            <a:spLocks noGrp="1"/>
          </p:cNvSpPr>
          <p:nvPr>
            <p:ph type="ftr" sz="quarter" idx="11"/>
          </p:nvPr>
        </p:nvSpPr>
        <p:spPr/>
        <p:txBody>
          <a:bodyPr/>
          <a:lstStyle/>
          <a:p>
            <a:endParaRPr lang="fr-FR" dirty="0"/>
          </a:p>
        </p:txBody>
      </p:sp>
      <p:sp>
        <p:nvSpPr>
          <p:cNvPr id="4" name="Slide Number Placeholder 3"/>
          <p:cNvSpPr>
            <a:spLocks noGrp="1"/>
          </p:cNvSpPr>
          <p:nvPr>
            <p:ph type="sldNum" sz="quarter" idx="12"/>
          </p:nvPr>
        </p:nvSpPr>
        <p:spPr/>
        <p:txBody>
          <a:bodyPr/>
          <a:lstStyle/>
          <a:p>
            <a:fld id="{934617BB-FFEE-40CB-BC0A-74E691C4B25A}" type="slidenum">
              <a:rPr lang="fr-FR" smtClean="0"/>
              <a:pPr/>
              <a:t>‹N°›</a:t>
            </a:fld>
            <a:endParaRPr lang="fr-FR" dirty="0"/>
          </a:p>
        </p:txBody>
      </p:sp>
    </p:spTree>
    <p:extLst>
      <p:ext uri="{BB962C8B-B14F-4D97-AF65-F5344CB8AC3E}">
        <p14:creationId xmlns:p14="http://schemas.microsoft.com/office/powerpoint/2010/main" val="668718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08B045-0153-493F-8B3D-6A4CE7BC921C}" type="datetime1">
              <a:rPr lang="fr-FR" smtClean="0"/>
              <a:t>12/06/2025</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934617BB-FFEE-40CB-BC0A-74E691C4B25A}" type="slidenum">
              <a:rPr lang="fr-FR" smtClean="0"/>
              <a:pPr/>
              <a:t>‹N°›</a:t>
            </a:fld>
            <a:endParaRPr lang="fr-FR" dirty="0"/>
          </a:p>
        </p:txBody>
      </p:sp>
    </p:spTree>
    <p:extLst>
      <p:ext uri="{BB962C8B-B14F-4D97-AF65-F5344CB8AC3E}">
        <p14:creationId xmlns:p14="http://schemas.microsoft.com/office/powerpoint/2010/main" val="3175083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AAA4DCD-C5AA-46E3-897C-BB0F839A87B1}" type="datetime1">
              <a:rPr lang="fr-FR" smtClean="0"/>
              <a:t>12/06/2025</a:t>
            </a:fld>
            <a:endParaRPr lang="fr-FR" dirty="0"/>
          </a:p>
        </p:txBody>
      </p:sp>
      <p:sp>
        <p:nvSpPr>
          <p:cNvPr id="6" name="Footer Placeholder 5"/>
          <p:cNvSpPr>
            <a:spLocks noGrp="1"/>
          </p:cNvSpPr>
          <p:nvPr>
            <p:ph type="ftr" sz="quarter" idx="11"/>
          </p:nvPr>
        </p:nvSpPr>
        <p:spPr/>
        <p:txBody>
          <a:bodyPr/>
          <a:lstStyle/>
          <a:p>
            <a:endParaRPr lang="fr-FR" dirty="0"/>
          </a:p>
        </p:txBody>
      </p:sp>
      <p:sp>
        <p:nvSpPr>
          <p:cNvPr id="7" name="Slide Number Placeholder 6"/>
          <p:cNvSpPr>
            <a:spLocks noGrp="1"/>
          </p:cNvSpPr>
          <p:nvPr>
            <p:ph type="sldNum" sz="quarter" idx="12"/>
          </p:nvPr>
        </p:nvSpPr>
        <p:spPr/>
        <p:txBody>
          <a:bodyPr/>
          <a:lstStyle/>
          <a:p>
            <a:fld id="{934617BB-FFEE-40CB-BC0A-74E691C4B25A}" type="slidenum">
              <a:rPr lang="fr-FR" smtClean="0"/>
              <a:pPr/>
              <a:t>‹N°›</a:t>
            </a:fld>
            <a:endParaRPr lang="fr-FR" dirty="0"/>
          </a:p>
        </p:txBody>
      </p:sp>
    </p:spTree>
    <p:extLst>
      <p:ext uri="{BB962C8B-B14F-4D97-AF65-F5344CB8AC3E}">
        <p14:creationId xmlns:p14="http://schemas.microsoft.com/office/powerpoint/2010/main" val="2308265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CADDD9-EDCF-4E1E-BEB7-CA6D8C8E86CA}" type="datetime1">
              <a:rPr lang="fr-FR" smtClean="0"/>
              <a:t>12/06/2025</a:t>
            </a:fld>
            <a:endParaRPr lang="fr-FR"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617BB-FFEE-40CB-BC0A-74E691C4B25A}" type="slidenum">
              <a:rPr lang="fr-FR" smtClean="0"/>
              <a:pPr/>
              <a:t>‹N°›</a:t>
            </a:fld>
            <a:endParaRPr lang="fr-FR" dirty="0"/>
          </a:p>
        </p:txBody>
      </p:sp>
    </p:spTree>
    <p:extLst>
      <p:ext uri="{BB962C8B-B14F-4D97-AF65-F5344CB8AC3E}">
        <p14:creationId xmlns:p14="http://schemas.microsoft.com/office/powerpoint/2010/main" val="2270127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e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image" Target="../media/image35.emf"/><Relationship Id="rId3" Type="http://schemas.openxmlformats.org/officeDocument/2006/relationships/tags" Target="../tags/tag41.xml"/><Relationship Id="rId7" Type="http://schemas.openxmlformats.org/officeDocument/2006/relationships/tags" Target="../tags/tag45.xml"/><Relationship Id="rId12" Type="http://schemas.openxmlformats.org/officeDocument/2006/relationships/image" Target="../media/image9.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image" Target="../media/image8.png"/><Relationship Id="rId5" Type="http://schemas.openxmlformats.org/officeDocument/2006/relationships/tags" Target="../tags/tag43.xml"/><Relationship Id="rId10" Type="http://schemas.openxmlformats.org/officeDocument/2006/relationships/notesSlide" Target="../notesSlides/notesSlide11.xml"/><Relationship Id="rId4" Type="http://schemas.openxmlformats.org/officeDocument/2006/relationships/tags" Target="../tags/tag42.xml"/><Relationship Id="rId9"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image" Target="../media/image36.emf"/><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image" Target="../media/image9.png"/><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image" Target="../media/image8.png"/><Relationship Id="rId5" Type="http://schemas.openxmlformats.org/officeDocument/2006/relationships/tags" Target="../tags/tag51.xml"/><Relationship Id="rId10" Type="http://schemas.openxmlformats.org/officeDocument/2006/relationships/notesSlide" Target="../notesSlides/notesSlide12.xml"/><Relationship Id="rId4" Type="http://schemas.openxmlformats.org/officeDocument/2006/relationships/tags" Target="../tags/tag50.xml"/><Relationship Id="rId9" Type="http://schemas.openxmlformats.org/officeDocument/2006/relationships/slideLayout" Target="../slideLayouts/slideLayout2.xml"/><Relationship Id="rId14" Type="http://schemas.openxmlformats.org/officeDocument/2006/relationships/image" Target="../media/image37.emf"/></Relationships>
</file>

<file path=ppt/slides/_rels/slide13.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image" Target="../media/image38.png"/><Relationship Id="rId18" Type="http://schemas.openxmlformats.org/officeDocument/2006/relationships/image" Target="../media/image43.png"/><Relationship Id="rId26" Type="http://schemas.openxmlformats.org/officeDocument/2006/relationships/image" Target="../media/image51.png"/><Relationship Id="rId3" Type="http://schemas.openxmlformats.org/officeDocument/2006/relationships/tags" Target="../tags/tag57.xml"/><Relationship Id="rId21" Type="http://schemas.openxmlformats.org/officeDocument/2006/relationships/image" Target="../media/image46.png"/><Relationship Id="rId7" Type="http://schemas.openxmlformats.org/officeDocument/2006/relationships/tags" Target="../tags/tag61.xml"/><Relationship Id="rId12" Type="http://schemas.openxmlformats.org/officeDocument/2006/relationships/image" Target="../media/image9.png"/><Relationship Id="rId17" Type="http://schemas.openxmlformats.org/officeDocument/2006/relationships/image" Target="../media/image42.png"/><Relationship Id="rId25" Type="http://schemas.openxmlformats.org/officeDocument/2006/relationships/image" Target="../media/image50.png"/><Relationship Id="rId2" Type="http://schemas.openxmlformats.org/officeDocument/2006/relationships/tags" Target="../tags/tag56.xml"/><Relationship Id="rId16" Type="http://schemas.openxmlformats.org/officeDocument/2006/relationships/image" Target="../media/image41.png"/><Relationship Id="rId20" Type="http://schemas.openxmlformats.org/officeDocument/2006/relationships/image" Target="../media/image45.png"/><Relationship Id="rId29" Type="http://schemas.openxmlformats.org/officeDocument/2006/relationships/image" Target="../media/image54.png"/><Relationship Id="rId1" Type="http://schemas.openxmlformats.org/officeDocument/2006/relationships/tags" Target="../tags/tag55.xml"/><Relationship Id="rId6" Type="http://schemas.openxmlformats.org/officeDocument/2006/relationships/tags" Target="../tags/tag60.xml"/><Relationship Id="rId11" Type="http://schemas.openxmlformats.org/officeDocument/2006/relationships/image" Target="../media/image8.png"/><Relationship Id="rId24" Type="http://schemas.openxmlformats.org/officeDocument/2006/relationships/image" Target="../media/image49.png"/><Relationship Id="rId5" Type="http://schemas.openxmlformats.org/officeDocument/2006/relationships/tags" Target="../tags/tag59.xml"/><Relationship Id="rId15" Type="http://schemas.openxmlformats.org/officeDocument/2006/relationships/image" Target="../media/image40.png"/><Relationship Id="rId23" Type="http://schemas.openxmlformats.org/officeDocument/2006/relationships/image" Target="../media/image48.png"/><Relationship Id="rId28" Type="http://schemas.openxmlformats.org/officeDocument/2006/relationships/image" Target="../media/image53.png"/><Relationship Id="rId10" Type="http://schemas.openxmlformats.org/officeDocument/2006/relationships/notesSlide" Target="../notesSlides/notesSlide13.xml"/><Relationship Id="rId19" Type="http://schemas.openxmlformats.org/officeDocument/2006/relationships/image" Target="../media/image44.png"/><Relationship Id="rId31" Type="http://schemas.openxmlformats.org/officeDocument/2006/relationships/image" Target="../media/image56.png"/><Relationship Id="rId4" Type="http://schemas.openxmlformats.org/officeDocument/2006/relationships/tags" Target="../tags/tag58.xml"/><Relationship Id="rId9" Type="http://schemas.openxmlformats.org/officeDocument/2006/relationships/slideLayout" Target="../slideLayouts/slideLayout2.xml"/><Relationship Id="rId14" Type="http://schemas.openxmlformats.org/officeDocument/2006/relationships/image" Target="../media/image39.png"/><Relationship Id="rId22" Type="http://schemas.openxmlformats.org/officeDocument/2006/relationships/image" Target="../media/image47.png"/><Relationship Id="rId27" Type="http://schemas.openxmlformats.org/officeDocument/2006/relationships/image" Target="../media/image52.png"/><Relationship Id="rId30" Type="http://schemas.openxmlformats.org/officeDocument/2006/relationships/image" Target="../media/image55.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notesSlide" Target="../notesSlides/notesSlide14.xml"/><Relationship Id="rId7" Type="http://schemas.openxmlformats.org/officeDocument/2006/relationships/image" Target="../media/image60.svg"/><Relationship Id="rId2" Type="http://schemas.openxmlformats.org/officeDocument/2006/relationships/slideLayout" Target="../slideLayouts/slideLayout2.xml"/><Relationship Id="rId1" Type="http://schemas.openxmlformats.org/officeDocument/2006/relationships/tags" Target="../tags/tag63.xml"/><Relationship Id="rId6" Type="http://schemas.openxmlformats.org/officeDocument/2006/relationships/image" Target="../media/image59.png"/><Relationship Id="rId5" Type="http://schemas.openxmlformats.org/officeDocument/2006/relationships/image" Target="../media/image58.svg"/><Relationship Id="rId10" Type="http://schemas.openxmlformats.org/officeDocument/2006/relationships/comments" Target="../comments/comment2.xml"/><Relationship Id="rId4" Type="http://schemas.openxmlformats.org/officeDocument/2006/relationships/image" Target="../media/image57.png"/><Relationship Id="rId9"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64.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jpeg"/><Relationship Id="rId5" Type="http://schemas.microsoft.com/office/2007/relationships/hdphoto" Target="../media/hdphoto1.wdp"/><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7.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3.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4.xml"/><Relationship Id="rId5" Type="http://schemas.openxmlformats.org/officeDocument/2006/relationships/tags" Target="../tags/tag5.xml"/><Relationship Id="rId15" Type="http://schemas.openxmlformats.org/officeDocument/2006/relationships/image" Target="../media/image9.png"/><Relationship Id="rId10" Type="http://schemas.openxmlformats.org/officeDocument/2006/relationships/slideLayout" Target="../slideLayouts/slideLayout2.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12.png"/><Relationship Id="rId18" Type="http://schemas.openxmlformats.org/officeDocument/2006/relationships/image" Target="../media/image17.svg"/><Relationship Id="rId3" Type="http://schemas.openxmlformats.org/officeDocument/2006/relationships/tags" Target="../tags/tag12.xml"/><Relationship Id="rId21" Type="http://schemas.openxmlformats.org/officeDocument/2006/relationships/image" Target="../media/image7.png"/><Relationship Id="rId7" Type="http://schemas.openxmlformats.org/officeDocument/2006/relationships/tags" Target="../tags/tag16.xml"/><Relationship Id="rId12" Type="http://schemas.openxmlformats.org/officeDocument/2006/relationships/image" Target="../media/image11.svg"/><Relationship Id="rId17" Type="http://schemas.openxmlformats.org/officeDocument/2006/relationships/image" Target="../media/image16.png"/><Relationship Id="rId2" Type="http://schemas.openxmlformats.org/officeDocument/2006/relationships/tags" Target="../tags/tag11.xml"/><Relationship Id="rId16" Type="http://schemas.openxmlformats.org/officeDocument/2006/relationships/image" Target="../media/image15.svg"/><Relationship Id="rId20" Type="http://schemas.openxmlformats.org/officeDocument/2006/relationships/image" Target="../media/image9.png"/><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image" Target="../media/image10.png"/><Relationship Id="rId5" Type="http://schemas.openxmlformats.org/officeDocument/2006/relationships/tags" Target="../tags/tag14.xml"/><Relationship Id="rId15" Type="http://schemas.openxmlformats.org/officeDocument/2006/relationships/image" Target="../media/image14.png"/><Relationship Id="rId10" Type="http://schemas.openxmlformats.org/officeDocument/2006/relationships/notesSlide" Target="../notesSlides/notesSlide5.xml"/><Relationship Id="rId19" Type="http://schemas.openxmlformats.org/officeDocument/2006/relationships/image" Target="../media/image8.png"/><Relationship Id="rId4" Type="http://schemas.openxmlformats.org/officeDocument/2006/relationships/tags" Target="../tags/tag13.xml"/><Relationship Id="rId9" Type="http://schemas.openxmlformats.org/officeDocument/2006/relationships/slideLayout" Target="../slideLayouts/slideLayout2.xml"/><Relationship Id="rId14" Type="http://schemas.openxmlformats.org/officeDocument/2006/relationships/image" Target="../media/image13.svg"/></Relationships>
</file>

<file path=ppt/slides/_rels/slide6.xml.rels><?xml version="1.0" encoding="UTF-8" standalone="yes"?>
<Relationships xmlns="http://schemas.openxmlformats.org/package/2006/relationships"><Relationship Id="rId8" Type="http://schemas.openxmlformats.org/officeDocument/2006/relationships/tags" Target="../tags/tag25.xml"/><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image" Target="../media/image9.png"/><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image" Target="../media/image8.png"/><Relationship Id="rId5" Type="http://schemas.openxmlformats.org/officeDocument/2006/relationships/tags" Target="../tags/tag22.xml"/><Relationship Id="rId10" Type="http://schemas.openxmlformats.org/officeDocument/2006/relationships/notesSlide" Target="../notesSlides/notesSlide6.xml"/><Relationship Id="rId4" Type="http://schemas.openxmlformats.org/officeDocument/2006/relationships/tags" Target="../tags/tag21.xml"/><Relationship Id="rId9"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13" Type="http://schemas.openxmlformats.org/officeDocument/2006/relationships/image" Target="../media/image20.svg"/><Relationship Id="rId18" Type="http://schemas.openxmlformats.org/officeDocument/2006/relationships/image" Target="../media/image25.png"/><Relationship Id="rId3" Type="http://schemas.openxmlformats.org/officeDocument/2006/relationships/tags" Target="../tags/tag28.xml"/><Relationship Id="rId21" Type="http://schemas.openxmlformats.org/officeDocument/2006/relationships/image" Target="../media/image28.svg"/><Relationship Id="rId7" Type="http://schemas.openxmlformats.org/officeDocument/2006/relationships/tags" Target="../tags/tag32.xml"/><Relationship Id="rId12" Type="http://schemas.openxmlformats.org/officeDocument/2006/relationships/image" Target="../media/image19.png"/><Relationship Id="rId17" Type="http://schemas.openxmlformats.org/officeDocument/2006/relationships/image" Target="../media/image24.svg"/><Relationship Id="rId2" Type="http://schemas.openxmlformats.org/officeDocument/2006/relationships/tags" Target="../tags/tag27.xml"/><Relationship Id="rId16" Type="http://schemas.openxmlformats.org/officeDocument/2006/relationships/image" Target="../media/image23.png"/><Relationship Id="rId20" Type="http://schemas.openxmlformats.org/officeDocument/2006/relationships/image" Target="../media/image27.png"/><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image" Target="../media/image9.png"/><Relationship Id="rId24" Type="http://schemas.openxmlformats.org/officeDocument/2006/relationships/comments" Target="../comments/comment1.xml"/><Relationship Id="rId5" Type="http://schemas.openxmlformats.org/officeDocument/2006/relationships/tags" Target="../tags/tag30.xml"/><Relationship Id="rId15" Type="http://schemas.openxmlformats.org/officeDocument/2006/relationships/image" Target="../media/image22.svg"/><Relationship Id="rId23" Type="http://schemas.openxmlformats.org/officeDocument/2006/relationships/image" Target="../media/image30.svg"/><Relationship Id="rId10" Type="http://schemas.openxmlformats.org/officeDocument/2006/relationships/image" Target="../media/image8.png"/><Relationship Id="rId19" Type="http://schemas.openxmlformats.org/officeDocument/2006/relationships/image" Target="../media/image26.svg"/><Relationship Id="rId4" Type="http://schemas.openxmlformats.org/officeDocument/2006/relationships/tags" Target="../tags/tag29.xml"/><Relationship Id="rId9" Type="http://schemas.openxmlformats.org/officeDocument/2006/relationships/notesSlide" Target="../notesSlides/notesSlide8.xml"/><Relationship Id="rId14" Type="http://schemas.openxmlformats.org/officeDocument/2006/relationships/image" Target="../media/image21.png"/><Relationship Id="rId22" Type="http://schemas.openxmlformats.org/officeDocument/2006/relationships/image" Target="../media/image29.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13" Type="http://schemas.openxmlformats.org/officeDocument/2006/relationships/image" Target="../media/image33.png"/><Relationship Id="rId3" Type="http://schemas.openxmlformats.org/officeDocument/2006/relationships/tags" Target="../tags/tag35.xml"/><Relationship Id="rId7" Type="http://schemas.openxmlformats.org/officeDocument/2006/relationships/slideLayout" Target="../slideLayouts/slideLayout2.xml"/><Relationship Id="rId12" Type="http://schemas.openxmlformats.org/officeDocument/2006/relationships/image" Target="../media/image32.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image" Target="../media/image31.jpeg"/><Relationship Id="rId5" Type="http://schemas.openxmlformats.org/officeDocument/2006/relationships/tags" Target="../tags/tag37.xml"/><Relationship Id="rId10" Type="http://schemas.openxmlformats.org/officeDocument/2006/relationships/image" Target="../media/image9.png"/><Relationship Id="rId4" Type="http://schemas.openxmlformats.org/officeDocument/2006/relationships/tags" Target="../tags/tag36.xml"/><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20"/>
          <p:cNvSpPr txBox="1"/>
          <p:nvPr/>
        </p:nvSpPr>
        <p:spPr>
          <a:xfrm>
            <a:off x="6384032" y="2924944"/>
            <a:ext cx="3183924" cy="400110"/>
          </a:xfrm>
          <a:prstGeom prst="rect">
            <a:avLst/>
          </a:prstGeom>
          <a:noFill/>
        </p:spPr>
        <p:txBody>
          <a:bodyPr wrap="square" rtlCol="0">
            <a:spAutoFit/>
          </a:bodyPr>
          <a:lstStyle/>
          <a:p>
            <a:r>
              <a:rPr lang="fr-FR" sz="2000" dirty="0">
                <a:solidFill>
                  <a:schemeClr val="bg1"/>
                </a:solidFill>
                <a:latin typeface="Century Gothic" pitchFamily="34" charset="0"/>
              </a:rPr>
              <a:t>Génie Minéral</a:t>
            </a:r>
          </a:p>
        </p:txBody>
      </p:sp>
      <p:sp>
        <p:nvSpPr>
          <p:cNvPr id="7" name="ZoneTexte 21"/>
          <p:cNvSpPr txBox="1"/>
          <p:nvPr/>
        </p:nvSpPr>
        <p:spPr>
          <a:xfrm>
            <a:off x="3201486" y="1282730"/>
            <a:ext cx="5789023" cy="369332"/>
          </a:xfrm>
          <a:prstGeom prst="rect">
            <a:avLst/>
          </a:prstGeom>
          <a:noFill/>
        </p:spPr>
        <p:txBody>
          <a:bodyPr wrap="square" rtlCol="0">
            <a:spAutoFit/>
          </a:bodyPr>
          <a:lstStyle/>
          <a:p>
            <a:pPr algn="ctr">
              <a:defRPr/>
            </a:pPr>
            <a:r>
              <a:rPr lang="fr-FR" b="1" dirty="0">
                <a:solidFill>
                  <a:schemeClr val="tx2">
                    <a:lumMod val="50000"/>
                  </a:schemeClr>
                </a:solidFill>
                <a:latin typeface="Century Gothic"/>
                <a:cs typeface="Century Gothic"/>
              </a:rPr>
              <a:t>PROJET DE STAGE </a:t>
            </a:r>
            <a:endParaRPr lang="fr-FR" sz="2000" b="1" cap="small" dirty="0">
              <a:solidFill>
                <a:schemeClr val="tx2">
                  <a:lumMod val="50000"/>
                </a:schemeClr>
              </a:solidFill>
              <a:latin typeface="Century Gothic"/>
            </a:endParaRPr>
          </a:p>
        </p:txBody>
      </p:sp>
      <p:sp>
        <p:nvSpPr>
          <p:cNvPr id="10" name="Rectangle 9"/>
          <p:cNvSpPr/>
          <p:nvPr/>
        </p:nvSpPr>
        <p:spPr>
          <a:xfrm>
            <a:off x="0" y="2098592"/>
            <a:ext cx="12192000" cy="1516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sp>
        <p:nvSpPr>
          <p:cNvPr id="11" name="ZoneTexte 40"/>
          <p:cNvSpPr txBox="1"/>
          <p:nvPr/>
        </p:nvSpPr>
        <p:spPr>
          <a:xfrm>
            <a:off x="470059" y="2262886"/>
            <a:ext cx="11257316" cy="107721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3200" b="1" dirty="0">
                <a:solidFill>
                  <a:schemeClr val="bg1"/>
                </a:solidFill>
                <a:latin typeface="Century Gothic" pitchFamily="34" charset="0"/>
              </a:rPr>
              <a:t>Conception et Réalisation d’un outil informatique</a:t>
            </a:r>
          </a:p>
          <a:p>
            <a:pPr algn="ctr"/>
            <a:r>
              <a:rPr lang="fr-FR" sz="3200" b="1" dirty="0">
                <a:solidFill>
                  <a:schemeClr val="bg1"/>
                </a:solidFill>
                <a:latin typeface="Century Gothic" pitchFamily="34" charset="0"/>
              </a:rPr>
              <a:t>pour la gestion des stages.</a:t>
            </a:r>
          </a:p>
        </p:txBody>
      </p:sp>
      <p:grpSp>
        <p:nvGrpSpPr>
          <p:cNvPr id="2" name="Group 1"/>
          <p:cNvGrpSpPr/>
          <p:nvPr/>
        </p:nvGrpSpPr>
        <p:grpSpPr>
          <a:xfrm>
            <a:off x="-2" y="1934275"/>
            <a:ext cx="12192002" cy="1728464"/>
            <a:chOff x="-1" y="2135856"/>
            <a:chExt cx="12192002" cy="2098919"/>
          </a:xfrm>
          <a:solidFill>
            <a:schemeClr val="tx1"/>
          </a:solidFill>
        </p:grpSpPr>
        <p:sp>
          <p:nvSpPr>
            <p:cNvPr id="4" name="Rectangle 3"/>
            <p:cNvSpPr/>
            <p:nvPr/>
          </p:nvSpPr>
          <p:spPr>
            <a:xfrm>
              <a:off x="-1" y="4079896"/>
              <a:ext cx="9928275" cy="857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Pentagone 19"/>
            <p:cNvSpPr/>
            <p:nvPr/>
          </p:nvSpPr>
          <p:spPr>
            <a:xfrm flipH="1">
              <a:off x="4831174" y="4079899"/>
              <a:ext cx="7360826" cy="15487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p:cNvSpPr/>
            <p:nvPr/>
          </p:nvSpPr>
          <p:spPr>
            <a:xfrm>
              <a:off x="1815661" y="2292918"/>
              <a:ext cx="10376340" cy="1411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Pentagone 10"/>
            <p:cNvSpPr/>
            <p:nvPr/>
          </p:nvSpPr>
          <p:spPr>
            <a:xfrm>
              <a:off x="0" y="2135856"/>
              <a:ext cx="5176740" cy="29529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5" name="Rectangle 14"/>
          <p:cNvSpPr/>
          <p:nvPr/>
        </p:nvSpPr>
        <p:spPr>
          <a:xfrm>
            <a:off x="2123556" y="4446086"/>
            <a:ext cx="7944886" cy="646331"/>
          </a:xfrm>
          <a:prstGeom prst="rect">
            <a:avLst/>
          </a:prstGeom>
          <a:ln>
            <a:noFill/>
          </a:ln>
          <a:effectLst>
            <a:outerShdw blurRad="184150" dist="241300" dir="11520000" sx="110000" sy="110000" algn="ctr">
              <a:srgbClr val="000000">
                <a:alpha val="18000"/>
              </a:srgbClr>
            </a:outerShdw>
          </a:effectLst>
        </p:spPr>
        <p:txBody>
          <a:bodyPr wrap="square">
            <a:spAutoFit/>
          </a:bodyPr>
          <a:lstStyle/>
          <a:p>
            <a:pPr algn="ctr"/>
            <a:r>
              <a:rPr lang="fr-FR" dirty="0">
                <a:ln w="18415" cmpd="sng">
                  <a:noFill/>
                  <a:prstDash val="solid"/>
                </a:ln>
                <a:solidFill>
                  <a:sysClr val="windowText" lastClr="000000"/>
                </a:solidFill>
                <a:effectLst>
                  <a:outerShdw blurRad="63500" dir="3600000" algn="tl" rotWithShape="0">
                    <a:srgbClr val="000000">
                      <a:alpha val="70000"/>
                    </a:srgbClr>
                  </a:outerShdw>
                </a:effectLst>
                <a:latin typeface="Century Gothic" pitchFamily="34" charset="0"/>
              </a:rPr>
              <a:t>Réalisé par : </a:t>
            </a:r>
            <a:r>
              <a:rPr lang="fr-FR" b="1" dirty="0">
                <a:ln w="18415" cmpd="sng">
                  <a:noFill/>
                  <a:prstDash val="solid"/>
                </a:ln>
                <a:solidFill>
                  <a:sysClr val="windowText" lastClr="000000"/>
                </a:solidFill>
                <a:effectLst>
                  <a:outerShdw blurRad="63500" dir="3600000" algn="tl" rotWithShape="0">
                    <a:srgbClr val="000000">
                      <a:alpha val="70000"/>
                    </a:srgbClr>
                  </a:outerShdw>
                </a:effectLst>
                <a:latin typeface="Century Gothic" pitchFamily="34" charset="0"/>
              </a:rPr>
              <a:t>EL QACIMI Fatima </a:t>
            </a:r>
            <a:r>
              <a:rPr lang="fr-FR" b="1" dirty="0" err="1">
                <a:ln w="18415" cmpd="sng">
                  <a:noFill/>
                  <a:prstDash val="solid"/>
                </a:ln>
                <a:solidFill>
                  <a:sysClr val="windowText" lastClr="000000"/>
                </a:solidFill>
                <a:effectLst>
                  <a:outerShdw blurRad="63500" dir="3600000" algn="tl" rotWithShape="0">
                    <a:srgbClr val="000000">
                      <a:alpha val="70000"/>
                    </a:srgbClr>
                  </a:outerShdw>
                </a:effectLst>
                <a:latin typeface="Century Gothic" pitchFamily="34" charset="0"/>
              </a:rPr>
              <a:t>Ezzahrae</a:t>
            </a:r>
            <a:endParaRPr lang="fr-FR" b="1" dirty="0">
              <a:ln w="18415" cmpd="sng">
                <a:noFill/>
                <a:prstDash val="solid"/>
              </a:ln>
              <a:solidFill>
                <a:sysClr val="windowText" lastClr="000000"/>
              </a:solidFill>
              <a:effectLst>
                <a:outerShdw blurRad="63500" dir="3600000" algn="tl" rotWithShape="0">
                  <a:srgbClr val="000000">
                    <a:alpha val="70000"/>
                  </a:srgbClr>
                </a:outerShdw>
              </a:effectLst>
              <a:latin typeface="Century Gothic" pitchFamily="34" charset="0"/>
            </a:endParaRPr>
          </a:p>
          <a:p>
            <a:pPr algn="ctr"/>
            <a:r>
              <a:rPr lang="fr-FR" b="1" dirty="0">
                <a:ln w="18415" cmpd="sng">
                  <a:noFill/>
                  <a:prstDash val="solid"/>
                </a:ln>
                <a:effectLst>
                  <a:outerShdw blurRad="63500" dir="3600000" algn="tl" rotWithShape="0">
                    <a:srgbClr val="000000">
                      <a:alpha val="70000"/>
                    </a:srgbClr>
                  </a:outerShdw>
                </a:effectLst>
                <a:latin typeface="Century Gothic" pitchFamily="34" charset="0"/>
              </a:rPr>
              <a:t>     EL HELYMY Amina</a:t>
            </a:r>
          </a:p>
        </p:txBody>
      </p:sp>
      <p:sp>
        <p:nvSpPr>
          <p:cNvPr id="16" name="Rectangle 15"/>
          <p:cNvSpPr/>
          <p:nvPr/>
        </p:nvSpPr>
        <p:spPr>
          <a:xfrm>
            <a:off x="2054904" y="5189588"/>
            <a:ext cx="8082185" cy="338554"/>
          </a:xfrm>
          <a:prstGeom prst="rect">
            <a:avLst/>
          </a:prstGeom>
          <a:ln>
            <a:noFill/>
          </a:ln>
          <a:effectLst>
            <a:outerShdw blurRad="184150" dist="241300" dir="11520000" sx="110000" sy="110000" algn="ctr">
              <a:srgbClr val="000000">
                <a:alpha val="18000"/>
              </a:srgbClr>
            </a:outerShdw>
          </a:effectLst>
        </p:spPr>
        <p:txBody>
          <a:bodyPr wrap="square">
            <a:spAutoFit/>
          </a:bodyPr>
          <a:lstStyle/>
          <a:p>
            <a:pPr algn="ctr"/>
            <a:r>
              <a:rPr lang="fr-FR" sz="1600" dirty="0">
                <a:ln w="18415" cmpd="sng">
                  <a:noFill/>
                  <a:prstDash val="solid"/>
                </a:ln>
                <a:effectLst>
                  <a:outerShdw blurRad="38100" dist="38100" dir="2700000" algn="tl">
                    <a:srgbClr val="000000">
                      <a:alpha val="43137"/>
                    </a:srgbClr>
                  </a:outerShdw>
                </a:effectLst>
                <a:latin typeface="Century Gothic" pitchFamily="34" charset="0"/>
              </a:rPr>
              <a:t>Soutenu le 05/11/2024</a:t>
            </a:r>
          </a:p>
        </p:txBody>
      </p:sp>
      <p:sp>
        <p:nvSpPr>
          <p:cNvPr id="3" name="ZoneTexte 2">
            <a:extLst>
              <a:ext uri="{FF2B5EF4-FFF2-40B4-BE49-F238E27FC236}">
                <a16:creationId xmlns:a16="http://schemas.microsoft.com/office/drawing/2014/main" id="{A73CADCE-9105-DBFF-2D54-460D300FBC04}"/>
              </a:ext>
            </a:extLst>
          </p:cNvPr>
          <p:cNvSpPr txBox="1"/>
          <p:nvPr/>
        </p:nvSpPr>
        <p:spPr>
          <a:xfrm>
            <a:off x="3980357" y="6451443"/>
            <a:ext cx="4236720" cy="584775"/>
          </a:xfrm>
          <a:prstGeom prst="rect">
            <a:avLst/>
          </a:prstGeom>
          <a:noFill/>
        </p:spPr>
        <p:txBody>
          <a:bodyPr wrap="square" rtlCol="0">
            <a:spAutoFit/>
          </a:bodyPr>
          <a:lstStyle/>
          <a:p>
            <a:pPr algn="ctr"/>
            <a:r>
              <a:rPr lang="fr-MA" sz="1600" dirty="0">
                <a:latin typeface="Gill Sans MT" panose="020B0502020104020203" pitchFamily="34" charset="0"/>
              </a:rPr>
              <a:t>Année universitaire : 2024/2025</a:t>
            </a:r>
          </a:p>
          <a:p>
            <a:pPr algn="ctr"/>
            <a:endParaRPr lang="fr-MA" sz="1600" dirty="0"/>
          </a:p>
        </p:txBody>
      </p:sp>
      <p:pic>
        <p:nvPicPr>
          <p:cNvPr id="9" name="Image 9">
            <a:extLst>
              <a:ext uri="{FF2B5EF4-FFF2-40B4-BE49-F238E27FC236}">
                <a16:creationId xmlns:a16="http://schemas.microsoft.com/office/drawing/2014/main" id="{221C9E80-2A4A-BA94-9F1B-A91243E032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0090" y="216895"/>
            <a:ext cx="2922270" cy="957580"/>
          </a:xfrm>
          <a:prstGeom prst="rect">
            <a:avLst/>
          </a:prstGeom>
          <a:effectLst>
            <a:outerShdw dist="50800" sx="1000" sy="1000" algn="ctr" rotWithShape="0">
              <a:srgbClr val="000000"/>
            </a:outerShdw>
          </a:effectLst>
        </p:spPr>
      </p:pic>
      <p:pic>
        <p:nvPicPr>
          <p:cNvPr id="20" name="Image 8">
            <a:extLst>
              <a:ext uri="{FF2B5EF4-FFF2-40B4-BE49-F238E27FC236}">
                <a16:creationId xmlns:a16="http://schemas.microsoft.com/office/drawing/2014/main" id="{CA5959E1-FD50-0BFC-F447-2D9936985CED}"/>
              </a:ext>
            </a:extLst>
          </p:cNvPr>
          <p:cNvPicPr>
            <a:picLocks noChangeAspect="1"/>
          </p:cNvPicPr>
          <p:nvPr/>
        </p:nvPicPr>
        <p:blipFill>
          <a:blip r:embed="rId4">
            <a:extLst>
              <a:ext uri="{BEBA8EAE-BF5A-486C-A8C5-ECC9F3942E4B}">
                <a14:imgProps xmlns:a14="http://schemas.microsoft.com/office/drawing/2010/main">
                  <a14:imgLayer r:embed="rId5">
                    <a14:imgEffect>
                      <a14:saturation sat="102000"/>
                    </a14:imgEffect>
                  </a14:imgLayer>
                </a14:imgProps>
              </a:ext>
              <a:ext uri="{28A0092B-C50C-407E-A947-70E740481C1C}">
                <a14:useLocalDpi xmlns:a14="http://schemas.microsoft.com/office/drawing/2010/main" val="0"/>
              </a:ext>
            </a:extLst>
          </a:blip>
          <a:stretch>
            <a:fillRect/>
          </a:stretch>
        </p:blipFill>
        <p:spPr>
          <a:xfrm>
            <a:off x="248167" y="182511"/>
            <a:ext cx="1678305" cy="1083153"/>
          </a:xfrm>
          <a:prstGeom prst="rect">
            <a:avLst/>
          </a:prstGeom>
          <a:effectLst>
            <a:outerShdw blurRad="50800" sx="1000" sy="1000" algn="ctr" rotWithShape="0">
              <a:srgbClr val="000000"/>
            </a:outerShdw>
            <a:reflection endPos="0" dist="50800" dir="5400000" sy="-100000" algn="bl" rotWithShape="0"/>
          </a:effectLst>
        </p:spPr>
      </p:pic>
      <p:pic>
        <p:nvPicPr>
          <p:cNvPr id="21" name="Image 5">
            <a:extLst>
              <a:ext uri="{FF2B5EF4-FFF2-40B4-BE49-F238E27FC236}">
                <a16:creationId xmlns:a16="http://schemas.microsoft.com/office/drawing/2014/main" id="{584BB219-24F6-B6FF-EDE8-EB0CFF48B75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424278" y="216895"/>
            <a:ext cx="1519555" cy="855980"/>
          </a:xfrm>
          <a:prstGeom prst="rect">
            <a:avLst/>
          </a:prstGeom>
          <a:effectLst>
            <a:glow>
              <a:schemeClr val="accent1">
                <a:alpha val="0"/>
              </a:schemeClr>
            </a:glow>
            <a:outerShdw dist="50800" sx="85000" sy="85000" algn="ctr" rotWithShape="0">
              <a:srgbClr val="000000">
                <a:alpha val="33000"/>
              </a:srgbClr>
            </a:outerShdw>
            <a:reflection endPos="0" dist="50800" dir="5400000" sy="-100000" algn="bl" rotWithShape="0"/>
          </a:effectLst>
        </p:spPr>
      </p:pic>
    </p:spTree>
    <p:extLst>
      <p:ext uri="{BB962C8B-B14F-4D97-AF65-F5344CB8AC3E}">
        <p14:creationId xmlns:p14="http://schemas.microsoft.com/office/powerpoint/2010/main" val="25107097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22" name="Picture 6">
            <a:extLst>
              <a:ext uri="{FF2B5EF4-FFF2-40B4-BE49-F238E27FC236}">
                <a16:creationId xmlns:a16="http://schemas.microsoft.com/office/drawing/2014/main" id="{64F3ADBB-5213-4BA5-9E4F-A22C549561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58BB02B6-993A-4E50-819B-E608C2490A85}"/>
              </a:ext>
            </a:extLst>
          </p:cNvPr>
          <p:cNvSpPr/>
          <p:nvPr/>
        </p:nvSpPr>
        <p:spPr>
          <a:xfrm>
            <a:off x="2523531" y="2793213"/>
            <a:ext cx="7144937" cy="1476928"/>
          </a:xfrm>
          <a:prstGeom prst="rect">
            <a:avLst/>
          </a:prstGeom>
          <a:solidFill>
            <a:schemeClr val="bg1"/>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sp>
        <p:nvSpPr>
          <p:cNvPr id="13" name="Oval 4">
            <a:extLst>
              <a:ext uri="{FF2B5EF4-FFF2-40B4-BE49-F238E27FC236}">
                <a16:creationId xmlns:a16="http://schemas.microsoft.com/office/drawing/2014/main" id="{D2421291-9DD9-4B1F-A3A2-2D8ABB47E521}"/>
              </a:ext>
            </a:extLst>
          </p:cNvPr>
          <p:cNvSpPr/>
          <p:nvPr/>
        </p:nvSpPr>
        <p:spPr>
          <a:xfrm>
            <a:off x="5410985" y="2158738"/>
            <a:ext cx="1153611" cy="970961"/>
          </a:xfrm>
          <a:prstGeom prst="ellipse">
            <a:avLst/>
          </a:prstGeom>
          <a:solidFill>
            <a:srgbClr val="0070C0"/>
          </a:solidFill>
          <a:ln>
            <a:solidFill>
              <a:srgbClr val="25245E"/>
            </a:solid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pic>
        <p:nvPicPr>
          <p:cNvPr id="14" name="Picture 2" descr="https://www.justpush.pl/img/marketing/icon_target.png">
            <a:extLst>
              <a:ext uri="{FF2B5EF4-FFF2-40B4-BE49-F238E27FC236}">
                <a16:creationId xmlns:a16="http://schemas.microsoft.com/office/drawing/2014/main" id="{3E104E9E-C1E4-4E97-9ADE-312EF3E0EBB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0331" y="2354411"/>
            <a:ext cx="779689" cy="584978"/>
          </a:xfrm>
          <a:prstGeom prst="rect">
            <a:avLst/>
          </a:prstGeom>
          <a:noFill/>
          <a:extLst>
            <a:ext uri="{909E8E84-426E-40dd-AFC4-6F175D3DCCD1}">
              <a14:hiddenFill xmlns="" xmlns:a14="http://schemas.microsoft.com/office/drawing/2010/main">
                <a:solidFill>
                  <a:srgbClr val="FFFFFF"/>
                </a:solidFill>
              </a14:hiddenFill>
            </a:ext>
          </a:extLst>
        </p:spPr>
      </p:pic>
      <p:sp>
        <p:nvSpPr>
          <p:cNvPr id="15" name="ZoneTexte 14">
            <a:extLst>
              <a:ext uri="{FF2B5EF4-FFF2-40B4-BE49-F238E27FC236}">
                <a16:creationId xmlns:a16="http://schemas.microsoft.com/office/drawing/2014/main" id="{9CBE2788-43EC-44CC-9053-A86BA5F4FD07}"/>
              </a:ext>
            </a:extLst>
          </p:cNvPr>
          <p:cNvSpPr txBox="1"/>
          <p:nvPr/>
        </p:nvSpPr>
        <p:spPr>
          <a:xfrm>
            <a:off x="2430934" y="3230500"/>
            <a:ext cx="7099628" cy="602355"/>
          </a:xfrm>
          <a:prstGeom prst="rect">
            <a:avLst/>
          </a:prstGeom>
          <a:noFill/>
        </p:spPr>
        <p:txBody>
          <a:bodyPr wrap="square" lIns="108850" tIns="54425" rIns="108850" bIns="54425" rtlCol="0">
            <a:spAutoFit/>
          </a:bodyPr>
          <a:lstStyle/>
          <a:p>
            <a:pPr marL="514350" indent="-514350" algn="ctr">
              <a:buFont typeface="+mj-lt"/>
              <a:buAutoNum type="arabicPeriod" startAt="3"/>
            </a:pPr>
            <a:r>
              <a:rPr lang="fr-FR" sz="3200" dirty="0">
                <a:solidFill>
                  <a:srgbClr val="0070C0"/>
                </a:solidFill>
                <a:latin typeface="Trebuchet MS" charset="0"/>
                <a:ea typeface="Trebuchet MS" charset="0"/>
                <a:cs typeface="Trebuchet MS" charset="0"/>
              </a:rPr>
              <a:t>Conception et Réalisation</a:t>
            </a:r>
          </a:p>
        </p:txBody>
      </p:sp>
    </p:spTree>
    <p:extLst>
      <p:ext uri="{BB962C8B-B14F-4D97-AF65-F5344CB8AC3E}">
        <p14:creationId xmlns:p14="http://schemas.microsoft.com/office/powerpoint/2010/main" val="364037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1584"/>
            <a:ext cx="12192000" cy="5847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C0202"/>
              </a:solidFill>
            </a:endParaRPr>
          </a:p>
        </p:txBody>
      </p:sp>
      <p:sp>
        <p:nvSpPr>
          <p:cNvPr id="16" name="Pentagon 12"/>
          <p:cNvSpPr/>
          <p:nvPr/>
        </p:nvSpPr>
        <p:spPr>
          <a:xfrm rot="10800000">
            <a:off x="8551664" y="-843104"/>
            <a:ext cx="5437494" cy="1324401"/>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Pentagon 12"/>
          <p:cNvSpPr/>
          <p:nvPr/>
        </p:nvSpPr>
        <p:spPr>
          <a:xfrm>
            <a:off x="1209672" y="87361"/>
            <a:ext cx="4870347" cy="1008112"/>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13"/>
          <p:cNvSpPr/>
          <p:nvPr/>
        </p:nvSpPr>
        <p:spPr>
          <a:xfrm>
            <a:off x="175488" y="132868"/>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prstClr val="white"/>
                </a:solidFill>
                <a:latin typeface="Gill Sans MT" panose="020B0502020104020203" pitchFamily="34" charset="0"/>
              </a:rPr>
              <a:t>1</a:t>
            </a:r>
            <a:endParaRPr lang="en-US" sz="1500" dirty="0">
              <a:solidFill>
                <a:prstClr val="white"/>
              </a:solidFill>
              <a:latin typeface="Gill Sans MT" panose="020B0502020104020203" pitchFamily="34" charset="0"/>
            </a:endParaRPr>
          </a:p>
        </p:txBody>
      </p:sp>
      <p:sp>
        <p:nvSpPr>
          <p:cNvPr id="53" name="TextBox 14"/>
          <p:cNvSpPr txBox="1"/>
          <p:nvPr/>
        </p:nvSpPr>
        <p:spPr>
          <a:xfrm>
            <a:off x="1704016" y="135911"/>
            <a:ext cx="5148672" cy="369332"/>
          </a:xfrm>
          <a:prstGeom prst="rect">
            <a:avLst/>
          </a:prstGeom>
          <a:noFill/>
        </p:spPr>
        <p:txBody>
          <a:bodyPr wrap="square" rtlCol="0">
            <a:spAutoFit/>
          </a:bodyPr>
          <a:lstStyle/>
          <a:p>
            <a:r>
              <a:rPr lang="fr-FR" dirty="0">
                <a:latin typeface="Century Gothic" panose="020B0502020202020204" pitchFamily="34" charset="0"/>
              </a:rPr>
              <a:t>Conception et réalisation</a:t>
            </a:r>
          </a:p>
        </p:txBody>
      </p:sp>
      <p:sp>
        <p:nvSpPr>
          <p:cNvPr id="54" name="Oval 15"/>
          <p:cNvSpPr/>
          <p:nvPr/>
        </p:nvSpPr>
        <p:spPr>
          <a:xfrm>
            <a:off x="718065" y="121298"/>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b="1" dirty="0">
                <a:solidFill>
                  <a:schemeClr val="bg1"/>
                </a:solidFill>
                <a:latin typeface="Gill Sans MT" panose="020B0502020104020203" pitchFamily="34" charset="0"/>
              </a:rPr>
              <a:t>2</a:t>
            </a:r>
            <a:endParaRPr lang="en-US" sz="1500" b="1" dirty="0">
              <a:solidFill>
                <a:schemeClr val="bg1"/>
              </a:solidFill>
              <a:latin typeface="Gill Sans MT" panose="020B0502020104020203" pitchFamily="34" charset="0"/>
            </a:endParaRPr>
          </a:p>
        </p:txBody>
      </p:sp>
      <p:sp>
        <p:nvSpPr>
          <p:cNvPr id="104" name="Oval 16">
            <a:extLst>
              <a:ext uri="{FF2B5EF4-FFF2-40B4-BE49-F238E27FC236}">
                <a16:creationId xmlns:a16="http://schemas.microsoft.com/office/drawing/2014/main" id="{F556BCA9-C55D-EA25-8244-11C9E437B495}"/>
              </a:ext>
            </a:extLst>
          </p:cNvPr>
          <p:cNvSpPr/>
          <p:nvPr/>
        </p:nvSpPr>
        <p:spPr>
          <a:xfrm>
            <a:off x="6054733" y="121298"/>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prstClr val="white"/>
                </a:solidFill>
                <a:latin typeface="Gill Sans MT" panose="020B0502020104020203" pitchFamily="34" charset="0"/>
              </a:rPr>
              <a:t>4</a:t>
            </a:r>
            <a:endParaRPr lang="en-US" sz="1500" dirty="0">
              <a:solidFill>
                <a:prstClr val="white"/>
              </a:solidFill>
              <a:latin typeface="Gill Sans MT" panose="020B0502020104020203" pitchFamily="34" charset="0"/>
            </a:endParaRPr>
          </a:p>
        </p:txBody>
      </p:sp>
      <p:cxnSp>
        <p:nvCxnSpPr>
          <p:cNvPr id="138" name="Connecteur droit 22">
            <a:extLst>
              <a:ext uri="{FF2B5EF4-FFF2-40B4-BE49-F238E27FC236}">
                <a16:creationId xmlns:a16="http://schemas.microsoft.com/office/drawing/2014/main" id="{55821841-9AF3-C725-E89E-E156D33D151C}"/>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39" name="Connecteur droit 23">
            <a:extLst>
              <a:ext uri="{FF2B5EF4-FFF2-40B4-BE49-F238E27FC236}">
                <a16:creationId xmlns:a16="http://schemas.microsoft.com/office/drawing/2014/main" id="{0538EE27-781C-6606-A878-4F60FE6B9BE6}"/>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40" name="Connecteur droit 22">
            <a:extLst>
              <a:ext uri="{FF2B5EF4-FFF2-40B4-BE49-F238E27FC236}">
                <a16:creationId xmlns:a16="http://schemas.microsoft.com/office/drawing/2014/main" id="{911E83FD-79F9-4286-EC4B-1F8C7486BACF}"/>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41" name="Connecteur droit 23">
            <a:extLst>
              <a:ext uri="{FF2B5EF4-FFF2-40B4-BE49-F238E27FC236}">
                <a16:creationId xmlns:a16="http://schemas.microsoft.com/office/drawing/2014/main" id="{C17A996D-9B83-383F-6D53-8D68083C2306}"/>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42" name="Pentagon 12">
            <a:extLst>
              <a:ext uri="{FF2B5EF4-FFF2-40B4-BE49-F238E27FC236}">
                <a16:creationId xmlns:a16="http://schemas.microsoft.com/office/drawing/2014/main" id="{0E39E912-1BBC-B726-70C1-EF628AA4A22F}"/>
              </a:ext>
            </a:extLst>
          </p:cNvPr>
          <p:cNvSpPr/>
          <p:nvPr/>
        </p:nvSpPr>
        <p:spPr>
          <a:xfrm rot="10800000">
            <a:off x="1331191" y="6427650"/>
            <a:ext cx="9827316" cy="439258"/>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Pentagon 12">
            <a:extLst>
              <a:ext uri="{FF2B5EF4-FFF2-40B4-BE49-F238E27FC236}">
                <a16:creationId xmlns:a16="http://schemas.microsoft.com/office/drawing/2014/main" id="{CDC1B008-9862-855A-BFF6-2E83C1589167}"/>
              </a:ext>
            </a:extLst>
          </p:cNvPr>
          <p:cNvSpPr/>
          <p:nvPr/>
        </p:nvSpPr>
        <p:spPr>
          <a:xfrm>
            <a:off x="-3" y="6385711"/>
            <a:ext cx="2114622" cy="1035804"/>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4" name="Connecteur droit 22">
            <a:extLst>
              <a:ext uri="{FF2B5EF4-FFF2-40B4-BE49-F238E27FC236}">
                <a16:creationId xmlns:a16="http://schemas.microsoft.com/office/drawing/2014/main" id="{217C6100-801B-1EAE-222E-44BBA14F0F3C}"/>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45" name="Connecteur droit 23">
            <a:extLst>
              <a:ext uri="{FF2B5EF4-FFF2-40B4-BE49-F238E27FC236}">
                <a16:creationId xmlns:a16="http://schemas.microsoft.com/office/drawing/2014/main" id="{C0BDCEB0-A70E-598B-53FF-D3D0570F2A4C}"/>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46" name="Ellipse 145">
            <a:extLst>
              <a:ext uri="{FF2B5EF4-FFF2-40B4-BE49-F238E27FC236}">
                <a16:creationId xmlns:a16="http://schemas.microsoft.com/office/drawing/2014/main" id="{669E350E-B795-2A62-E9F4-DA489B3742C4}"/>
              </a:ext>
            </a:extLst>
          </p:cNvPr>
          <p:cNvSpPr/>
          <p:nvPr/>
        </p:nvSpPr>
        <p:spPr>
          <a:xfrm>
            <a:off x="5822027" y="6278881"/>
            <a:ext cx="654416" cy="5639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12</a:t>
            </a:r>
          </a:p>
        </p:txBody>
      </p:sp>
      <p:sp>
        <p:nvSpPr>
          <p:cNvPr id="148" name="Pentagon 12">
            <a:extLst>
              <a:ext uri="{FF2B5EF4-FFF2-40B4-BE49-F238E27FC236}">
                <a16:creationId xmlns:a16="http://schemas.microsoft.com/office/drawing/2014/main" id="{25D729F5-3CF0-6127-FFB4-4A930BBF67CD}"/>
              </a:ext>
            </a:extLst>
          </p:cNvPr>
          <p:cNvSpPr/>
          <p:nvPr/>
        </p:nvSpPr>
        <p:spPr>
          <a:xfrm rot="10800000">
            <a:off x="10101196" y="6385711"/>
            <a:ext cx="2114622" cy="1035804"/>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16">
            <a:extLst>
              <a:ext uri="{FF2B5EF4-FFF2-40B4-BE49-F238E27FC236}">
                <a16:creationId xmlns:a16="http://schemas.microsoft.com/office/drawing/2014/main" id="{E63E834C-58B4-AA79-9AF7-5C1BFBA0D316}"/>
              </a:ext>
            </a:extLst>
          </p:cNvPr>
          <p:cNvSpPr/>
          <p:nvPr/>
        </p:nvSpPr>
        <p:spPr>
          <a:xfrm>
            <a:off x="1342353" y="145243"/>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schemeClr val="bg1"/>
                </a:solidFill>
                <a:latin typeface="Gill Sans MT" panose="020B0502020104020203" pitchFamily="34" charset="0"/>
              </a:rPr>
              <a:t>3</a:t>
            </a:r>
            <a:endParaRPr lang="en-US" sz="1500" dirty="0">
              <a:solidFill>
                <a:schemeClr val="bg1"/>
              </a:solidFill>
              <a:latin typeface="Gill Sans MT" panose="020B0502020104020203" pitchFamily="34" charset="0"/>
            </a:endParaRPr>
          </a:p>
        </p:txBody>
      </p:sp>
      <p:sp>
        <p:nvSpPr>
          <p:cNvPr id="33" name="Rectangle 32">
            <a:extLst>
              <a:ext uri="{FF2B5EF4-FFF2-40B4-BE49-F238E27FC236}">
                <a16:creationId xmlns:a16="http://schemas.microsoft.com/office/drawing/2014/main" id="{9C19D8D0-570B-9298-297B-DA529C3FF277}"/>
              </a:ext>
            </a:extLst>
          </p:cNvPr>
          <p:cNvSpPr/>
          <p:nvPr>
            <p:custDataLst>
              <p:tags r:id="rId2"/>
            </p:custDataLst>
          </p:nvPr>
        </p:nvSpPr>
        <p:spPr>
          <a:xfrm>
            <a:off x="739764" y="761200"/>
            <a:ext cx="3082781" cy="253916"/>
          </a:xfrm>
          <a:prstGeom prst="rect">
            <a:avLst/>
          </a:prstGeom>
          <a:noFill/>
          <a:ln>
            <a:noFill/>
          </a:ln>
        </p:spPr>
        <p:txBody>
          <a:bodyPr wrap="square" lIns="68580" tIns="34290" rIns="68580" bIns="34290">
            <a:spAutoFit/>
          </a:bodyPr>
          <a:lstStyle/>
          <a:p>
            <a:pPr algn="ctr"/>
            <a:r>
              <a:rPr lang="fr-FR" sz="1200" b="1" dirty="0">
                <a:latin typeface="Gill Sans MT" panose="020B0502020104020203" pitchFamily="34" charset="0"/>
              </a:rPr>
              <a:t>1-MCD</a:t>
            </a:r>
          </a:p>
        </p:txBody>
      </p:sp>
      <p:sp>
        <p:nvSpPr>
          <p:cNvPr id="34" name="Rectangle 33">
            <a:extLst>
              <a:ext uri="{FF2B5EF4-FFF2-40B4-BE49-F238E27FC236}">
                <a16:creationId xmlns:a16="http://schemas.microsoft.com/office/drawing/2014/main" id="{549ECB08-988A-34E5-5ACB-8DADDD6DB7C3}"/>
              </a:ext>
            </a:extLst>
          </p:cNvPr>
          <p:cNvSpPr/>
          <p:nvPr>
            <p:custDataLst>
              <p:tags r:id="rId3"/>
            </p:custDataLst>
          </p:nvPr>
        </p:nvSpPr>
        <p:spPr>
          <a:xfrm>
            <a:off x="4481722" y="745914"/>
            <a:ext cx="3038867" cy="253916"/>
          </a:xfrm>
          <a:prstGeom prst="rect">
            <a:avLst/>
          </a:prstGeom>
        </p:spPr>
        <p:txBody>
          <a:bodyPr wrap="square" lIns="68580" tIns="34290" rIns="68580" bIns="34290">
            <a:spAutoFit/>
          </a:bodyPr>
          <a:lstStyle/>
          <a:p>
            <a:pPr algn="ctr"/>
            <a:r>
              <a:rPr lang="fr-FR" sz="1200" b="1" dirty="0">
                <a:latin typeface="Gill Sans MT" panose="020B0502020104020203" pitchFamily="34" charset="0"/>
              </a:rPr>
              <a:t>3-MLD/MPD</a:t>
            </a:r>
          </a:p>
        </p:txBody>
      </p:sp>
      <p:sp>
        <p:nvSpPr>
          <p:cNvPr id="35" name="Chevron 29">
            <a:extLst>
              <a:ext uri="{FF2B5EF4-FFF2-40B4-BE49-F238E27FC236}">
                <a16:creationId xmlns:a16="http://schemas.microsoft.com/office/drawing/2014/main" id="{1A0BC61E-697B-C9BD-F4C6-7FD5ACF8DE78}"/>
              </a:ext>
            </a:extLst>
          </p:cNvPr>
          <p:cNvSpPr/>
          <p:nvPr>
            <p:custDataLst>
              <p:tags r:id="rId4"/>
            </p:custDataLst>
          </p:nvPr>
        </p:nvSpPr>
        <p:spPr>
          <a:xfrm>
            <a:off x="4496253" y="986453"/>
            <a:ext cx="3104953" cy="96271"/>
          </a:xfrm>
          <a:prstGeom prst="chevron">
            <a:avLst/>
          </a:prstGeom>
          <a:solidFill>
            <a:srgbClr val="ACCBF9"/>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entury Gothic" pitchFamily="34" charset="0"/>
              <a:ea typeface="+mn-ea"/>
              <a:cs typeface="+mn-cs"/>
            </a:endParaRPr>
          </a:p>
        </p:txBody>
      </p:sp>
      <p:sp>
        <p:nvSpPr>
          <p:cNvPr id="36" name="Rectangle 35">
            <a:extLst>
              <a:ext uri="{FF2B5EF4-FFF2-40B4-BE49-F238E27FC236}">
                <a16:creationId xmlns:a16="http://schemas.microsoft.com/office/drawing/2014/main" id="{A7437154-58F3-DDB1-1A32-240E3CDB6B60}"/>
              </a:ext>
            </a:extLst>
          </p:cNvPr>
          <p:cNvSpPr/>
          <p:nvPr>
            <p:custDataLst>
              <p:tags r:id="rId5"/>
            </p:custDataLst>
          </p:nvPr>
        </p:nvSpPr>
        <p:spPr>
          <a:xfrm>
            <a:off x="8238657" y="761200"/>
            <a:ext cx="3082781" cy="253916"/>
          </a:xfrm>
          <a:prstGeom prst="rect">
            <a:avLst/>
          </a:prstGeom>
        </p:spPr>
        <p:txBody>
          <a:bodyPr wrap="square" lIns="68580" tIns="34290" rIns="68580" bIns="34290">
            <a:spAutoFit/>
          </a:bodyPr>
          <a:lstStyle/>
          <a:p>
            <a:pPr algn="ctr"/>
            <a:r>
              <a:rPr lang="fr-FR" sz="1200" b="1" dirty="0">
                <a:latin typeface="Gill Sans MT" panose="020B0502020104020203" pitchFamily="34" charset="0"/>
              </a:rPr>
              <a:t>3- Présentation de l’application</a:t>
            </a:r>
          </a:p>
        </p:txBody>
      </p:sp>
      <p:sp>
        <p:nvSpPr>
          <p:cNvPr id="37" name="Chevron 27">
            <a:extLst>
              <a:ext uri="{FF2B5EF4-FFF2-40B4-BE49-F238E27FC236}">
                <a16:creationId xmlns:a16="http://schemas.microsoft.com/office/drawing/2014/main" id="{3B196FB3-F3D4-ABE4-1209-AC220B60B5DA}"/>
              </a:ext>
            </a:extLst>
          </p:cNvPr>
          <p:cNvSpPr/>
          <p:nvPr>
            <p:custDataLst>
              <p:tags r:id="rId6"/>
            </p:custDataLst>
          </p:nvPr>
        </p:nvSpPr>
        <p:spPr>
          <a:xfrm>
            <a:off x="8238657" y="986620"/>
            <a:ext cx="3092904" cy="96104"/>
          </a:xfrm>
          <a:prstGeom prst="chevron">
            <a:avLst/>
          </a:prstGeom>
          <a:solidFill>
            <a:schemeClr val="bg2"/>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entury Gothic" pitchFamily="34" charset="0"/>
              <a:ea typeface="+mn-ea"/>
              <a:cs typeface="+mn-cs"/>
            </a:endParaRPr>
          </a:p>
        </p:txBody>
      </p:sp>
      <p:sp>
        <p:nvSpPr>
          <p:cNvPr id="38" name="Isosceles Triangle 37">
            <a:extLst>
              <a:ext uri="{FF2B5EF4-FFF2-40B4-BE49-F238E27FC236}">
                <a16:creationId xmlns:a16="http://schemas.microsoft.com/office/drawing/2014/main" id="{00980E49-1D89-7B4A-FA51-BAC10F95F711}"/>
              </a:ext>
            </a:extLst>
          </p:cNvPr>
          <p:cNvSpPr/>
          <p:nvPr>
            <p:custDataLst>
              <p:tags r:id="rId7"/>
            </p:custDataLst>
          </p:nvPr>
        </p:nvSpPr>
        <p:spPr>
          <a:xfrm rot="10800000">
            <a:off x="2026890" y="1167276"/>
            <a:ext cx="216000" cy="108000"/>
          </a:xfrm>
          <a:prstGeom prst="triangle">
            <a:avLst/>
          </a:prstGeom>
          <a:solidFill>
            <a:srgbClr val="0070C0"/>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9" name="Chevron 27">
            <a:extLst>
              <a:ext uri="{FF2B5EF4-FFF2-40B4-BE49-F238E27FC236}">
                <a16:creationId xmlns:a16="http://schemas.microsoft.com/office/drawing/2014/main" id="{F1E39F02-6900-D1F0-71A4-E85E1EA63D5B}"/>
              </a:ext>
            </a:extLst>
          </p:cNvPr>
          <p:cNvSpPr/>
          <p:nvPr>
            <p:custDataLst>
              <p:tags r:id="rId8"/>
            </p:custDataLst>
          </p:nvPr>
        </p:nvSpPr>
        <p:spPr>
          <a:xfrm>
            <a:off x="739760" y="986616"/>
            <a:ext cx="3092904" cy="96104"/>
          </a:xfrm>
          <a:prstGeom prst="chevron">
            <a:avLst/>
          </a:prstGeom>
          <a:solidFill>
            <a:srgbClr val="0070C0"/>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entury Gothic" pitchFamily="34" charset="0"/>
              <a:ea typeface="+mn-ea"/>
              <a:cs typeface="+mn-cs"/>
            </a:endParaRPr>
          </a:p>
        </p:txBody>
      </p:sp>
      <p:pic>
        <p:nvPicPr>
          <p:cNvPr id="3" name="Picture 2">
            <a:extLst>
              <a:ext uri="{FF2B5EF4-FFF2-40B4-BE49-F238E27FC236}">
                <a16:creationId xmlns:a16="http://schemas.microsoft.com/office/drawing/2014/main" id="{CCE1BF3B-8D69-761E-0FF6-271149CCB871}"/>
              </a:ext>
            </a:extLst>
          </p:cNvPr>
          <p:cNvPicPr>
            <a:picLocks noChangeAspect="1"/>
          </p:cNvPicPr>
          <p:nvPr/>
        </p:nvPicPr>
        <p:blipFill>
          <a:blip r:embed="rId11"/>
          <a:stretch>
            <a:fillRect/>
          </a:stretch>
        </p:blipFill>
        <p:spPr>
          <a:xfrm>
            <a:off x="287322" y="6341783"/>
            <a:ext cx="904875" cy="504825"/>
          </a:xfrm>
          <a:prstGeom prst="rect">
            <a:avLst/>
          </a:prstGeom>
        </p:spPr>
      </p:pic>
      <p:pic>
        <p:nvPicPr>
          <p:cNvPr id="10" name="Picture 9">
            <a:extLst>
              <a:ext uri="{FF2B5EF4-FFF2-40B4-BE49-F238E27FC236}">
                <a16:creationId xmlns:a16="http://schemas.microsoft.com/office/drawing/2014/main" id="{6DEE3E2E-C1D5-FF90-DBB0-5D79F1691546}"/>
              </a:ext>
            </a:extLst>
          </p:cNvPr>
          <p:cNvPicPr>
            <a:picLocks noChangeAspect="1"/>
          </p:cNvPicPr>
          <p:nvPr/>
        </p:nvPicPr>
        <p:blipFill>
          <a:blip r:embed="rId12"/>
          <a:stretch>
            <a:fillRect/>
          </a:stretch>
        </p:blipFill>
        <p:spPr>
          <a:xfrm>
            <a:off x="11277914" y="6372481"/>
            <a:ext cx="742950" cy="476250"/>
          </a:xfrm>
          <a:prstGeom prst="rect">
            <a:avLst/>
          </a:prstGeom>
        </p:spPr>
      </p:pic>
      <p:pic>
        <p:nvPicPr>
          <p:cNvPr id="11" name="Image 1">
            <a:extLst>
              <a:ext uri="{FF2B5EF4-FFF2-40B4-BE49-F238E27FC236}">
                <a16:creationId xmlns:a16="http://schemas.microsoft.com/office/drawing/2014/main" id="{EB09280F-48C8-7B28-34D2-1250F69E0404}"/>
              </a:ext>
            </a:extLst>
          </p:cNvPr>
          <p:cNvPicPr>
            <a:picLocks noChangeAspect="1"/>
          </p:cNvPicPr>
          <p:nvPr/>
        </p:nvPicPr>
        <p:blipFill rotWithShape="1">
          <a:blip r:embed="rId13">
            <a:extLst>
              <a:ext uri="{28A0092B-C50C-407E-A947-70E740481C1C}">
                <a14:useLocalDpi xmlns:a14="http://schemas.microsoft.com/office/drawing/2010/main" val="0"/>
              </a:ext>
            </a:extLst>
          </a:blip>
          <a:srcRect r="31541" b="29986"/>
          <a:stretch/>
        </p:blipFill>
        <p:spPr bwMode="auto">
          <a:xfrm>
            <a:off x="1969765" y="1603057"/>
            <a:ext cx="8220507" cy="4549146"/>
          </a:xfrm>
          <a:prstGeom prst="rect">
            <a:avLst/>
          </a:prstGeom>
          <a:noFill/>
          <a:ln>
            <a:noFill/>
          </a:ln>
          <a:extLst>
            <a:ext uri="{53640926-AAD7-44D8-BBD7-CCE9431645EC}">
              <a14:shadowObscured xmlns:a14="http://schemas.microsoft.com/office/drawing/2010/main"/>
            </a:ext>
          </a:extLst>
        </p:spPr>
      </p:pic>
      <p:sp>
        <p:nvSpPr>
          <p:cNvPr id="12" name="ZoneTexte 27">
            <a:extLst>
              <a:ext uri="{FF2B5EF4-FFF2-40B4-BE49-F238E27FC236}">
                <a16:creationId xmlns:a16="http://schemas.microsoft.com/office/drawing/2014/main" id="{4708DDB8-0719-0A95-4147-E7BC79EABAD6}"/>
              </a:ext>
            </a:extLst>
          </p:cNvPr>
          <p:cNvSpPr txBox="1"/>
          <p:nvPr/>
        </p:nvSpPr>
        <p:spPr>
          <a:xfrm>
            <a:off x="8909732" y="16474"/>
            <a:ext cx="3400154" cy="415498"/>
          </a:xfrm>
          <a:prstGeom prst="rect">
            <a:avLst/>
          </a:prstGeom>
          <a:noFill/>
        </p:spPr>
        <p:txBody>
          <a:bodyPr wrap="square" rtlCol="0">
            <a:spAutoFit/>
          </a:bodyPr>
          <a:lstStyle/>
          <a:p>
            <a:pPr algn="ctr"/>
            <a:r>
              <a:rPr lang="fr-FR" sz="1050" b="1" dirty="0">
                <a:solidFill>
                  <a:schemeClr val="bg1"/>
                </a:solidFill>
                <a:effectLst>
                  <a:outerShdw blurRad="38100" dist="38100" dir="2700000" algn="tl">
                    <a:srgbClr val="000000">
                      <a:alpha val="43137"/>
                    </a:srgbClr>
                  </a:outerShdw>
                </a:effectLst>
                <a:latin typeface="Garamond" panose="02020404030301010803" pitchFamily="18" charset="0"/>
              </a:rPr>
              <a:t>Conception et réalisation d’un outil informatique</a:t>
            </a:r>
          </a:p>
          <a:p>
            <a:pPr algn="ctr"/>
            <a:r>
              <a:rPr lang="fr-FR" sz="1050" b="1" dirty="0">
                <a:solidFill>
                  <a:schemeClr val="bg1"/>
                </a:solidFill>
                <a:effectLst>
                  <a:outerShdw blurRad="38100" dist="38100" dir="2700000" algn="tl">
                    <a:srgbClr val="000000">
                      <a:alpha val="43137"/>
                    </a:srgbClr>
                  </a:outerShdw>
                </a:effectLst>
                <a:latin typeface="Garamond" panose="02020404030301010803" pitchFamily="18" charset="0"/>
              </a:rPr>
              <a:t>pour la gestion des stages</a:t>
            </a:r>
          </a:p>
        </p:txBody>
      </p:sp>
    </p:spTree>
    <p:custDataLst>
      <p:tags r:id="rId1"/>
    </p:custDataLst>
    <p:extLst>
      <p:ext uri="{BB962C8B-B14F-4D97-AF65-F5344CB8AC3E}">
        <p14:creationId xmlns:p14="http://schemas.microsoft.com/office/powerpoint/2010/main" val="1277737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1584"/>
            <a:ext cx="12192000" cy="5847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C0202"/>
              </a:solidFill>
            </a:endParaRPr>
          </a:p>
        </p:txBody>
      </p:sp>
      <p:sp>
        <p:nvSpPr>
          <p:cNvPr id="48" name="Pentagon 12"/>
          <p:cNvSpPr/>
          <p:nvPr/>
        </p:nvSpPr>
        <p:spPr>
          <a:xfrm>
            <a:off x="1209672" y="87361"/>
            <a:ext cx="4870347" cy="1008112"/>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13"/>
          <p:cNvSpPr/>
          <p:nvPr/>
        </p:nvSpPr>
        <p:spPr>
          <a:xfrm>
            <a:off x="175488" y="132868"/>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prstClr val="white"/>
                </a:solidFill>
                <a:latin typeface="Gill Sans MT" panose="020B0502020104020203" pitchFamily="34" charset="0"/>
              </a:rPr>
              <a:t>1</a:t>
            </a:r>
            <a:endParaRPr lang="en-US" sz="1500" dirty="0">
              <a:solidFill>
                <a:prstClr val="white"/>
              </a:solidFill>
              <a:latin typeface="Gill Sans MT" panose="020B0502020104020203" pitchFamily="34" charset="0"/>
            </a:endParaRPr>
          </a:p>
        </p:txBody>
      </p:sp>
      <p:sp>
        <p:nvSpPr>
          <p:cNvPr id="53" name="TextBox 14"/>
          <p:cNvSpPr txBox="1"/>
          <p:nvPr/>
        </p:nvSpPr>
        <p:spPr>
          <a:xfrm>
            <a:off x="1704016" y="135911"/>
            <a:ext cx="5148672" cy="369332"/>
          </a:xfrm>
          <a:prstGeom prst="rect">
            <a:avLst/>
          </a:prstGeom>
          <a:noFill/>
        </p:spPr>
        <p:txBody>
          <a:bodyPr wrap="square" rtlCol="0">
            <a:spAutoFit/>
          </a:bodyPr>
          <a:lstStyle/>
          <a:p>
            <a:r>
              <a:rPr lang="fr-FR" dirty="0">
                <a:latin typeface="Century Gothic" panose="020B0502020202020204" pitchFamily="34" charset="0"/>
              </a:rPr>
              <a:t>Conception et réalisation</a:t>
            </a:r>
          </a:p>
        </p:txBody>
      </p:sp>
      <p:sp>
        <p:nvSpPr>
          <p:cNvPr id="54" name="Oval 15"/>
          <p:cNvSpPr/>
          <p:nvPr/>
        </p:nvSpPr>
        <p:spPr>
          <a:xfrm>
            <a:off x="718065" y="121298"/>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b="1" dirty="0">
                <a:solidFill>
                  <a:schemeClr val="bg1"/>
                </a:solidFill>
                <a:latin typeface="Gill Sans MT" panose="020B0502020104020203" pitchFamily="34" charset="0"/>
              </a:rPr>
              <a:t>2</a:t>
            </a:r>
            <a:endParaRPr lang="en-US" sz="1500" b="1" dirty="0">
              <a:solidFill>
                <a:schemeClr val="bg1"/>
              </a:solidFill>
              <a:latin typeface="Gill Sans MT" panose="020B0502020104020203" pitchFamily="34" charset="0"/>
            </a:endParaRPr>
          </a:p>
        </p:txBody>
      </p:sp>
      <p:sp>
        <p:nvSpPr>
          <p:cNvPr id="104" name="Oval 16">
            <a:extLst>
              <a:ext uri="{FF2B5EF4-FFF2-40B4-BE49-F238E27FC236}">
                <a16:creationId xmlns:a16="http://schemas.microsoft.com/office/drawing/2014/main" id="{F556BCA9-C55D-EA25-8244-11C9E437B495}"/>
              </a:ext>
            </a:extLst>
          </p:cNvPr>
          <p:cNvSpPr/>
          <p:nvPr/>
        </p:nvSpPr>
        <p:spPr>
          <a:xfrm>
            <a:off x="6054733" y="121298"/>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prstClr val="white"/>
                </a:solidFill>
                <a:latin typeface="Gill Sans MT" panose="020B0502020104020203" pitchFamily="34" charset="0"/>
              </a:rPr>
              <a:t>4</a:t>
            </a:r>
            <a:endParaRPr lang="en-US" sz="1500" dirty="0">
              <a:solidFill>
                <a:prstClr val="white"/>
              </a:solidFill>
              <a:latin typeface="Gill Sans MT" panose="020B0502020104020203" pitchFamily="34" charset="0"/>
            </a:endParaRPr>
          </a:p>
        </p:txBody>
      </p:sp>
      <p:cxnSp>
        <p:nvCxnSpPr>
          <p:cNvPr id="138" name="Connecteur droit 22">
            <a:extLst>
              <a:ext uri="{FF2B5EF4-FFF2-40B4-BE49-F238E27FC236}">
                <a16:creationId xmlns:a16="http://schemas.microsoft.com/office/drawing/2014/main" id="{55821841-9AF3-C725-E89E-E156D33D151C}"/>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39" name="Connecteur droit 23">
            <a:extLst>
              <a:ext uri="{FF2B5EF4-FFF2-40B4-BE49-F238E27FC236}">
                <a16:creationId xmlns:a16="http://schemas.microsoft.com/office/drawing/2014/main" id="{0538EE27-781C-6606-A878-4F60FE6B9BE6}"/>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40" name="Connecteur droit 22">
            <a:extLst>
              <a:ext uri="{FF2B5EF4-FFF2-40B4-BE49-F238E27FC236}">
                <a16:creationId xmlns:a16="http://schemas.microsoft.com/office/drawing/2014/main" id="{911E83FD-79F9-4286-EC4B-1F8C7486BACF}"/>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41" name="Connecteur droit 23">
            <a:extLst>
              <a:ext uri="{FF2B5EF4-FFF2-40B4-BE49-F238E27FC236}">
                <a16:creationId xmlns:a16="http://schemas.microsoft.com/office/drawing/2014/main" id="{C17A996D-9B83-383F-6D53-8D68083C2306}"/>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42" name="Pentagon 12">
            <a:extLst>
              <a:ext uri="{FF2B5EF4-FFF2-40B4-BE49-F238E27FC236}">
                <a16:creationId xmlns:a16="http://schemas.microsoft.com/office/drawing/2014/main" id="{0E39E912-1BBC-B726-70C1-EF628AA4A22F}"/>
              </a:ext>
            </a:extLst>
          </p:cNvPr>
          <p:cNvSpPr/>
          <p:nvPr/>
        </p:nvSpPr>
        <p:spPr>
          <a:xfrm rot="10800000">
            <a:off x="1331191" y="6427650"/>
            <a:ext cx="9827316" cy="439258"/>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Pentagon 12">
            <a:extLst>
              <a:ext uri="{FF2B5EF4-FFF2-40B4-BE49-F238E27FC236}">
                <a16:creationId xmlns:a16="http://schemas.microsoft.com/office/drawing/2014/main" id="{CDC1B008-9862-855A-BFF6-2E83C1589167}"/>
              </a:ext>
            </a:extLst>
          </p:cNvPr>
          <p:cNvSpPr/>
          <p:nvPr/>
        </p:nvSpPr>
        <p:spPr>
          <a:xfrm>
            <a:off x="-3" y="6385711"/>
            <a:ext cx="2114622" cy="1035804"/>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4" name="Connecteur droit 22">
            <a:extLst>
              <a:ext uri="{FF2B5EF4-FFF2-40B4-BE49-F238E27FC236}">
                <a16:creationId xmlns:a16="http://schemas.microsoft.com/office/drawing/2014/main" id="{217C6100-801B-1EAE-222E-44BBA14F0F3C}"/>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45" name="Connecteur droit 23">
            <a:extLst>
              <a:ext uri="{FF2B5EF4-FFF2-40B4-BE49-F238E27FC236}">
                <a16:creationId xmlns:a16="http://schemas.microsoft.com/office/drawing/2014/main" id="{C0BDCEB0-A70E-598B-53FF-D3D0570F2A4C}"/>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46" name="Ellipse 145">
            <a:extLst>
              <a:ext uri="{FF2B5EF4-FFF2-40B4-BE49-F238E27FC236}">
                <a16:creationId xmlns:a16="http://schemas.microsoft.com/office/drawing/2014/main" id="{669E350E-B795-2A62-E9F4-DA489B3742C4}"/>
              </a:ext>
            </a:extLst>
          </p:cNvPr>
          <p:cNvSpPr/>
          <p:nvPr/>
        </p:nvSpPr>
        <p:spPr>
          <a:xfrm>
            <a:off x="5822027" y="6278881"/>
            <a:ext cx="654416" cy="5639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13</a:t>
            </a:r>
          </a:p>
        </p:txBody>
      </p:sp>
      <p:sp>
        <p:nvSpPr>
          <p:cNvPr id="148" name="Pentagon 12">
            <a:extLst>
              <a:ext uri="{FF2B5EF4-FFF2-40B4-BE49-F238E27FC236}">
                <a16:creationId xmlns:a16="http://schemas.microsoft.com/office/drawing/2014/main" id="{25D729F5-3CF0-6127-FFB4-4A930BBF67CD}"/>
              </a:ext>
            </a:extLst>
          </p:cNvPr>
          <p:cNvSpPr/>
          <p:nvPr/>
        </p:nvSpPr>
        <p:spPr>
          <a:xfrm rot="10800000">
            <a:off x="10101196" y="6385711"/>
            <a:ext cx="2114622" cy="1035804"/>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16">
            <a:extLst>
              <a:ext uri="{FF2B5EF4-FFF2-40B4-BE49-F238E27FC236}">
                <a16:creationId xmlns:a16="http://schemas.microsoft.com/office/drawing/2014/main" id="{E63E834C-58B4-AA79-9AF7-5C1BFBA0D316}"/>
              </a:ext>
            </a:extLst>
          </p:cNvPr>
          <p:cNvSpPr/>
          <p:nvPr/>
        </p:nvSpPr>
        <p:spPr>
          <a:xfrm>
            <a:off x="1350537" y="164542"/>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schemeClr val="bg1"/>
                </a:solidFill>
                <a:latin typeface="Gill Sans MT" panose="020B0502020104020203" pitchFamily="34" charset="0"/>
              </a:rPr>
              <a:t>3</a:t>
            </a:r>
            <a:endParaRPr lang="en-US" sz="1500" dirty="0">
              <a:solidFill>
                <a:schemeClr val="bg1"/>
              </a:solidFill>
              <a:latin typeface="Gill Sans MT" panose="020B0502020104020203" pitchFamily="34" charset="0"/>
            </a:endParaRPr>
          </a:p>
        </p:txBody>
      </p:sp>
      <p:sp>
        <p:nvSpPr>
          <p:cNvPr id="6" name="Pentagon 12">
            <a:extLst>
              <a:ext uri="{FF2B5EF4-FFF2-40B4-BE49-F238E27FC236}">
                <a16:creationId xmlns:a16="http://schemas.microsoft.com/office/drawing/2014/main" id="{4C92D697-61C7-8078-E70E-5E523E42D92B}"/>
              </a:ext>
            </a:extLst>
          </p:cNvPr>
          <p:cNvSpPr/>
          <p:nvPr/>
        </p:nvSpPr>
        <p:spPr>
          <a:xfrm rot="10800000">
            <a:off x="8551664" y="-843104"/>
            <a:ext cx="5437494" cy="1324401"/>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Isosceles Triangle 37">
            <a:extLst>
              <a:ext uri="{FF2B5EF4-FFF2-40B4-BE49-F238E27FC236}">
                <a16:creationId xmlns:a16="http://schemas.microsoft.com/office/drawing/2014/main" id="{60E76700-A43F-491B-4C7B-7A891D05CD9F}"/>
              </a:ext>
            </a:extLst>
          </p:cNvPr>
          <p:cNvSpPr/>
          <p:nvPr>
            <p:custDataLst>
              <p:tags r:id="rId2"/>
            </p:custDataLst>
          </p:nvPr>
        </p:nvSpPr>
        <p:spPr>
          <a:xfrm rot="10800000">
            <a:off x="6018733" y="1137412"/>
            <a:ext cx="216000" cy="108000"/>
          </a:xfrm>
          <a:prstGeom prst="triangle">
            <a:avLst/>
          </a:prstGeom>
          <a:solidFill>
            <a:srgbClr val="0070C0"/>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D995EF3A-1ACD-523E-C432-57E28B194EB9}"/>
              </a:ext>
            </a:extLst>
          </p:cNvPr>
          <p:cNvSpPr/>
          <p:nvPr>
            <p:custDataLst>
              <p:tags r:id="rId3"/>
            </p:custDataLst>
          </p:nvPr>
        </p:nvSpPr>
        <p:spPr>
          <a:xfrm>
            <a:off x="739764" y="761200"/>
            <a:ext cx="3082781" cy="253916"/>
          </a:xfrm>
          <a:prstGeom prst="rect">
            <a:avLst/>
          </a:prstGeom>
        </p:spPr>
        <p:txBody>
          <a:bodyPr wrap="square" lIns="68580" tIns="34290" rIns="68580" bIns="34290">
            <a:spAutoFit/>
          </a:bodyPr>
          <a:lstStyle/>
          <a:p>
            <a:pPr algn="ctr"/>
            <a:r>
              <a:rPr lang="fr-FR" sz="1200" b="1" dirty="0">
                <a:latin typeface="Gill Sans MT" panose="020B0502020104020203" pitchFamily="34" charset="0"/>
              </a:rPr>
              <a:t>1-MCD</a:t>
            </a:r>
          </a:p>
        </p:txBody>
      </p:sp>
      <p:sp>
        <p:nvSpPr>
          <p:cNvPr id="28" name="Chevron 27">
            <a:extLst>
              <a:ext uri="{FF2B5EF4-FFF2-40B4-BE49-F238E27FC236}">
                <a16:creationId xmlns:a16="http://schemas.microsoft.com/office/drawing/2014/main" id="{C71F2C85-0A78-17C6-33C0-8394A490C594}"/>
              </a:ext>
            </a:extLst>
          </p:cNvPr>
          <p:cNvSpPr/>
          <p:nvPr>
            <p:custDataLst>
              <p:tags r:id="rId4"/>
            </p:custDataLst>
          </p:nvPr>
        </p:nvSpPr>
        <p:spPr>
          <a:xfrm>
            <a:off x="739764" y="986620"/>
            <a:ext cx="3092904" cy="96104"/>
          </a:xfrm>
          <a:prstGeom prst="chevron">
            <a:avLst/>
          </a:prstGeom>
          <a:solidFill>
            <a:schemeClr val="bg2"/>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entury Gothic" pitchFamily="34" charset="0"/>
              <a:ea typeface="+mn-ea"/>
              <a:cs typeface="+mn-cs"/>
            </a:endParaRPr>
          </a:p>
        </p:txBody>
      </p:sp>
      <p:sp>
        <p:nvSpPr>
          <p:cNvPr id="29" name="Rectangle 28">
            <a:extLst>
              <a:ext uri="{FF2B5EF4-FFF2-40B4-BE49-F238E27FC236}">
                <a16:creationId xmlns:a16="http://schemas.microsoft.com/office/drawing/2014/main" id="{86D384B7-0EBD-C776-5B49-3CA21ED68DDA}"/>
              </a:ext>
            </a:extLst>
          </p:cNvPr>
          <p:cNvSpPr/>
          <p:nvPr>
            <p:custDataLst>
              <p:tags r:id="rId5"/>
            </p:custDataLst>
          </p:nvPr>
        </p:nvSpPr>
        <p:spPr>
          <a:xfrm>
            <a:off x="4481722" y="745914"/>
            <a:ext cx="3199238" cy="253916"/>
          </a:xfrm>
          <a:prstGeom prst="rect">
            <a:avLst/>
          </a:prstGeom>
        </p:spPr>
        <p:txBody>
          <a:bodyPr wrap="square" lIns="68580" tIns="34290" rIns="68580" bIns="34290">
            <a:spAutoFit/>
          </a:bodyPr>
          <a:lstStyle/>
          <a:p>
            <a:pPr algn="ctr"/>
            <a:r>
              <a:rPr lang="fr-FR" sz="1200" b="1" dirty="0">
                <a:latin typeface="Gill Sans MT" panose="020B0502020104020203" pitchFamily="34" charset="0"/>
              </a:rPr>
              <a:t>2-MLD/MPD</a:t>
            </a:r>
          </a:p>
        </p:txBody>
      </p:sp>
      <p:sp>
        <p:nvSpPr>
          <p:cNvPr id="30" name="Chevron 29">
            <a:extLst>
              <a:ext uri="{FF2B5EF4-FFF2-40B4-BE49-F238E27FC236}">
                <a16:creationId xmlns:a16="http://schemas.microsoft.com/office/drawing/2014/main" id="{2900B1D7-EB98-EE9D-4731-0AAD9AB45FFB}"/>
              </a:ext>
            </a:extLst>
          </p:cNvPr>
          <p:cNvSpPr/>
          <p:nvPr>
            <p:custDataLst>
              <p:tags r:id="rId6"/>
            </p:custDataLst>
          </p:nvPr>
        </p:nvSpPr>
        <p:spPr>
          <a:xfrm>
            <a:off x="4496253" y="986453"/>
            <a:ext cx="3104953" cy="96271"/>
          </a:xfrm>
          <a:prstGeom prst="chevron">
            <a:avLst/>
          </a:prstGeom>
          <a:solidFill>
            <a:srgbClr val="0070C0"/>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entury Gothic" pitchFamily="34" charset="0"/>
              <a:ea typeface="+mn-ea"/>
              <a:cs typeface="+mn-cs"/>
            </a:endParaRPr>
          </a:p>
        </p:txBody>
      </p:sp>
      <p:sp>
        <p:nvSpPr>
          <p:cNvPr id="31" name="Rectangle 30">
            <a:extLst>
              <a:ext uri="{FF2B5EF4-FFF2-40B4-BE49-F238E27FC236}">
                <a16:creationId xmlns:a16="http://schemas.microsoft.com/office/drawing/2014/main" id="{CFC7DADE-F324-406D-96FE-49078BC22AC0}"/>
              </a:ext>
            </a:extLst>
          </p:cNvPr>
          <p:cNvSpPr/>
          <p:nvPr>
            <p:custDataLst>
              <p:tags r:id="rId7"/>
            </p:custDataLst>
          </p:nvPr>
        </p:nvSpPr>
        <p:spPr>
          <a:xfrm>
            <a:off x="8238657" y="761200"/>
            <a:ext cx="3082781" cy="253916"/>
          </a:xfrm>
          <a:prstGeom prst="rect">
            <a:avLst/>
          </a:prstGeom>
        </p:spPr>
        <p:txBody>
          <a:bodyPr wrap="square" lIns="68580" tIns="34290" rIns="68580" bIns="34290">
            <a:spAutoFit/>
          </a:bodyPr>
          <a:lstStyle/>
          <a:p>
            <a:pPr algn="ctr"/>
            <a:r>
              <a:rPr lang="fr-FR" sz="1200" b="1" dirty="0">
                <a:latin typeface="Gill Sans MT" panose="020B0502020104020203" pitchFamily="34" charset="0"/>
              </a:rPr>
              <a:t>3- Présentation de l’application</a:t>
            </a:r>
          </a:p>
        </p:txBody>
      </p:sp>
      <p:sp>
        <p:nvSpPr>
          <p:cNvPr id="34" name="Chevron 27">
            <a:extLst>
              <a:ext uri="{FF2B5EF4-FFF2-40B4-BE49-F238E27FC236}">
                <a16:creationId xmlns:a16="http://schemas.microsoft.com/office/drawing/2014/main" id="{E0994D13-6663-C0F9-6451-40237B93314E}"/>
              </a:ext>
            </a:extLst>
          </p:cNvPr>
          <p:cNvSpPr/>
          <p:nvPr>
            <p:custDataLst>
              <p:tags r:id="rId8"/>
            </p:custDataLst>
          </p:nvPr>
        </p:nvSpPr>
        <p:spPr>
          <a:xfrm>
            <a:off x="8238657" y="986620"/>
            <a:ext cx="3092904" cy="96104"/>
          </a:xfrm>
          <a:prstGeom prst="chevron">
            <a:avLst/>
          </a:prstGeom>
          <a:solidFill>
            <a:schemeClr val="bg2"/>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entury Gothic" pitchFamily="34" charset="0"/>
              <a:ea typeface="+mn-ea"/>
              <a:cs typeface="+mn-cs"/>
            </a:endParaRPr>
          </a:p>
        </p:txBody>
      </p:sp>
      <p:pic>
        <p:nvPicPr>
          <p:cNvPr id="5" name="Picture 4">
            <a:extLst>
              <a:ext uri="{FF2B5EF4-FFF2-40B4-BE49-F238E27FC236}">
                <a16:creationId xmlns:a16="http://schemas.microsoft.com/office/drawing/2014/main" id="{6E3ED6EF-C3A1-B51E-AC20-4C4114F1DEAA}"/>
              </a:ext>
            </a:extLst>
          </p:cNvPr>
          <p:cNvPicPr>
            <a:picLocks noChangeAspect="1"/>
          </p:cNvPicPr>
          <p:nvPr/>
        </p:nvPicPr>
        <p:blipFill>
          <a:blip r:embed="rId11"/>
          <a:stretch>
            <a:fillRect/>
          </a:stretch>
        </p:blipFill>
        <p:spPr>
          <a:xfrm>
            <a:off x="287326" y="6332811"/>
            <a:ext cx="904875" cy="504825"/>
          </a:xfrm>
          <a:prstGeom prst="rect">
            <a:avLst/>
          </a:prstGeom>
        </p:spPr>
      </p:pic>
      <p:pic>
        <p:nvPicPr>
          <p:cNvPr id="9" name="Picture 8">
            <a:extLst>
              <a:ext uri="{FF2B5EF4-FFF2-40B4-BE49-F238E27FC236}">
                <a16:creationId xmlns:a16="http://schemas.microsoft.com/office/drawing/2014/main" id="{8EF460F5-E790-AFD6-5841-9B8E16AF95DC}"/>
              </a:ext>
            </a:extLst>
          </p:cNvPr>
          <p:cNvPicPr>
            <a:picLocks noChangeAspect="1"/>
          </p:cNvPicPr>
          <p:nvPr/>
        </p:nvPicPr>
        <p:blipFill>
          <a:blip r:embed="rId12"/>
          <a:stretch>
            <a:fillRect/>
          </a:stretch>
        </p:blipFill>
        <p:spPr>
          <a:xfrm>
            <a:off x="11331561" y="6356874"/>
            <a:ext cx="742950" cy="476250"/>
          </a:xfrm>
          <a:prstGeom prst="rect">
            <a:avLst/>
          </a:prstGeom>
        </p:spPr>
      </p:pic>
      <p:pic>
        <p:nvPicPr>
          <p:cNvPr id="10" name="Image 2">
            <a:extLst>
              <a:ext uri="{FF2B5EF4-FFF2-40B4-BE49-F238E27FC236}">
                <a16:creationId xmlns:a16="http://schemas.microsoft.com/office/drawing/2014/main" id="{8AA5761B-3851-0F8B-99D1-88DBAAFF6387}"/>
              </a:ext>
            </a:extLst>
          </p:cNvPr>
          <p:cNvPicPr>
            <a:picLocks noChangeAspect="1"/>
          </p:cNvPicPr>
          <p:nvPr/>
        </p:nvPicPr>
        <p:blipFill rotWithShape="1">
          <a:blip r:embed="rId13">
            <a:extLst>
              <a:ext uri="{28A0092B-C50C-407E-A947-70E740481C1C}">
                <a14:useLocalDpi xmlns:a14="http://schemas.microsoft.com/office/drawing/2010/main" val="0"/>
              </a:ext>
            </a:extLst>
          </a:blip>
          <a:srcRect r="31983" b="28106"/>
          <a:stretch/>
        </p:blipFill>
        <p:spPr bwMode="auto">
          <a:xfrm>
            <a:off x="1316167" y="1609725"/>
            <a:ext cx="9666135" cy="4601208"/>
          </a:xfrm>
          <a:prstGeom prst="rect">
            <a:avLst/>
          </a:prstGeom>
          <a:noFill/>
          <a:ln>
            <a:noFill/>
          </a:ln>
          <a:extLst>
            <a:ext uri="{53640926-AAD7-44D8-BBD7-CCE9431645EC}">
              <a14:shadowObscured xmlns:a14="http://schemas.microsoft.com/office/drawing/2010/main"/>
            </a:ext>
          </a:extLst>
        </p:spPr>
      </p:pic>
      <p:sp>
        <p:nvSpPr>
          <p:cNvPr id="11" name="TextBox 10">
            <a:extLst>
              <a:ext uri="{FF2B5EF4-FFF2-40B4-BE49-F238E27FC236}">
                <a16:creationId xmlns:a16="http://schemas.microsoft.com/office/drawing/2014/main" id="{F9BCAB0B-19C7-4DE5-8F2A-AD7A2B7A4894}"/>
              </a:ext>
            </a:extLst>
          </p:cNvPr>
          <p:cNvSpPr txBox="1"/>
          <p:nvPr/>
        </p:nvSpPr>
        <p:spPr>
          <a:xfrm>
            <a:off x="1518412" y="1404090"/>
            <a:ext cx="1525484" cy="369332"/>
          </a:xfrm>
          <a:prstGeom prst="rect">
            <a:avLst/>
          </a:prstGeom>
          <a:noFill/>
        </p:spPr>
        <p:txBody>
          <a:bodyPr wrap="square" rtlCol="0">
            <a:spAutoFit/>
          </a:bodyPr>
          <a:lstStyle/>
          <a:p>
            <a:r>
              <a:rPr lang="fr-FR" b="1" dirty="0"/>
              <a:t>MLD</a:t>
            </a:r>
            <a:endParaRPr lang="en-US" b="1" dirty="0"/>
          </a:p>
        </p:txBody>
      </p:sp>
      <p:pic>
        <p:nvPicPr>
          <p:cNvPr id="12" name="Image 46">
            <a:extLst>
              <a:ext uri="{FF2B5EF4-FFF2-40B4-BE49-F238E27FC236}">
                <a16:creationId xmlns:a16="http://schemas.microsoft.com/office/drawing/2014/main" id="{FA8DAD9F-DA2D-9F2A-0B5E-F7C56003D078}"/>
              </a:ext>
            </a:extLst>
          </p:cNvPr>
          <p:cNvPicPr>
            <a:picLocks noChangeAspect="1"/>
          </p:cNvPicPr>
          <p:nvPr/>
        </p:nvPicPr>
        <p:blipFill rotWithShape="1">
          <a:blip r:embed="rId14">
            <a:extLst>
              <a:ext uri="{28A0092B-C50C-407E-A947-70E740481C1C}">
                <a14:useLocalDpi xmlns:a14="http://schemas.microsoft.com/office/drawing/2010/main" val="0"/>
              </a:ext>
            </a:extLst>
          </a:blip>
          <a:srcRect r="32427" b="29990"/>
          <a:stretch/>
        </p:blipFill>
        <p:spPr bwMode="auto">
          <a:xfrm>
            <a:off x="1078065" y="1756410"/>
            <a:ext cx="9904237" cy="4483360"/>
          </a:xfrm>
          <a:prstGeom prst="rect">
            <a:avLst/>
          </a:prstGeom>
          <a:noFill/>
          <a:ln>
            <a:noFill/>
          </a:ln>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D17E50E5-9686-47D9-7CF7-F2F8C55488A8}"/>
              </a:ext>
            </a:extLst>
          </p:cNvPr>
          <p:cNvSpPr txBox="1"/>
          <p:nvPr/>
        </p:nvSpPr>
        <p:spPr>
          <a:xfrm>
            <a:off x="1518412" y="1399827"/>
            <a:ext cx="1525484" cy="369332"/>
          </a:xfrm>
          <a:prstGeom prst="rect">
            <a:avLst/>
          </a:prstGeom>
          <a:noFill/>
        </p:spPr>
        <p:txBody>
          <a:bodyPr wrap="square" rtlCol="0">
            <a:spAutoFit/>
          </a:bodyPr>
          <a:lstStyle/>
          <a:p>
            <a:r>
              <a:rPr lang="fr-FR" b="1" dirty="0"/>
              <a:t>MPD</a:t>
            </a:r>
            <a:endParaRPr lang="en-US" b="1" dirty="0"/>
          </a:p>
        </p:txBody>
      </p:sp>
      <p:sp>
        <p:nvSpPr>
          <p:cNvPr id="16" name="ZoneTexte 27">
            <a:extLst>
              <a:ext uri="{FF2B5EF4-FFF2-40B4-BE49-F238E27FC236}">
                <a16:creationId xmlns:a16="http://schemas.microsoft.com/office/drawing/2014/main" id="{B5001DCE-8AD9-BA4C-CA44-44A163B26B67}"/>
              </a:ext>
            </a:extLst>
          </p:cNvPr>
          <p:cNvSpPr txBox="1"/>
          <p:nvPr/>
        </p:nvSpPr>
        <p:spPr>
          <a:xfrm>
            <a:off x="8909732" y="16474"/>
            <a:ext cx="3400154" cy="415498"/>
          </a:xfrm>
          <a:prstGeom prst="rect">
            <a:avLst/>
          </a:prstGeom>
          <a:noFill/>
        </p:spPr>
        <p:txBody>
          <a:bodyPr wrap="square" rtlCol="0">
            <a:spAutoFit/>
          </a:bodyPr>
          <a:lstStyle/>
          <a:p>
            <a:pPr algn="ctr"/>
            <a:r>
              <a:rPr lang="fr-FR" sz="1050" b="1" dirty="0">
                <a:solidFill>
                  <a:schemeClr val="bg1"/>
                </a:solidFill>
                <a:effectLst>
                  <a:outerShdw blurRad="38100" dist="38100" dir="2700000" algn="tl">
                    <a:srgbClr val="000000">
                      <a:alpha val="43137"/>
                    </a:srgbClr>
                  </a:outerShdw>
                </a:effectLst>
                <a:latin typeface="Garamond" panose="02020404030301010803" pitchFamily="18" charset="0"/>
              </a:rPr>
              <a:t>Conception et réalisation d’un outil informatique</a:t>
            </a:r>
          </a:p>
          <a:p>
            <a:pPr algn="ctr"/>
            <a:r>
              <a:rPr lang="fr-FR" sz="1050" b="1" dirty="0">
                <a:solidFill>
                  <a:schemeClr val="bg1"/>
                </a:solidFill>
                <a:effectLst>
                  <a:outerShdw blurRad="38100" dist="38100" dir="2700000" algn="tl">
                    <a:srgbClr val="000000">
                      <a:alpha val="43137"/>
                    </a:srgbClr>
                  </a:outerShdw>
                </a:effectLst>
                <a:latin typeface="Garamond" panose="02020404030301010803" pitchFamily="18" charset="0"/>
              </a:rPr>
              <a:t>pour la gestion des stages</a:t>
            </a:r>
          </a:p>
        </p:txBody>
      </p:sp>
    </p:spTree>
    <p:custDataLst>
      <p:tags r:id="rId1"/>
    </p:custDataLst>
    <p:extLst>
      <p:ext uri="{BB962C8B-B14F-4D97-AF65-F5344CB8AC3E}">
        <p14:creationId xmlns:p14="http://schemas.microsoft.com/office/powerpoint/2010/main" val="1162600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nodeType="after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par>
                          <p:cTn id="17" fill="hold">
                            <p:stCondLst>
                              <p:cond delay="0"/>
                            </p:stCondLst>
                            <p:childTnLst>
                              <p:par>
                                <p:cTn id="18" presetID="10" presetClass="entr" presetSubtype="0"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1584"/>
            <a:ext cx="12192000" cy="5847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C0202"/>
              </a:solidFill>
            </a:endParaRPr>
          </a:p>
        </p:txBody>
      </p:sp>
      <p:sp>
        <p:nvSpPr>
          <p:cNvPr id="48" name="Pentagon 12"/>
          <p:cNvSpPr/>
          <p:nvPr/>
        </p:nvSpPr>
        <p:spPr>
          <a:xfrm>
            <a:off x="1209672" y="87361"/>
            <a:ext cx="4870347" cy="1008112"/>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13"/>
          <p:cNvSpPr/>
          <p:nvPr/>
        </p:nvSpPr>
        <p:spPr>
          <a:xfrm>
            <a:off x="175488" y="132868"/>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prstClr val="white"/>
                </a:solidFill>
                <a:latin typeface="Gill Sans MT" panose="020B0502020104020203" pitchFamily="34" charset="0"/>
              </a:rPr>
              <a:t>1</a:t>
            </a:r>
            <a:endParaRPr lang="en-US" sz="1500" dirty="0">
              <a:solidFill>
                <a:prstClr val="white"/>
              </a:solidFill>
              <a:latin typeface="Gill Sans MT" panose="020B0502020104020203" pitchFamily="34" charset="0"/>
            </a:endParaRPr>
          </a:p>
        </p:txBody>
      </p:sp>
      <p:sp>
        <p:nvSpPr>
          <p:cNvPr id="53" name="TextBox 14"/>
          <p:cNvSpPr txBox="1"/>
          <p:nvPr/>
        </p:nvSpPr>
        <p:spPr>
          <a:xfrm>
            <a:off x="1704016" y="135911"/>
            <a:ext cx="5148672" cy="369332"/>
          </a:xfrm>
          <a:prstGeom prst="rect">
            <a:avLst/>
          </a:prstGeom>
          <a:noFill/>
        </p:spPr>
        <p:txBody>
          <a:bodyPr wrap="square" rtlCol="0">
            <a:spAutoFit/>
          </a:bodyPr>
          <a:lstStyle/>
          <a:p>
            <a:r>
              <a:rPr lang="fr-FR" dirty="0">
                <a:latin typeface="Century Gothic" panose="020B0502020202020204" pitchFamily="34" charset="0"/>
              </a:rPr>
              <a:t>Conception et réalisation</a:t>
            </a:r>
          </a:p>
        </p:txBody>
      </p:sp>
      <p:sp>
        <p:nvSpPr>
          <p:cNvPr id="54" name="Oval 15"/>
          <p:cNvSpPr/>
          <p:nvPr/>
        </p:nvSpPr>
        <p:spPr>
          <a:xfrm>
            <a:off x="718065" y="121298"/>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b="1" dirty="0">
                <a:solidFill>
                  <a:schemeClr val="bg1"/>
                </a:solidFill>
                <a:latin typeface="Gill Sans MT" panose="020B0502020104020203" pitchFamily="34" charset="0"/>
              </a:rPr>
              <a:t>2</a:t>
            </a:r>
            <a:endParaRPr lang="en-US" sz="1500" b="1" dirty="0">
              <a:solidFill>
                <a:schemeClr val="bg1"/>
              </a:solidFill>
              <a:latin typeface="Gill Sans MT" panose="020B0502020104020203" pitchFamily="34" charset="0"/>
            </a:endParaRPr>
          </a:p>
        </p:txBody>
      </p:sp>
      <p:sp>
        <p:nvSpPr>
          <p:cNvPr id="104" name="Oval 16">
            <a:extLst>
              <a:ext uri="{FF2B5EF4-FFF2-40B4-BE49-F238E27FC236}">
                <a16:creationId xmlns:a16="http://schemas.microsoft.com/office/drawing/2014/main" id="{F556BCA9-C55D-EA25-8244-11C9E437B495}"/>
              </a:ext>
            </a:extLst>
          </p:cNvPr>
          <p:cNvSpPr/>
          <p:nvPr/>
        </p:nvSpPr>
        <p:spPr>
          <a:xfrm>
            <a:off x="6054733" y="121298"/>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prstClr val="white"/>
                </a:solidFill>
                <a:latin typeface="Gill Sans MT" panose="020B0502020104020203" pitchFamily="34" charset="0"/>
              </a:rPr>
              <a:t>4</a:t>
            </a:r>
            <a:endParaRPr lang="en-US" sz="1500" dirty="0">
              <a:solidFill>
                <a:prstClr val="white"/>
              </a:solidFill>
              <a:latin typeface="Gill Sans MT" panose="020B0502020104020203" pitchFamily="34" charset="0"/>
            </a:endParaRPr>
          </a:p>
        </p:txBody>
      </p:sp>
      <p:cxnSp>
        <p:nvCxnSpPr>
          <p:cNvPr id="138" name="Connecteur droit 22">
            <a:extLst>
              <a:ext uri="{FF2B5EF4-FFF2-40B4-BE49-F238E27FC236}">
                <a16:creationId xmlns:a16="http://schemas.microsoft.com/office/drawing/2014/main" id="{55821841-9AF3-C725-E89E-E156D33D151C}"/>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39" name="Connecteur droit 23">
            <a:extLst>
              <a:ext uri="{FF2B5EF4-FFF2-40B4-BE49-F238E27FC236}">
                <a16:creationId xmlns:a16="http://schemas.microsoft.com/office/drawing/2014/main" id="{0538EE27-781C-6606-A878-4F60FE6B9BE6}"/>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40" name="Connecteur droit 22">
            <a:extLst>
              <a:ext uri="{FF2B5EF4-FFF2-40B4-BE49-F238E27FC236}">
                <a16:creationId xmlns:a16="http://schemas.microsoft.com/office/drawing/2014/main" id="{911E83FD-79F9-4286-EC4B-1F8C7486BACF}"/>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41" name="Connecteur droit 23">
            <a:extLst>
              <a:ext uri="{FF2B5EF4-FFF2-40B4-BE49-F238E27FC236}">
                <a16:creationId xmlns:a16="http://schemas.microsoft.com/office/drawing/2014/main" id="{C17A996D-9B83-383F-6D53-8D68083C2306}"/>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42" name="Pentagon 12">
            <a:extLst>
              <a:ext uri="{FF2B5EF4-FFF2-40B4-BE49-F238E27FC236}">
                <a16:creationId xmlns:a16="http://schemas.microsoft.com/office/drawing/2014/main" id="{0E39E912-1BBC-B726-70C1-EF628AA4A22F}"/>
              </a:ext>
            </a:extLst>
          </p:cNvPr>
          <p:cNvSpPr/>
          <p:nvPr/>
        </p:nvSpPr>
        <p:spPr>
          <a:xfrm rot="10800000">
            <a:off x="1331191" y="6427650"/>
            <a:ext cx="9827316" cy="439258"/>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Pentagon 12">
            <a:extLst>
              <a:ext uri="{FF2B5EF4-FFF2-40B4-BE49-F238E27FC236}">
                <a16:creationId xmlns:a16="http://schemas.microsoft.com/office/drawing/2014/main" id="{CDC1B008-9862-855A-BFF6-2E83C1589167}"/>
              </a:ext>
            </a:extLst>
          </p:cNvPr>
          <p:cNvSpPr/>
          <p:nvPr/>
        </p:nvSpPr>
        <p:spPr>
          <a:xfrm>
            <a:off x="-3" y="6385711"/>
            <a:ext cx="2114622" cy="1035804"/>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4" name="Connecteur droit 22">
            <a:extLst>
              <a:ext uri="{FF2B5EF4-FFF2-40B4-BE49-F238E27FC236}">
                <a16:creationId xmlns:a16="http://schemas.microsoft.com/office/drawing/2014/main" id="{217C6100-801B-1EAE-222E-44BBA14F0F3C}"/>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45" name="Connecteur droit 23">
            <a:extLst>
              <a:ext uri="{FF2B5EF4-FFF2-40B4-BE49-F238E27FC236}">
                <a16:creationId xmlns:a16="http://schemas.microsoft.com/office/drawing/2014/main" id="{C0BDCEB0-A70E-598B-53FF-D3D0570F2A4C}"/>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46" name="Ellipse 145">
            <a:extLst>
              <a:ext uri="{FF2B5EF4-FFF2-40B4-BE49-F238E27FC236}">
                <a16:creationId xmlns:a16="http://schemas.microsoft.com/office/drawing/2014/main" id="{669E350E-B795-2A62-E9F4-DA489B3742C4}"/>
              </a:ext>
            </a:extLst>
          </p:cNvPr>
          <p:cNvSpPr/>
          <p:nvPr/>
        </p:nvSpPr>
        <p:spPr>
          <a:xfrm>
            <a:off x="5822027" y="6278881"/>
            <a:ext cx="654416" cy="5639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14</a:t>
            </a:r>
          </a:p>
        </p:txBody>
      </p:sp>
      <p:sp>
        <p:nvSpPr>
          <p:cNvPr id="148" name="Pentagon 12">
            <a:extLst>
              <a:ext uri="{FF2B5EF4-FFF2-40B4-BE49-F238E27FC236}">
                <a16:creationId xmlns:a16="http://schemas.microsoft.com/office/drawing/2014/main" id="{25D729F5-3CF0-6127-FFB4-4A930BBF67CD}"/>
              </a:ext>
            </a:extLst>
          </p:cNvPr>
          <p:cNvSpPr/>
          <p:nvPr/>
        </p:nvSpPr>
        <p:spPr>
          <a:xfrm rot="10800000">
            <a:off x="10101196" y="6385711"/>
            <a:ext cx="2114622" cy="1035804"/>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16">
            <a:extLst>
              <a:ext uri="{FF2B5EF4-FFF2-40B4-BE49-F238E27FC236}">
                <a16:creationId xmlns:a16="http://schemas.microsoft.com/office/drawing/2014/main" id="{E63E834C-58B4-AA79-9AF7-5C1BFBA0D316}"/>
              </a:ext>
            </a:extLst>
          </p:cNvPr>
          <p:cNvSpPr/>
          <p:nvPr/>
        </p:nvSpPr>
        <p:spPr>
          <a:xfrm>
            <a:off x="1350537" y="164542"/>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schemeClr val="bg1"/>
                </a:solidFill>
                <a:latin typeface="Gill Sans MT" panose="020B0502020104020203" pitchFamily="34" charset="0"/>
              </a:rPr>
              <a:t>3</a:t>
            </a:r>
            <a:endParaRPr lang="en-US" sz="1500" dirty="0">
              <a:solidFill>
                <a:schemeClr val="bg1"/>
              </a:solidFill>
              <a:latin typeface="Gill Sans MT" panose="020B0502020104020203" pitchFamily="34" charset="0"/>
            </a:endParaRPr>
          </a:p>
        </p:txBody>
      </p:sp>
      <p:sp>
        <p:nvSpPr>
          <p:cNvPr id="6" name="Pentagon 12">
            <a:extLst>
              <a:ext uri="{FF2B5EF4-FFF2-40B4-BE49-F238E27FC236}">
                <a16:creationId xmlns:a16="http://schemas.microsoft.com/office/drawing/2014/main" id="{4C92D697-61C7-8078-E70E-5E523E42D92B}"/>
              </a:ext>
            </a:extLst>
          </p:cNvPr>
          <p:cNvSpPr/>
          <p:nvPr/>
        </p:nvSpPr>
        <p:spPr>
          <a:xfrm rot="10800000">
            <a:off x="8551664" y="-843104"/>
            <a:ext cx="5437494" cy="1324401"/>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Isosceles Triangle 37">
            <a:extLst>
              <a:ext uri="{FF2B5EF4-FFF2-40B4-BE49-F238E27FC236}">
                <a16:creationId xmlns:a16="http://schemas.microsoft.com/office/drawing/2014/main" id="{60E76700-A43F-491B-4C7B-7A891D05CD9F}"/>
              </a:ext>
            </a:extLst>
          </p:cNvPr>
          <p:cNvSpPr/>
          <p:nvPr>
            <p:custDataLst>
              <p:tags r:id="rId2"/>
            </p:custDataLst>
          </p:nvPr>
        </p:nvSpPr>
        <p:spPr>
          <a:xfrm rot="10800000">
            <a:off x="6018733" y="1137412"/>
            <a:ext cx="216000" cy="108000"/>
          </a:xfrm>
          <a:prstGeom prst="triangle">
            <a:avLst/>
          </a:prstGeom>
          <a:solidFill>
            <a:srgbClr val="0070C0"/>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27" name="Rectangle 26">
            <a:extLst>
              <a:ext uri="{FF2B5EF4-FFF2-40B4-BE49-F238E27FC236}">
                <a16:creationId xmlns:a16="http://schemas.microsoft.com/office/drawing/2014/main" id="{D995EF3A-1ACD-523E-C432-57E28B194EB9}"/>
              </a:ext>
            </a:extLst>
          </p:cNvPr>
          <p:cNvSpPr/>
          <p:nvPr>
            <p:custDataLst>
              <p:tags r:id="rId3"/>
            </p:custDataLst>
          </p:nvPr>
        </p:nvSpPr>
        <p:spPr>
          <a:xfrm>
            <a:off x="739764" y="761200"/>
            <a:ext cx="3082781" cy="253916"/>
          </a:xfrm>
          <a:prstGeom prst="rect">
            <a:avLst/>
          </a:prstGeom>
        </p:spPr>
        <p:txBody>
          <a:bodyPr wrap="square" lIns="68580" tIns="34290" rIns="68580" bIns="34290">
            <a:spAutoFit/>
          </a:bodyPr>
          <a:lstStyle/>
          <a:p>
            <a:pPr algn="ctr"/>
            <a:r>
              <a:rPr lang="fr-FR" sz="1200" b="1" dirty="0">
                <a:latin typeface="Gill Sans MT" panose="020B0502020104020203" pitchFamily="34" charset="0"/>
              </a:rPr>
              <a:t>1-MCD</a:t>
            </a:r>
          </a:p>
        </p:txBody>
      </p:sp>
      <p:sp>
        <p:nvSpPr>
          <p:cNvPr id="28" name="Chevron 27">
            <a:extLst>
              <a:ext uri="{FF2B5EF4-FFF2-40B4-BE49-F238E27FC236}">
                <a16:creationId xmlns:a16="http://schemas.microsoft.com/office/drawing/2014/main" id="{C71F2C85-0A78-17C6-33C0-8394A490C594}"/>
              </a:ext>
            </a:extLst>
          </p:cNvPr>
          <p:cNvSpPr/>
          <p:nvPr>
            <p:custDataLst>
              <p:tags r:id="rId4"/>
            </p:custDataLst>
          </p:nvPr>
        </p:nvSpPr>
        <p:spPr>
          <a:xfrm>
            <a:off x="739764" y="986620"/>
            <a:ext cx="3092904" cy="96104"/>
          </a:xfrm>
          <a:prstGeom prst="chevron">
            <a:avLst/>
          </a:prstGeom>
          <a:solidFill>
            <a:schemeClr val="bg2"/>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entury Gothic" pitchFamily="34" charset="0"/>
              <a:ea typeface="+mn-ea"/>
              <a:cs typeface="+mn-cs"/>
            </a:endParaRPr>
          </a:p>
        </p:txBody>
      </p:sp>
      <p:sp>
        <p:nvSpPr>
          <p:cNvPr id="29" name="Rectangle 28">
            <a:extLst>
              <a:ext uri="{FF2B5EF4-FFF2-40B4-BE49-F238E27FC236}">
                <a16:creationId xmlns:a16="http://schemas.microsoft.com/office/drawing/2014/main" id="{86D384B7-0EBD-C776-5B49-3CA21ED68DDA}"/>
              </a:ext>
            </a:extLst>
          </p:cNvPr>
          <p:cNvSpPr/>
          <p:nvPr>
            <p:custDataLst>
              <p:tags r:id="rId5"/>
            </p:custDataLst>
          </p:nvPr>
        </p:nvSpPr>
        <p:spPr>
          <a:xfrm>
            <a:off x="4481722" y="745914"/>
            <a:ext cx="3199238" cy="253916"/>
          </a:xfrm>
          <a:prstGeom prst="rect">
            <a:avLst/>
          </a:prstGeom>
        </p:spPr>
        <p:txBody>
          <a:bodyPr wrap="square" lIns="68580" tIns="34290" rIns="68580" bIns="34290">
            <a:spAutoFit/>
          </a:bodyPr>
          <a:lstStyle/>
          <a:p>
            <a:pPr algn="ctr"/>
            <a:r>
              <a:rPr lang="fr-FR" sz="1200" b="1" dirty="0">
                <a:latin typeface="Gill Sans MT" panose="020B0502020104020203" pitchFamily="34" charset="0"/>
              </a:rPr>
              <a:t>2-MLD/MPD</a:t>
            </a:r>
          </a:p>
        </p:txBody>
      </p:sp>
      <p:sp>
        <p:nvSpPr>
          <p:cNvPr id="30" name="Chevron 29">
            <a:extLst>
              <a:ext uri="{FF2B5EF4-FFF2-40B4-BE49-F238E27FC236}">
                <a16:creationId xmlns:a16="http://schemas.microsoft.com/office/drawing/2014/main" id="{2900B1D7-EB98-EE9D-4731-0AAD9AB45FFB}"/>
              </a:ext>
            </a:extLst>
          </p:cNvPr>
          <p:cNvSpPr/>
          <p:nvPr>
            <p:custDataLst>
              <p:tags r:id="rId6"/>
            </p:custDataLst>
          </p:nvPr>
        </p:nvSpPr>
        <p:spPr>
          <a:xfrm>
            <a:off x="4496253" y="986453"/>
            <a:ext cx="3104953" cy="96271"/>
          </a:xfrm>
          <a:prstGeom prst="chevron">
            <a:avLst/>
          </a:prstGeom>
          <a:solidFill>
            <a:srgbClr val="ACCBF9"/>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entury Gothic" pitchFamily="34" charset="0"/>
              <a:ea typeface="+mn-ea"/>
              <a:cs typeface="+mn-cs"/>
            </a:endParaRPr>
          </a:p>
        </p:txBody>
      </p:sp>
      <p:sp>
        <p:nvSpPr>
          <p:cNvPr id="31" name="Rectangle 30">
            <a:extLst>
              <a:ext uri="{FF2B5EF4-FFF2-40B4-BE49-F238E27FC236}">
                <a16:creationId xmlns:a16="http://schemas.microsoft.com/office/drawing/2014/main" id="{CFC7DADE-F324-406D-96FE-49078BC22AC0}"/>
              </a:ext>
            </a:extLst>
          </p:cNvPr>
          <p:cNvSpPr/>
          <p:nvPr>
            <p:custDataLst>
              <p:tags r:id="rId7"/>
            </p:custDataLst>
          </p:nvPr>
        </p:nvSpPr>
        <p:spPr>
          <a:xfrm>
            <a:off x="8238657" y="761200"/>
            <a:ext cx="3082781" cy="253916"/>
          </a:xfrm>
          <a:prstGeom prst="rect">
            <a:avLst/>
          </a:prstGeom>
        </p:spPr>
        <p:txBody>
          <a:bodyPr wrap="square" lIns="68580" tIns="34290" rIns="68580" bIns="34290">
            <a:spAutoFit/>
          </a:bodyPr>
          <a:lstStyle/>
          <a:p>
            <a:pPr algn="ctr"/>
            <a:r>
              <a:rPr lang="fr-FR" sz="1200" b="1" dirty="0">
                <a:latin typeface="Gill Sans MT" panose="020B0502020104020203" pitchFamily="34" charset="0"/>
              </a:rPr>
              <a:t>3- Présentation de l’application</a:t>
            </a:r>
          </a:p>
        </p:txBody>
      </p:sp>
      <p:sp>
        <p:nvSpPr>
          <p:cNvPr id="34" name="Chevron 27">
            <a:extLst>
              <a:ext uri="{FF2B5EF4-FFF2-40B4-BE49-F238E27FC236}">
                <a16:creationId xmlns:a16="http://schemas.microsoft.com/office/drawing/2014/main" id="{E0994D13-6663-C0F9-6451-40237B93314E}"/>
              </a:ext>
            </a:extLst>
          </p:cNvPr>
          <p:cNvSpPr/>
          <p:nvPr>
            <p:custDataLst>
              <p:tags r:id="rId8"/>
            </p:custDataLst>
          </p:nvPr>
        </p:nvSpPr>
        <p:spPr>
          <a:xfrm>
            <a:off x="8238657" y="986620"/>
            <a:ext cx="3092904" cy="96104"/>
          </a:xfrm>
          <a:prstGeom prst="chevron">
            <a:avLst/>
          </a:prstGeom>
          <a:solidFill>
            <a:srgbClr val="0070C0"/>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entury Gothic" pitchFamily="34" charset="0"/>
              <a:ea typeface="+mn-ea"/>
              <a:cs typeface="+mn-cs"/>
            </a:endParaRPr>
          </a:p>
        </p:txBody>
      </p:sp>
      <p:sp>
        <p:nvSpPr>
          <p:cNvPr id="3" name="Rectangle : coins arrondis 2">
            <a:extLst>
              <a:ext uri="{FF2B5EF4-FFF2-40B4-BE49-F238E27FC236}">
                <a16:creationId xmlns:a16="http://schemas.microsoft.com/office/drawing/2014/main" id="{DE69F4C4-AA05-0492-0D38-0CACB523785F}"/>
              </a:ext>
            </a:extLst>
          </p:cNvPr>
          <p:cNvSpPr/>
          <p:nvPr/>
        </p:nvSpPr>
        <p:spPr>
          <a:xfrm>
            <a:off x="3644845" y="3322302"/>
            <a:ext cx="4492182" cy="4392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MA" dirty="0"/>
              <a:t> Démonstration </a:t>
            </a:r>
          </a:p>
        </p:txBody>
      </p:sp>
      <p:pic>
        <p:nvPicPr>
          <p:cNvPr id="5" name="Picture 4">
            <a:extLst>
              <a:ext uri="{FF2B5EF4-FFF2-40B4-BE49-F238E27FC236}">
                <a16:creationId xmlns:a16="http://schemas.microsoft.com/office/drawing/2014/main" id="{5E6E64B9-6A72-37A3-E787-4FA9252AAE43}"/>
              </a:ext>
            </a:extLst>
          </p:cNvPr>
          <p:cNvPicPr>
            <a:picLocks noChangeAspect="1"/>
          </p:cNvPicPr>
          <p:nvPr/>
        </p:nvPicPr>
        <p:blipFill>
          <a:blip r:embed="rId11"/>
          <a:stretch>
            <a:fillRect/>
          </a:stretch>
        </p:blipFill>
        <p:spPr>
          <a:xfrm>
            <a:off x="287326" y="6325989"/>
            <a:ext cx="904875" cy="504825"/>
          </a:xfrm>
          <a:prstGeom prst="rect">
            <a:avLst/>
          </a:prstGeom>
        </p:spPr>
      </p:pic>
      <p:pic>
        <p:nvPicPr>
          <p:cNvPr id="13" name="Picture 12">
            <a:extLst>
              <a:ext uri="{FF2B5EF4-FFF2-40B4-BE49-F238E27FC236}">
                <a16:creationId xmlns:a16="http://schemas.microsoft.com/office/drawing/2014/main" id="{6A0F49C1-30CE-AF6E-013A-D8A6FB24A7AA}"/>
              </a:ext>
            </a:extLst>
          </p:cNvPr>
          <p:cNvPicPr>
            <a:picLocks noChangeAspect="1"/>
          </p:cNvPicPr>
          <p:nvPr/>
        </p:nvPicPr>
        <p:blipFill>
          <a:blip r:embed="rId12"/>
          <a:stretch>
            <a:fillRect/>
          </a:stretch>
        </p:blipFill>
        <p:spPr>
          <a:xfrm>
            <a:off x="11331561" y="6333624"/>
            <a:ext cx="742950" cy="476250"/>
          </a:xfrm>
          <a:prstGeom prst="rect">
            <a:avLst/>
          </a:prstGeom>
        </p:spPr>
      </p:pic>
      <p:sp>
        <p:nvSpPr>
          <p:cNvPr id="14" name="ZoneTexte 27">
            <a:extLst>
              <a:ext uri="{FF2B5EF4-FFF2-40B4-BE49-F238E27FC236}">
                <a16:creationId xmlns:a16="http://schemas.microsoft.com/office/drawing/2014/main" id="{021C6BF2-D503-9699-4E90-485608AB58BD}"/>
              </a:ext>
            </a:extLst>
          </p:cNvPr>
          <p:cNvSpPr txBox="1"/>
          <p:nvPr/>
        </p:nvSpPr>
        <p:spPr>
          <a:xfrm>
            <a:off x="8909732" y="16474"/>
            <a:ext cx="3400154" cy="415498"/>
          </a:xfrm>
          <a:prstGeom prst="rect">
            <a:avLst/>
          </a:prstGeom>
          <a:noFill/>
        </p:spPr>
        <p:txBody>
          <a:bodyPr wrap="square" rtlCol="0">
            <a:spAutoFit/>
          </a:bodyPr>
          <a:lstStyle/>
          <a:p>
            <a:pPr algn="ctr"/>
            <a:r>
              <a:rPr lang="fr-FR" sz="1050" b="1" dirty="0">
                <a:solidFill>
                  <a:schemeClr val="bg1"/>
                </a:solidFill>
                <a:effectLst>
                  <a:outerShdw blurRad="38100" dist="38100" dir="2700000" algn="tl">
                    <a:srgbClr val="000000">
                      <a:alpha val="43137"/>
                    </a:srgbClr>
                  </a:outerShdw>
                </a:effectLst>
                <a:latin typeface="Garamond" panose="02020404030301010803" pitchFamily="18" charset="0"/>
              </a:rPr>
              <a:t>Conception et réalisation d’un outil informatique</a:t>
            </a:r>
          </a:p>
          <a:p>
            <a:pPr algn="ctr"/>
            <a:r>
              <a:rPr lang="fr-FR" sz="1050" b="1" dirty="0">
                <a:solidFill>
                  <a:schemeClr val="bg1"/>
                </a:solidFill>
                <a:effectLst>
                  <a:outerShdw blurRad="38100" dist="38100" dir="2700000" algn="tl">
                    <a:srgbClr val="000000">
                      <a:alpha val="43137"/>
                    </a:srgbClr>
                  </a:outerShdw>
                </a:effectLst>
                <a:latin typeface="Garamond" panose="02020404030301010803" pitchFamily="18" charset="0"/>
              </a:rPr>
              <a:t>pour la gestion des stages</a:t>
            </a:r>
          </a:p>
        </p:txBody>
      </p:sp>
      <p:pic>
        <p:nvPicPr>
          <p:cNvPr id="2" name="Image 3">
            <a:extLst>
              <a:ext uri="{FF2B5EF4-FFF2-40B4-BE49-F238E27FC236}">
                <a16:creationId xmlns:a16="http://schemas.microsoft.com/office/drawing/2014/main" id="{4A685141-89E0-EF72-41AE-0A8C1D606218}"/>
              </a:ext>
            </a:extLst>
          </p:cNvPr>
          <p:cNvPicPr>
            <a:picLocks noChangeAspect="1"/>
          </p:cNvPicPr>
          <p:nvPr/>
        </p:nvPicPr>
        <p:blipFill>
          <a:blip r:embed="rId13"/>
          <a:stretch>
            <a:fillRect/>
          </a:stretch>
        </p:blipFill>
        <p:spPr>
          <a:xfrm>
            <a:off x="258013" y="1858134"/>
            <a:ext cx="5760720" cy="4396671"/>
          </a:xfrm>
          <a:prstGeom prst="rect">
            <a:avLst/>
          </a:prstGeom>
        </p:spPr>
      </p:pic>
      <p:pic>
        <p:nvPicPr>
          <p:cNvPr id="7" name="Image 1">
            <a:extLst>
              <a:ext uri="{FF2B5EF4-FFF2-40B4-BE49-F238E27FC236}">
                <a16:creationId xmlns:a16="http://schemas.microsoft.com/office/drawing/2014/main" id="{8B50E39B-95A5-DF32-2A9B-78F52012CC45}"/>
              </a:ext>
            </a:extLst>
          </p:cNvPr>
          <p:cNvPicPr>
            <a:picLocks noChangeAspect="1"/>
          </p:cNvPicPr>
          <p:nvPr/>
        </p:nvPicPr>
        <p:blipFill>
          <a:blip r:embed="rId14"/>
          <a:stretch>
            <a:fillRect/>
          </a:stretch>
        </p:blipFill>
        <p:spPr>
          <a:xfrm>
            <a:off x="6173269" y="1853290"/>
            <a:ext cx="5760720" cy="4412726"/>
          </a:xfrm>
          <a:prstGeom prst="rect">
            <a:avLst/>
          </a:prstGeom>
        </p:spPr>
      </p:pic>
      <p:sp>
        <p:nvSpPr>
          <p:cNvPr id="9" name="TextBox 8">
            <a:extLst>
              <a:ext uri="{FF2B5EF4-FFF2-40B4-BE49-F238E27FC236}">
                <a16:creationId xmlns:a16="http://schemas.microsoft.com/office/drawing/2014/main" id="{26013109-2162-F1F8-C8BA-7AE04A58C2E3}"/>
              </a:ext>
            </a:extLst>
          </p:cNvPr>
          <p:cNvSpPr txBox="1"/>
          <p:nvPr/>
        </p:nvSpPr>
        <p:spPr>
          <a:xfrm>
            <a:off x="580074" y="1301364"/>
            <a:ext cx="2477758" cy="369332"/>
          </a:xfrm>
          <a:prstGeom prst="rect">
            <a:avLst/>
          </a:prstGeom>
          <a:noFill/>
        </p:spPr>
        <p:txBody>
          <a:bodyPr wrap="square">
            <a:spAutoFit/>
          </a:bodyPr>
          <a:lstStyle/>
          <a:p>
            <a:r>
              <a:rPr lang="fr-FR" sz="1800" dirty="0">
                <a:effectLst/>
                <a:latin typeface="Gill Sans MT" panose="020B0502020104020203" pitchFamily="34" charset="0"/>
                <a:ea typeface="Calibri" panose="020F0502020204030204" pitchFamily="34" charset="0"/>
                <a:cs typeface="Arial" panose="020B0604020202020204" pitchFamily="34" charset="0"/>
              </a:rPr>
              <a:t>Interface </a:t>
            </a:r>
            <a:r>
              <a:rPr lang="fr-FR" dirty="0">
                <a:latin typeface="Gill Sans MT" panose="020B0502020104020203" pitchFamily="34" charset="0"/>
                <a:ea typeface="Calibri" panose="020F0502020204030204" pitchFamily="34" charset="0"/>
                <a:cs typeface="Arial" panose="020B0604020202020204" pitchFamily="34" charset="0"/>
              </a:rPr>
              <a:t>se connecter </a:t>
            </a:r>
            <a:r>
              <a:rPr lang="fr-FR" sz="1800" dirty="0">
                <a:effectLst/>
                <a:latin typeface="Gill Sans MT" panose="020B0502020104020203" pitchFamily="34" charset="0"/>
                <a:ea typeface="Calibri" panose="020F0502020204030204" pitchFamily="34" charset="0"/>
                <a:cs typeface="Arial" panose="020B0604020202020204" pitchFamily="34" charset="0"/>
              </a:rPr>
              <a:t> </a:t>
            </a:r>
            <a:endParaRPr lang="en-US" dirty="0">
              <a:latin typeface="Gill Sans MT" panose="020B0502020104020203" pitchFamily="34" charset="0"/>
            </a:endParaRPr>
          </a:p>
        </p:txBody>
      </p:sp>
      <p:sp>
        <p:nvSpPr>
          <p:cNvPr id="11" name="TextBox 10">
            <a:extLst>
              <a:ext uri="{FF2B5EF4-FFF2-40B4-BE49-F238E27FC236}">
                <a16:creationId xmlns:a16="http://schemas.microsoft.com/office/drawing/2014/main" id="{6E7D1E72-BB0D-A9DB-EC91-3561C8ED852B}"/>
              </a:ext>
            </a:extLst>
          </p:cNvPr>
          <p:cNvSpPr txBox="1"/>
          <p:nvPr/>
        </p:nvSpPr>
        <p:spPr>
          <a:xfrm>
            <a:off x="6769894" y="1351119"/>
            <a:ext cx="1707356" cy="369332"/>
          </a:xfrm>
          <a:prstGeom prst="rect">
            <a:avLst/>
          </a:prstGeom>
          <a:noFill/>
        </p:spPr>
        <p:txBody>
          <a:bodyPr wrap="square">
            <a:spAutoFit/>
          </a:bodyPr>
          <a:lstStyle/>
          <a:p>
            <a:r>
              <a:rPr lang="fr-FR" sz="1800" dirty="0">
                <a:effectLst/>
                <a:latin typeface="Gill Sans MT" panose="020B0502020104020203" pitchFamily="34" charset="0"/>
                <a:ea typeface="Calibri" panose="020F0502020204030204" pitchFamily="34" charset="0"/>
                <a:cs typeface="Arial" panose="020B0604020202020204" pitchFamily="34" charset="0"/>
              </a:rPr>
              <a:t>Interface Menu</a:t>
            </a:r>
            <a:endParaRPr lang="en-US" dirty="0">
              <a:latin typeface="Gill Sans MT" panose="020B0502020104020203" pitchFamily="34" charset="0"/>
            </a:endParaRPr>
          </a:p>
        </p:txBody>
      </p:sp>
      <p:sp>
        <p:nvSpPr>
          <p:cNvPr id="17" name="TextBox 16">
            <a:extLst>
              <a:ext uri="{FF2B5EF4-FFF2-40B4-BE49-F238E27FC236}">
                <a16:creationId xmlns:a16="http://schemas.microsoft.com/office/drawing/2014/main" id="{02CAF0FB-FB43-F223-D0E6-82FFE49E27C5}"/>
              </a:ext>
            </a:extLst>
          </p:cNvPr>
          <p:cNvSpPr txBox="1"/>
          <p:nvPr/>
        </p:nvSpPr>
        <p:spPr>
          <a:xfrm>
            <a:off x="580074" y="1312470"/>
            <a:ext cx="7098890" cy="369332"/>
          </a:xfrm>
          <a:prstGeom prst="rect">
            <a:avLst/>
          </a:prstGeom>
          <a:noFill/>
        </p:spPr>
        <p:txBody>
          <a:bodyPr wrap="square">
            <a:spAutoFit/>
          </a:bodyPr>
          <a:lstStyle/>
          <a:p>
            <a:r>
              <a:rPr lang="en-US" dirty="0">
                <a:latin typeface="Gill Sans MT" panose="020B0502020104020203" pitchFamily="34" charset="0"/>
              </a:rPr>
              <a:t>Interface </a:t>
            </a:r>
            <a:r>
              <a:rPr lang="en-US" dirty="0" err="1">
                <a:latin typeface="Gill Sans MT" panose="020B0502020104020203" pitchFamily="34" charset="0"/>
              </a:rPr>
              <a:t>Ajouter</a:t>
            </a:r>
            <a:r>
              <a:rPr lang="en-US" dirty="0">
                <a:latin typeface="Gill Sans MT" panose="020B0502020104020203" pitchFamily="34" charset="0"/>
              </a:rPr>
              <a:t> Stagiaire</a:t>
            </a:r>
          </a:p>
        </p:txBody>
      </p:sp>
      <p:pic>
        <p:nvPicPr>
          <p:cNvPr id="18" name="Image 7">
            <a:extLst>
              <a:ext uri="{FF2B5EF4-FFF2-40B4-BE49-F238E27FC236}">
                <a16:creationId xmlns:a16="http://schemas.microsoft.com/office/drawing/2014/main" id="{A6292503-3864-F846-33F4-87A7E08C0119}"/>
              </a:ext>
            </a:extLst>
          </p:cNvPr>
          <p:cNvPicPr>
            <a:picLocks noChangeAspect="1"/>
          </p:cNvPicPr>
          <p:nvPr/>
        </p:nvPicPr>
        <p:blipFill>
          <a:blip r:embed="rId15"/>
          <a:stretch>
            <a:fillRect/>
          </a:stretch>
        </p:blipFill>
        <p:spPr>
          <a:xfrm>
            <a:off x="258013" y="1850430"/>
            <a:ext cx="5760720" cy="4261656"/>
          </a:xfrm>
          <a:prstGeom prst="rect">
            <a:avLst/>
          </a:prstGeom>
        </p:spPr>
      </p:pic>
      <p:sp>
        <p:nvSpPr>
          <p:cNvPr id="22" name="TextBox 21">
            <a:extLst>
              <a:ext uri="{FF2B5EF4-FFF2-40B4-BE49-F238E27FC236}">
                <a16:creationId xmlns:a16="http://schemas.microsoft.com/office/drawing/2014/main" id="{AAA5CF4F-CB46-D551-B008-13EEF3E8AD53}"/>
              </a:ext>
            </a:extLst>
          </p:cNvPr>
          <p:cNvSpPr txBox="1"/>
          <p:nvPr/>
        </p:nvSpPr>
        <p:spPr>
          <a:xfrm>
            <a:off x="6769894" y="1343237"/>
            <a:ext cx="7098890" cy="369332"/>
          </a:xfrm>
          <a:prstGeom prst="rect">
            <a:avLst/>
          </a:prstGeom>
          <a:noFill/>
        </p:spPr>
        <p:txBody>
          <a:bodyPr wrap="square">
            <a:spAutoFit/>
          </a:bodyPr>
          <a:lstStyle/>
          <a:p>
            <a:r>
              <a:rPr lang="fr-FR" dirty="0">
                <a:latin typeface="Gill Sans MT" panose="020B0502020104020203" pitchFamily="34" charset="0"/>
              </a:rPr>
              <a:t>Interface Chercher , Modifier et Supprimer Stagiaire</a:t>
            </a:r>
            <a:endParaRPr lang="en-US" dirty="0">
              <a:latin typeface="Gill Sans MT" panose="020B0502020104020203" pitchFamily="34" charset="0"/>
            </a:endParaRPr>
          </a:p>
        </p:txBody>
      </p:sp>
      <p:pic>
        <p:nvPicPr>
          <p:cNvPr id="23" name="Image 6">
            <a:extLst>
              <a:ext uri="{FF2B5EF4-FFF2-40B4-BE49-F238E27FC236}">
                <a16:creationId xmlns:a16="http://schemas.microsoft.com/office/drawing/2014/main" id="{357754F4-F486-190E-91C5-6F3BEE4E08E1}"/>
              </a:ext>
            </a:extLst>
          </p:cNvPr>
          <p:cNvPicPr>
            <a:picLocks noChangeAspect="1"/>
          </p:cNvPicPr>
          <p:nvPr/>
        </p:nvPicPr>
        <p:blipFill>
          <a:blip r:embed="rId16"/>
          <a:stretch>
            <a:fillRect/>
          </a:stretch>
        </p:blipFill>
        <p:spPr>
          <a:xfrm>
            <a:off x="6149235" y="1822523"/>
            <a:ext cx="5760720" cy="4412726"/>
          </a:xfrm>
          <a:prstGeom prst="rect">
            <a:avLst/>
          </a:prstGeom>
        </p:spPr>
      </p:pic>
      <p:sp>
        <p:nvSpPr>
          <p:cNvPr id="25" name="TextBox 24">
            <a:extLst>
              <a:ext uri="{FF2B5EF4-FFF2-40B4-BE49-F238E27FC236}">
                <a16:creationId xmlns:a16="http://schemas.microsoft.com/office/drawing/2014/main" id="{C4D5D4FF-0917-B59E-F4CC-5B1A189209B0}"/>
              </a:ext>
            </a:extLst>
          </p:cNvPr>
          <p:cNvSpPr txBox="1"/>
          <p:nvPr/>
        </p:nvSpPr>
        <p:spPr>
          <a:xfrm>
            <a:off x="580074" y="1302033"/>
            <a:ext cx="7098890" cy="375552"/>
          </a:xfrm>
          <a:prstGeom prst="rect">
            <a:avLst/>
          </a:prstGeom>
          <a:noFill/>
        </p:spPr>
        <p:txBody>
          <a:bodyPr wrap="square">
            <a:spAutoFit/>
          </a:bodyPr>
          <a:lstStyle/>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Interface Liste des Stagiaires</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2" name="Image 8">
            <a:extLst>
              <a:ext uri="{FF2B5EF4-FFF2-40B4-BE49-F238E27FC236}">
                <a16:creationId xmlns:a16="http://schemas.microsoft.com/office/drawing/2014/main" id="{4ED663AF-C05D-EF19-A6B2-010195E8431B}"/>
              </a:ext>
            </a:extLst>
          </p:cNvPr>
          <p:cNvPicPr>
            <a:picLocks noChangeAspect="1"/>
          </p:cNvPicPr>
          <p:nvPr/>
        </p:nvPicPr>
        <p:blipFill>
          <a:blip r:embed="rId17"/>
          <a:stretch>
            <a:fillRect/>
          </a:stretch>
        </p:blipFill>
        <p:spPr>
          <a:xfrm>
            <a:off x="270030" y="1857319"/>
            <a:ext cx="5760720" cy="4396671"/>
          </a:xfrm>
          <a:prstGeom prst="rect">
            <a:avLst/>
          </a:prstGeom>
        </p:spPr>
      </p:pic>
      <p:sp>
        <p:nvSpPr>
          <p:cNvPr id="35" name="TextBox 34">
            <a:extLst>
              <a:ext uri="{FF2B5EF4-FFF2-40B4-BE49-F238E27FC236}">
                <a16:creationId xmlns:a16="http://schemas.microsoft.com/office/drawing/2014/main" id="{30D0A04B-EE28-D185-BD52-B94021DCC821}"/>
              </a:ext>
            </a:extLst>
          </p:cNvPr>
          <p:cNvSpPr txBox="1"/>
          <p:nvPr/>
        </p:nvSpPr>
        <p:spPr>
          <a:xfrm>
            <a:off x="6769894" y="1340111"/>
            <a:ext cx="7098890" cy="375552"/>
          </a:xfrm>
          <a:prstGeom prst="rect">
            <a:avLst/>
          </a:prstGeom>
          <a:noFill/>
        </p:spPr>
        <p:txBody>
          <a:bodyPr wrap="square">
            <a:spAutoFit/>
          </a:bodyPr>
          <a:lstStyle/>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Interface Ajouter Encadrant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36" name="Image 9">
            <a:extLst>
              <a:ext uri="{FF2B5EF4-FFF2-40B4-BE49-F238E27FC236}">
                <a16:creationId xmlns:a16="http://schemas.microsoft.com/office/drawing/2014/main" id="{6E2CA0E7-B3A6-F013-6414-76715BB7DD24}"/>
              </a:ext>
            </a:extLst>
          </p:cNvPr>
          <p:cNvPicPr>
            <a:picLocks noChangeAspect="1"/>
          </p:cNvPicPr>
          <p:nvPr/>
        </p:nvPicPr>
        <p:blipFill>
          <a:blip r:embed="rId18"/>
          <a:stretch>
            <a:fillRect/>
          </a:stretch>
        </p:blipFill>
        <p:spPr>
          <a:xfrm>
            <a:off x="6125201" y="1817838"/>
            <a:ext cx="5760720" cy="4430276"/>
          </a:xfrm>
          <a:prstGeom prst="rect">
            <a:avLst/>
          </a:prstGeom>
        </p:spPr>
      </p:pic>
      <p:sp>
        <p:nvSpPr>
          <p:cNvPr id="40" name="TextBox 39">
            <a:extLst>
              <a:ext uri="{FF2B5EF4-FFF2-40B4-BE49-F238E27FC236}">
                <a16:creationId xmlns:a16="http://schemas.microsoft.com/office/drawing/2014/main" id="{5EEBF982-0107-C0BE-4E86-6999494DCCC0}"/>
              </a:ext>
            </a:extLst>
          </p:cNvPr>
          <p:cNvSpPr txBox="1"/>
          <p:nvPr/>
        </p:nvSpPr>
        <p:spPr>
          <a:xfrm>
            <a:off x="580074" y="1312797"/>
            <a:ext cx="7127310" cy="369332"/>
          </a:xfrm>
          <a:prstGeom prst="rect">
            <a:avLst/>
          </a:prstGeom>
          <a:noFill/>
        </p:spPr>
        <p:txBody>
          <a:bodyPr wrap="square">
            <a:spAutoFit/>
          </a:bodyPr>
          <a:lstStyle/>
          <a:p>
            <a:r>
              <a:rPr lang="fr-FR" dirty="0">
                <a:latin typeface="Gill Sans MT" panose="020B0502020104020203" pitchFamily="34" charset="0"/>
              </a:rPr>
              <a:t>Interface Chercher , Modifier et Supprimer Encadrant</a:t>
            </a:r>
            <a:endParaRPr lang="en-US" dirty="0">
              <a:latin typeface="Gill Sans MT" panose="020B0502020104020203" pitchFamily="34" charset="0"/>
            </a:endParaRPr>
          </a:p>
        </p:txBody>
      </p:sp>
      <p:pic>
        <p:nvPicPr>
          <p:cNvPr id="41" name="Image 10">
            <a:extLst>
              <a:ext uri="{FF2B5EF4-FFF2-40B4-BE49-F238E27FC236}">
                <a16:creationId xmlns:a16="http://schemas.microsoft.com/office/drawing/2014/main" id="{0F51DBDF-9F12-5470-C5FA-73700C8677EB}"/>
              </a:ext>
            </a:extLst>
          </p:cNvPr>
          <p:cNvPicPr>
            <a:picLocks noChangeAspect="1"/>
          </p:cNvPicPr>
          <p:nvPr/>
        </p:nvPicPr>
        <p:blipFill>
          <a:blip r:embed="rId19"/>
          <a:stretch>
            <a:fillRect/>
          </a:stretch>
        </p:blipFill>
        <p:spPr>
          <a:xfrm>
            <a:off x="258013" y="1884144"/>
            <a:ext cx="5760720" cy="4287663"/>
          </a:xfrm>
          <a:prstGeom prst="rect">
            <a:avLst/>
          </a:prstGeom>
        </p:spPr>
      </p:pic>
      <p:sp>
        <p:nvSpPr>
          <p:cNvPr id="43" name="TextBox 42">
            <a:extLst>
              <a:ext uri="{FF2B5EF4-FFF2-40B4-BE49-F238E27FC236}">
                <a16:creationId xmlns:a16="http://schemas.microsoft.com/office/drawing/2014/main" id="{F71EF5FF-31B4-AAB4-764B-883E97740A47}"/>
              </a:ext>
            </a:extLst>
          </p:cNvPr>
          <p:cNvSpPr txBox="1"/>
          <p:nvPr/>
        </p:nvSpPr>
        <p:spPr>
          <a:xfrm>
            <a:off x="6769894" y="1361469"/>
            <a:ext cx="7127310" cy="375552"/>
          </a:xfrm>
          <a:prstGeom prst="rect">
            <a:avLst/>
          </a:prstGeom>
          <a:noFill/>
        </p:spPr>
        <p:txBody>
          <a:bodyPr wrap="square">
            <a:spAutoFit/>
          </a:bodyPr>
          <a:lstStyle/>
          <a:p>
            <a:pPr marL="0" marR="0">
              <a:lnSpc>
                <a:spcPct val="107000"/>
              </a:lnSpc>
              <a:spcBef>
                <a:spcPts val="0"/>
              </a:spcBef>
              <a:spcAft>
                <a:spcPts val="800"/>
              </a:spcAft>
            </a:pPr>
            <a:r>
              <a:rPr lang="fr-FR" sz="1800" dirty="0">
                <a:effectLst/>
                <a:latin typeface="Gill Sans MT" panose="020B0502020104020203" pitchFamily="34" charset="0"/>
                <a:ea typeface="Calibri" panose="020F0502020204030204" pitchFamily="34" charset="0"/>
                <a:cs typeface="Arial" panose="020B0604020202020204" pitchFamily="34" charset="0"/>
              </a:rPr>
              <a:t>Interface Liste des Encadrants </a:t>
            </a:r>
            <a:endParaRPr lang="en-US" sz="1800" dirty="0">
              <a:effectLst/>
              <a:latin typeface="Gill Sans MT" panose="020B0502020104020203" pitchFamily="34" charset="0"/>
              <a:ea typeface="Calibri" panose="020F0502020204030204" pitchFamily="34" charset="0"/>
              <a:cs typeface="Arial" panose="020B0604020202020204" pitchFamily="34" charset="0"/>
            </a:endParaRPr>
          </a:p>
        </p:txBody>
      </p:sp>
      <p:pic>
        <p:nvPicPr>
          <p:cNvPr id="44" name="Image 11">
            <a:extLst>
              <a:ext uri="{FF2B5EF4-FFF2-40B4-BE49-F238E27FC236}">
                <a16:creationId xmlns:a16="http://schemas.microsoft.com/office/drawing/2014/main" id="{A9069FD3-1163-F5C0-CC9E-5EDEC302134D}"/>
              </a:ext>
            </a:extLst>
          </p:cNvPr>
          <p:cNvPicPr>
            <a:picLocks noChangeAspect="1"/>
          </p:cNvPicPr>
          <p:nvPr/>
        </p:nvPicPr>
        <p:blipFill>
          <a:blip r:embed="rId20"/>
          <a:stretch>
            <a:fillRect/>
          </a:stretch>
        </p:blipFill>
        <p:spPr>
          <a:xfrm>
            <a:off x="6137218" y="1791219"/>
            <a:ext cx="5760720" cy="4412725"/>
          </a:xfrm>
          <a:prstGeom prst="rect">
            <a:avLst/>
          </a:prstGeom>
        </p:spPr>
      </p:pic>
      <p:sp>
        <p:nvSpPr>
          <p:cNvPr id="46" name="TextBox 45">
            <a:extLst>
              <a:ext uri="{FF2B5EF4-FFF2-40B4-BE49-F238E27FC236}">
                <a16:creationId xmlns:a16="http://schemas.microsoft.com/office/drawing/2014/main" id="{D5BD1C10-3E4C-1440-00DD-DC9561228173}"/>
              </a:ext>
            </a:extLst>
          </p:cNvPr>
          <p:cNvSpPr txBox="1"/>
          <p:nvPr/>
        </p:nvSpPr>
        <p:spPr>
          <a:xfrm>
            <a:off x="565864" y="1308466"/>
            <a:ext cx="7127310" cy="375552"/>
          </a:xfrm>
          <a:prstGeom prst="rect">
            <a:avLst/>
          </a:prstGeom>
          <a:noFill/>
        </p:spPr>
        <p:txBody>
          <a:bodyPr wrap="square">
            <a:spAutoFit/>
          </a:bodyPr>
          <a:lstStyle/>
          <a:p>
            <a:pPr marL="0" marR="0">
              <a:lnSpc>
                <a:spcPct val="107000"/>
              </a:lnSpc>
              <a:spcBef>
                <a:spcPts val="0"/>
              </a:spcBef>
              <a:spcAft>
                <a:spcPts val="800"/>
              </a:spcAft>
            </a:pPr>
            <a:r>
              <a:rPr lang="fr-FR" sz="1800" dirty="0">
                <a:effectLst/>
                <a:latin typeface="Gill Sans MT" panose="020B0502020104020203" pitchFamily="34" charset="0"/>
                <a:ea typeface="Calibri" panose="020F0502020204030204" pitchFamily="34" charset="0"/>
                <a:cs typeface="Arial" panose="020B0604020202020204" pitchFamily="34" charset="0"/>
              </a:rPr>
              <a:t>Interface Affectation de Stage </a:t>
            </a:r>
            <a:endParaRPr lang="en-US" sz="1800" dirty="0">
              <a:effectLst/>
              <a:latin typeface="Gill Sans MT" panose="020B0502020104020203" pitchFamily="34" charset="0"/>
              <a:ea typeface="Calibri" panose="020F0502020204030204" pitchFamily="34" charset="0"/>
              <a:cs typeface="Arial" panose="020B0604020202020204" pitchFamily="34" charset="0"/>
            </a:endParaRPr>
          </a:p>
        </p:txBody>
      </p:sp>
      <p:pic>
        <p:nvPicPr>
          <p:cNvPr id="47" name="Image 12">
            <a:extLst>
              <a:ext uri="{FF2B5EF4-FFF2-40B4-BE49-F238E27FC236}">
                <a16:creationId xmlns:a16="http://schemas.microsoft.com/office/drawing/2014/main" id="{5F9D2580-A179-818B-D7F7-8CB9AC8CD26E}"/>
              </a:ext>
            </a:extLst>
          </p:cNvPr>
          <p:cNvPicPr>
            <a:picLocks noChangeAspect="1"/>
          </p:cNvPicPr>
          <p:nvPr/>
        </p:nvPicPr>
        <p:blipFill>
          <a:blip r:embed="rId21"/>
          <a:stretch>
            <a:fillRect/>
          </a:stretch>
        </p:blipFill>
        <p:spPr>
          <a:xfrm>
            <a:off x="270030" y="1871584"/>
            <a:ext cx="5760720" cy="4351095"/>
          </a:xfrm>
          <a:prstGeom prst="rect">
            <a:avLst/>
          </a:prstGeom>
        </p:spPr>
      </p:pic>
      <p:sp>
        <p:nvSpPr>
          <p:cNvPr id="51" name="TextBox 50">
            <a:extLst>
              <a:ext uri="{FF2B5EF4-FFF2-40B4-BE49-F238E27FC236}">
                <a16:creationId xmlns:a16="http://schemas.microsoft.com/office/drawing/2014/main" id="{64CF9DFF-2D44-91BC-4473-5F099B36FD8D}"/>
              </a:ext>
            </a:extLst>
          </p:cNvPr>
          <p:cNvSpPr txBox="1"/>
          <p:nvPr/>
        </p:nvSpPr>
        <p:spPr>
          <a:xfrm>
            <a:off x="6784104" y="1346544"/>
            <a:ext cx="7127310" cy="375552"/>
          </a:xfrm>
          <a:prstGeom prst="rect">
            <a:avLst/>
          </a:prstGeom>
          <a:noFill/>
        </p:spPr>
        <p:txBody>
          <a:bodyPr wrap="square">
            <a:spAutoFit/>
          </a:bodyPr>
          <a:lstStyle/>
          <a:p>
            <a:pPr marL="0" marR="0">
              <a:lnSpc>
                <a:spcPct val="107000"/>
              </a:lnSpc>
              <a:spcBef>
                <a:spcPts val="0"/>
              </a:spcBef>
              <a:spcAft>
                <a:spcPts val="800"/>
              </a:spcAft>
            </a:pPr>
            <a:r>
              <a:rPr lang="fr-FR" sz="1800" dirty="0">
                <a:effectLst/>
                <a:latin typeface="Gill Sans MT" panose="020B0502020104020203" pitchFamily="34" charset="0"/>
                <a:ea typeface="Calibri" panose="020F0502020204030204" pitchFamily="34" charset="0"/>
                <a:cs typeface="Arial" panose="020B0604020202020204" pitchFamily="34" charset="0"/>
              </a:rPr>
              <a:t>Interface Statistiques </a:t>
            </a:r>
            <a:endParaRPr lang="en-US" sz="1800" dirty="0">
              <a:effectLst/>
              <a:latin typeface="Gill Sans MT" panose="020B0502020104020203" pitchFamily="34" charset="0"/>
              <a:ea typeface="Calibri" panose="020F0502020204030204" pitchFamily="34" charset="0"/>
              <a:cs typeface="Arial" panose="020B0604020202020204" pitchFamily="34" charset="0"/>
            </a:endParaRPr>
          </a:p>
        </p:txBody>
      </p:sp>
      <p:pic>
        <p:nvPicPr>
          <p:cNvPr id="52" name="Image 13">
            <a:extLst>
              <a:ext uri="{FF2B5EF4-FFF2-40B4-BE49-F238E27FC236}">
                <a16:creationId xmlns:a16="http://schemas.microsoft.com/office/drawing/2014/main" id="{4CBF93E1-C2AF-38D5-EC2C-882F0B381030}"/>
              </a:ext>
            </a:extLst>
          </p:cNvPr>
          <p:cNvPicPr>
            <a:picLocks noChangeAspect="1"/>
          </p:cNvPicPr>
          <p:nvPr/>
        </p:nvPicPr>
        <p:blipFill>
          <a:blip r:embed="rId22"/>
          <a:stretch>
            <a:fillRect/>
          </a:stretch>
        </p:blipFill>
        <p:spPr>
          <a:xfrm>
            <a:off x="6121455" y="1831633"/>
            <a:ext cx="5760720" cy="4396387"/>
          </a:xfrm>
          <a:prstGeom prst="rect">
            <a:avLst/>
          </a:prstGeom>
        </p:spPr>
      </p:pic>
      <p:sp>
        <p:nvSpPr>
          <p:cNvPr id="56" name="TextBox 55">
            <a:extLst>
              <a:ext uri="{FF2B5EF4-FFF2-40B4-BE49-F238E27FC236}">
                <a16:creationId xmlns:a16="http://schemas.microsoft.com/office/drawing/2014/main" id="{E9614BE5-9C4F-C82F-D01E-65BE54595872}"/>
              </a:ext>
            </a:extLst>
          </p:cNvPr>
          <p:cNvSpPr txBox="1"/>
          <p:nvPr/>
        </p:nvSpPr>
        <p:spPr>
          <a:xfrm>
            <a:off x="572969" y="1310581"/>
            <a:ext cx="7127310" cy="375552"/>
          </a:xfrm>
          <a:prstGeom prst="rect">
            <a:avLst/>
          </a:prstGeom>
          <a:noFill/>
        </p:spPr>
        <p:txBody>
          <a:bodyPr wrap="square">
            <a:spAutoFit/>
          </a:bodyPr>
          <a:lstStyle/>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Interfac</a:t>
            </a:r>
            <a:r>
              <a:rPr lang="fr-FR" dirty="0">
                <a:latin typeface="Calibri" panose="020F0502020204030204" pitchFamily="34" charset="0"/>
                <a:ea typeface="Calibri" panose="020F0502020204030204" pitchFamily="34" charset="0"/>
                <a:cs typeface="Arial" panose="020B0604020202020204" pitchFamily="34" charset="0"/>
              </a:rPr>
              <a:t>e </a:t>
            </a:r>
            <a:r>
              <a:rPr lang="fr-FR" sz="1800" dirty="0">
                <a:effectLst/>
                <a:latin typeface="Calibri" panose="020F0502020204030204" pitchFamily="34" charset="0"/>
                <a:ea typeface="Calibri" panose="020F0502020204030204" pitchFamily="34" charset="0"/>
                <a:cs typeface="Arial" panose="020B0604020202020204" pitchFamily="34" charset="0"/>
              </a:rPr>
              <a:t>Informations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57" name="Image 14">
            <a:extLst>
              <a:ext uri="{FF2B5EF4-FFF2-40B4-BE49-F238E27FC236}">
                <a16:creationId xmlns:a16="http://schemas.microsoft.com/office/drawing/2014/main" id="{80711986-D35B-DBA5-2492-5C758BE75483}"/>
              </a:ext>
            </a:extLst>
          </p:cNvPr>
          <p:cNvPicPr>
            <a:picLocks noChangeAspect="1"/>
          </p:cNvPicPr>
          <p:nvPr/>
        </p:nvPicPr>
        <p:blipFill>
          <a:blip r:embed="rId23"/>
          <a:stretch>
            <a:fillRect/>
          </a:stretch>
        </p:blipFill>
        <p:spPr>
          <a:xfrm>
            <a:off x="258013" y="1869188"/>
            <a:ext cx="5760720" cy="4391667"/>
          </a:xfrm>
          <a:prstGeom prst="rect">
            <a:avLst/>
          </a:prstGeom>
        </p:spPr>
      </p:pic>
      <p:sp>
        <p:nvSpPr>
          <p:cNvPr id="59" name="TextBox 58">
            <a:extLst>
              <a:ext uri="{FF2B5EF4-FFF2-40B4-BE49-F238E27FC236}">
                <a16:creationId xmlns:a16="http://schemas.microsoft.com/office/drawing/2014/main" id="{CFF19BCF-A976-E378-B29B-42595F067F57}"/>
              </a:ext>
            </a:extLst>
          </p:cNvPr>
          <p:cNvSpPr txBox="1"/>
          <p:nvPr/>
        </p:nvSpPr>
        <p:spPr>
          <a:xfrm>
            <a:off x="6784104" y="1347993"/>
            <a:ext cx="7127310" cy="375552"/>
          </a:xfrm>
          <a:prstGeom prst="rect">
            <a:avLst/>
          </a:prstGeom>
          <a:noFill/>
        </p:spPr>
        <p:txBody>
          <a:bodyPr wrap="square">
            <a:spAutoFit/>
          </a:bodyPr>
          <a:lstStyle/>
          <a:p>
            <a:pPr marL="0" marR="0">
              <a:lnSpc>
                <a:spcPct val="107000"/>
              </a:lnSpc>
              <a:spcBef>
                <a:spcPts val="0"/>
              </a:spcBef>
              <a:spcAft>
                <a:spcPts val="800"/>
              </a:spcAft>
            </a:pPr>
            <a:r>
              <a:rPr lang="fr-FR" sz="1800" dirty="0">
                <a:effectLst/>
                <a:latin typeface="Gill Sans MT" panose="020B0502020104020203" pitchFamily="34" charset="0"/>
                <a:ea typeface="Calibri" panose="020F0502020204030204" pitchFamily="34" charset="0"/>
                <a:cs typeface="Arial" panose="020B0604020202020204" pitchFamily="34" charset="0"/>
              </a:rPr>
              <a:t>Interface Créer Compte d’Encadrant</a:t>
            </a:r>
            <a:endParaRPr lang="en-US" sz="1800" dirty="0">
              <a:effectLst/>
              <a:latin typeface="Gill Sans MT" panose="020B0502020104020203" pitchFamily="34" charset="0"/>
              <a:ea typeface="Calibri" panose="020F0502020204030204" pitchFamily="34" charset="0"/>
              <a:cs typeface="Arial" panose="020B0604020202020204" pitchFamily="34" charset="0"/>
            </a:endParaRPr>
          </a:p>
        </p:txBody>
      </p:sp>
      <p:pic>
        <p:nvPicPr>
          <p:cNvPr id="60" name="Image 15">
            <a:extLst>
              <a:ext uri="{FF2B5EF4-FFF2-40B4-BE49-F238E27FC236}">
                <a16:creationId xmlns:a16="http://schemas.microsoft.com/office/drawing/2014/main" id="{B64E791E-5902-7F8E-A7AC-EED2877270E0}"/>
              </a:ext>
            </a:extLst>
          </p:cNvPr>
          <p:cNvPicPr>
            <a:picLocks noChangeAspect="1"/>
          </p:cNvPicPr>
          <p:nvPr/>
        </p:nvPicPr>
        <p:blipFill>
          <a:blip r:embed="rId24"/>
          <a:stretch>
            <a:fillRect/>
          </a:stretch>
        </p:blipFill>
        <p:spPr>
          <a:xfrm>
            <a:off x="6109438" y="1805187"/>
            <a:ext cx="5760720" cy="4411622"/>
          </a:xfrm>
          <a:prstGeom prst="rect">
            <a:avLst/>
          </a:prstGeom>
        </p:spPr>
      </p:pic>
      <p:sp>
        <p:nvSpPr>
          <p:cNvPr id="62" name="TextBox 61">
            <a:extLst>
              <a:ext uri="{FF2B5EF4-FFF2-40B4-BE49-F238E27FC236}">
                <a16:creationId xmlns:a16="http://schemas.microsoft.com/office/drawing/2014/main" id="{D62629DF-06A5-0722-0B1C-B864F87B7C0F}"/>
              </a:ext>
            </a:extLst>
          </p:cNvPr>
          <p:cNvSpPr txBox="1"/>
          <p:nvPr/>
        </p:nvSpPr>
        <p:spPr>
          <a:xfrm>
            <a:off x="572969" y="1322830"/>
            <a:ext cx="7127310" cy="375552"/>
          </a:xfrm>
          <a:prstGeom prst="rect">
            <a:avLst/>
          </a:prstGeom>
          <a:noFill/>
        </p:spPr>
        <p:txBody>
          <a:bodyPr wrap="square">
            <a:spAutoFit/>
          </a:bodyPr>
          <a:lstStyle/>
          <a:p>
            <a:pPr marL="0" marR="0">
              <a:lnSpc>
                <a:spcPct val="107000"/>
              </a:lnSpc>
              <a:spcBef>
                <a:spcPts val="0"/>
              </a:spcBef>
              <a:spcAft>
                <a:spcPts val="800"/>
              </a:spcAft>
            </a:pPr>
            <a:r>
              <a:rPr lang="fr-FR" sz="1800" dirty="0">
                <a:effectLst/>
                <a:latin typeface="Gill Sans MT" panose="020B0502020104020203" pitchFamily="34" charset="0"/>
                <a:ea typeface="Calibri" panose="020F0502020204030204" pitchFamily="34" charset="0"/>
                <a:cs typeface="Arial" panose="020B0604020202020204" pitchFamily="34" charset="0"/>
              </a:rPr>
              <a:t>Interface Créer Compte de Stagiaire</a:t>
            </a:r>
            <a:endParaRPr lang="en-US" sz="1800" dirty="0">
              <a:effectLst/>
              <a:latin typeface="Gill Sans MT" panose="020B0502020104020203" pitchFamily="34" charset="0"/>
              <a:ea typeface="Calibri" panose="020F0502020204030204" pitchFamily="34" charset="0"/>
              <a:cs typeface="Arial" panose="020B0604020202020204" pitchFamily="34" charset="0"/>
            </a:endParaRPr>
          </a:p>
        </p:txBody>
      </p:sp>
      <p:pic>
        <p:nvPicPr>
          <p:cNvPr id="63" name="Image 16">
            <a:extLst>
              <a:ext uri="{FF2B5EF4-FFF2-40B4-BE49-F238E27FC236}">
                <a16:creationId xmlns:a16="http://schemas.microsoft.com/office/drawing/2014/main" id="{0ED942F3-FBFD-AF01-BD3A-D22498B3687C}"/>
              </a:ext>
            </a:extLst>
          </p:cNvPr>
          <p:cNvPicPr>
            <a:picLocks noChangeAspect="1"/>
          </p:cNvPicPr>
          <p:nvPr/>
        </p:nvPicPr>
        <p:blipFill>
          <a:blip r:embed="rId25"/>
          <a:stretch>
            <a:fillRect/>
          </a:stretch>
        </p:blipFill>
        <p:spPr>
          <a:xfrm>
            <a:off x="258013" y="1862227"/>
            <a:ext cx="5760720" cy="4340860"/>
          </a:xfrm>
          <a:prstGeom prst="rect">
            <a:avLst/>
          </a:prstGeom>
        </p:spPr>
      </p:pic>
      <p:sp>
        <p:nvSpPr>
          <p:cNvPr id="65" name="TextBox 64">
            <a:extLst>
              <a:ext uri="{FF2B5EF4-FFF2-40B4-BE49-F238E27FC236}">
                <a16:creationId xmlns:a16="http://schemas.microsoft.com/office/drawing/2014/main" id="{42792624-979C-49EE-B51B-C78C09ACFBAE}"/>
              </a:ext>
            </a:extLst>
          </p:cNvPr>
          <p:cNvSpPr txBox="1"/>
          <p:nvPr/>
        </p:nvSpPr>
        <p:spPr>
          <a:xfrm>
            <a:off x="6769894" y="1347993"/>
            <a:ext cx="7127310" cy="375552"/>
          </a:xfrm>
          <a:prstGeom prst="rect">
            <a:avLst/>
          </a:prstGeom>
          <a:noFill/>
        </p:spPr>
        <p:txBody>
          <a:bodyPr wrap="square">
            <a:spAutoFit/>
          </a:bodyPr>
          <a:lstStyle/>
          <a:p>
            <a:pPr marL="0" marR="0">
              <a:lnSpc>
                <a:spcPct val="107000"/>
              </a:lnSpc>
              <a:spcBef>
                <a:spcPts val="0"/>
              </a:spcBef>
              <a:spcAft>
                <a:spcPts val="800"/>
              </a:spcAft>
            </a:pPr>
            <a:r>
              <a:rPr lang="fr-FR" sz="1800" dirty="0">
                <a:effectLst/>
                <a:latin typeface="Calibri" panose="020F0502020204030204" pitchFamily="34" charset="0"/>
                <a:ea typeface="Calibri" panose="020F0502020204030204" pitchFamily="34" charset="0"/>
                <a:cs typeface="Arial" panose="020B0604020202020204" pitchFamily="34" charset="0"/>
              </a:rPr>
              <a:t>Interface </a:t>
            </a:r>
            <a:r>
              <a:rPr lang="fr-FR" sz="1800" dirty="0" err="1">
                <a:effectLst/>
                <a:latin typeface="Calibri" panose="020F0502020204030204" pitchFamily="34" charset="0"/>
                <a:ea typeface="Calibri" panose="020F0502020204030204" pitchFamily="34" charset="0"/>
                <a:cs typeface="Arial" panose="020B0604020202020204" pitchFamily="34" charset="0"/>
              </a:rPr>
              <a:t>Rénitialiser</a:t>
            </a:r>
            <a:r>
              <a:rPr lang="fr-FR" sz="1800" dirty="0">
                <a:effectLst/>
                <a:latin typeface="Calibri" panose="020F0502020204030204" pitchFamily="34" charset="0"/>
                <a:ea typeface="Calibri" panose="020F0502020204030204" pitchFamily="34" charset="0"/>
                <a:cs typeface="Arial" panose="020B0604020202020204" pitchFamily="34" charset="0"/>
              </a:rPr>
              <a:t> le Mot de passe d’Encadrant</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66" name="Image 17">
            <a:extLst>
              <a:ext uri="{FF2B5EF4-FFF2-40B4-BE49-F238E27FC236}">
                <a16:creationId xmlns:a16="http://schemas.microsoft.com/office/drawing/2014/main" id="{BBAFD5F0-D0B9-5102-A256-C61F4F623B6C}"/>
              </a:ext>
            </a:extLst>
          </p:cNvPr>
          <p:cNvPicPr>
            <a:picLocks noChangeAspect="1"/>
          </p:cNvPicPr>
          <p:nvPr/>
        </p:nvPicPr>
        <p:blipFill>
          <a:blip r:embed="rId26"/>
          <a:stretch>
            <a:fillRect/>
          </a:stretch>
        </p:blipFill>
        <p:spPr>
          <a:xfrm>
            <a:off x="6121455" y="1826330"/>
            <a:ext cx="5760720" cy="4396671"/>
          </a:xfrm>
          <a:prstGeom prst="rect">
            <a:avLst/>
          </a:prstGeom>
        </p:spPr>
      </p:pic>
      <p:sp>
        <p:nvSpPr>
          <p:cNvPr id="68" name="TextBox 67">
            <a:extLst>
              <a:ext uri="{FF2B5EF4-FFF2-40B4-BE49-F238E27FC236}">
                <a16:creationId xmlns:a16="http://schemas.microsoft.com/office/drawing/2014/main" id="{239BFBA2-1623-8B9B-26E0-D85008BB6695}"/>
              </a:ext>
            </a:extLst>
          </p:cNvPr>
          <p:cNvSpPr txBox="1"/>
          <p:nvPr/>
        </p:nvSpPr>
        <p:spPr>
          <a:xfrm>
            <a:off x="558759" y="1309496"/>
            <a:ext cx="7127310" cy="375552"/>
          </a:xfrm>
          <a:prstGeom prst="rect">
            <a:avLst/>
          </a:prstGeom>
          <a:noFill/>
        </p:spPr>
        <p:txBody>
          <a:bodyPr wrap="square">
            <a:spAutoFit/>
          </a:bodyPr>
          <a:lstStyle/>
          <a:p>
            <a:pPr marL="0" marR="0">
              <a:lnSpc>
                <a:spcPct val="107000"/>
              </a:lnSpc>
              <a:spcBef>
                <a:spcPts val="0"/>
              </a:spcBef>
              <a:spcAft>
                <a:spcPts val="800"/>
              </a:spcAft>
            </a:pPr>
            <a:r>
              <a:rPr lang="fr-FR" sz="1800" dirty="0">
                <a:effectLst/>
                <a:latin typeface="Gill Sans MT" panose="020B0502020104020203" pitchFamily="34" charset="0"/>
                <a:ea typeface="Calibri" panose="020F0502020204030204" pitchFamily="34" charset="0"/>
                <a:cs typeface="Arial" panose="020B0604020202020204" pitchFamily="34" charset="0"/>
              </a:rPr>
              <a:t>Interface </a:t>
            </a:r>
            <a:r>
              <a:rPr lang="fr-FR" sz="1800" dirty="0" err="1">
                <a:effectLst/>
                <a:latin typeface="Gill Sans MT" panose="020B0502020104020203" pitchFamily="34" charset="0"/>
                <a:ea typeface="Calibri" panose="020F0502020204030204" pitchFamily="34" charset="0"/>
                <a:cs typeface="Arial" panose="020B0604020202020204" pitchFamily="34" charset="0"/>
              </a:rPr>
              <a:t>Rénitialiser</a:t>
            </a:r>
            <a:r>
              <a:rPr lang="fr-FR" sz="1800" dirty="0">
                <a:effectLst/>
                <a:latin typeface="Gill Sans MT" panose="020B0502020104020203" pitchFamily="34" charset="0"/>
                <a:ea typeface="Calibri" panose="020F0502020204030204" pitchFamily="34" charset="0"/>
                <a:cs typeface="Arial" panose="020B0604020202020204" pitchFamily="34" charset="0"/>
              </a:rPr>
              <a:t> le Mot de passe de Stagiaire </a:t>
            </a:r>
            <a:endParaRPr lang="en-US" sz="1800" dirty="0">
              <a:effectLst/>
              <a:latin typeface="Gill Sans MT" panose="020B0502020104020203" pitchFamily="34" charset="0"/>
              <a:ea typeface="Calibri" panose="020F0502020204030204" pitchFamily="34" charset="0"/>
              <a:cs typeface="Arial" panose="020B0604020202020204" pitchFamily="34" charset="0"/>
            </a:endParaRPr>
          </a:p>
        </p:txBody>
      </p:sp>
      <p:pic>
        <p:nvPicPr>
          <p:cNvPr id="69" name="Image 18">
            <a:extLst>
              <a:ext uri="{FF2B5EF4-FFF2-40B4-BE49-F238E27FC236}">
                <a16:creationId xmlns:a16="http://schemas.microsoft.com/office/drawing/2014/main" id="{12C3C89C-1C3C-821D-D271-BFAC9A57B514}"/>
              </a:ext>
            </a:extLst>
          </p:cNvPr>
          <p:cNvPicPr>
            <a:picLocks noChangeAspect="1"/>
          </p:cNvPicPr>
          <p:nvPr/>
        </p:nvPicPr>
        <p:blipFill>
          <a:blip r:embed="rId27"/>
          <a:stretch>
            <a:fillRect/>
          </a:stretch>
        </p:blipFill>
        <p:spPr>
          <a:xfrm>
            <a:off x="258013" y="1863518"/>
            <a:ext cx="5760720" cy="4339569"/>
          </a:xfrm>
          <a:prstGeom prst="rect">
            <a:avLst/>
          </a:prstGeom>
        </p:spPr>
      </p:pic>
      <p:sp>
        <p:nvSpPr>
          <p:cNvPr id="71" name="TextBox 70">
            <a:extLst>
              <a:ext uri="{FF2B5EF4-FFF2-40B4-BE49-F238E27FC236}">
                <a16:creationId xmlns:a16="http://schemas.microsoft.com/office/drawing/2014/main" id="{1EA974D4-AACB-6AA7-0570-AD02661F8ECA}"/>
              </a:ext>
            </a:extLst>
          </p:cNvPr>
          <p:cNvSpPr txBox="1"/>
          <p:nvPr/>
        </p:nvSpPr>
        <p:spPr>
          <a:xfrm>
            <a:off x="6784104" y="1359627"/>
            <a:ext cx="7127310" cy="375552"/>
          </a:xfrm>
          <a:prstGeom prst="rect">
            <a:avLst/>
          </a:prstGeom>
          <a:noFill/>
        </p:spPr>
        <p:txBody>
          <a:bodyPr wrap="square">
            <a:spAutoFit/>
          </a:bodyPr>
          <a:lstStyle/>
          <a:p>
            <a:pPr marL="0" marR="0">
              <a:lnSpc>
                <a:spcPct val="107000"/>
              </a:lnSpc>
              <a:spcBef>
                <a:spcPts val="0"/>
              </a:spcBef>
              <a:spcAft>
                <a:spcPts val="800"/>
              </a:spcAft>
            </a:pPr>
            <a:r>
              <a:rPr lang="fr-FR" sz="1800" dirty="0">
                <a:effectLst/>
                <a:latin typeface="Gill Sans MT" panose="020B0502020104020203" pitchFamily="34" charset="0"/>
                <a:ea typeface="Calibri" panose="020F0502020204030204" pitchFamily="34" charset="0"/>
                <a:cs typeface="Arial" panose="020B0604020202020204" pitchFamily="34" charset="0"/>
              </a:rPr>
              <a:t>Interface Afficher les informations d’Encadrant</a:t>
            </a:r>
            <a:endParaRPr lang="en-US" sz="1800" dirty="0">
              <a:effectLst/>
              <a:latin typeface="Gill Sans MT" panose="020B0502020104020203" pitchFamily="34" charset="0"/>
              <a:ea typeface="Calibri" panose="020F0502020204030204" pitchFamily="34" charset="0"/>
              <a:cs typeface="Arial" panose="020B0604020202020204" pitchFamily="34" charset="0"/>
            </a:endParaRPr>
          </a:p>
        </p:txBody>
      </p:sp>
      <p:pic>
        <p:nvPicPr>
          <p:cNvPr id="72" name="Image 19">
            <a:extLst>
              <a:ext uri="{FF2B5EF4-FFF2-40B4-BE49-F238E27FC236}">
                <a16:creationId xmlns:a16="http://schemas.microsoft.com/office/drawing/2014/main" id="{D5E50CFE-482F-0F9A-9B04-49DB832617D9}"/>
              </a:ext>
            </a:extLst>
          </p:cNvPr>
          <p:cNvPicPr>
            <a:picLocks noChangeAspect="1"/>
          </p:cNvPicPr>
          <p:nvPr/>
        </p:nvPicPr>
        <p:blipFill>
          <a:blip r:embed="rId28"/>
          <a:stretch>
            <a:fillRect/>
          </a:stretch>
        </p:blipFill>
        <p:spPr>
          <a:xfrm>
            <a:off x="6085404" y="1846746"/>
            <a:ext cx="5760720" cy="4339569"/>
          </a:xfrm>
          <a:prstGeom prst="rect">
            <a:avLst/>
          </a:prstGeom>
        </p:spPr>
      </p:pic>
      <p:sp>
        <p:nvSpPr>
          <p:cNvPr id="75" name="TextBox 74">
            <a:extLst>
              <a:ext uri="{FF2B5EF4-FFF2-40B4-BE49-F238E27FC236}">
                <a16:creationId xmlns:a16="http://schemas.microsoft.com/office/drawing/2014/main" id="{A0CB82AA-1954-FE39-0BF5-5FC450B38BA3}"/>
              </a:ext>
            </a:extLst>
          </p:cNvPr>
          <p:cNvSpPr txBox="1"/>
          <p:nvPr/>
        </p:nvSpPr>
        <p:spPr>
          <a:xfrm>
            <a:off x="567158" y="1322310"/>
            <a:ext cx="7127310" cy="375552"/>
          </a:xfrm>
          <a:prstGeom prst="rect">
            <a:avLst/>
          </a:prstGeom>
          <a:noFill/>
        </p:spPr>
        <p:txBody>
          <a:bodyPr wrap="square">
            <a:spAutoFit/>
          </a:bodyPr>
          <a:lstStyle/>
          <a:p>
            <a:pPr marL="0" marR="0">
              <a:lnSpc>
                <a:spcPct val="107000"/>
              </a:lnSpc>
              <a:spcBef>
                <a:spcPts val="0"/>
              </a:spcBef>
              <a:spcAft>
                <a:spcPts val="800"/>
              </a:spcAft>
            </a:pPr>
            <a:r>
              <a:rPr lang="fr-FR" sz="1800">
                <a:effectLst/>
                <a:latin typeface="Gill Sans MT" panose="020B0502020104020203" pitchFamily="34" charset="0"/>
                <a:ea typeface="Calibri" panose="020F0502020204030204" pitchFamily="34" charset="0"/>
                <a:cs typeface="Arial" panose="020B0604020202020204" pitchFamily="34" charset="0"/>
              </a:rPr>
              <a:t>Interfac</a:t>
            </a:r>
            <a:r>
              <a:rPr lang="fr-FR">
                <a:latin typeface="Gill Sans MT" panose="020B0502020104020203" pitchFamily="34" charset="0"/>
                <a:ea typeface="Calibri" panose="020F0502020204030204" pitchFamily="34" charset="0"/>
                <a:cs typeface="Arial" panose="020B0604020202020204" pitchFamily="34" charset="0"/>
              </a:rPr>
              <a:t>e </a:t>
            </a:r>
            <a:r>
              <a:rPr lang="fr-FR" sz="1800">
                <a:effectLst/>
                <a:latin typeface="Gill Sans MT" panose="020B0502020104020203" pitchFamily="34" charset="0"/>
                <a:ea typeface="Calibri" panose="020F0502020204030204" pitchFamily="34" charset="0"/>
                <a:cs typeface="Arial" panose="020B0604020202020204" pitchFamily="34" charset="0"/>
              </a:rPr>
              <a:t>Modifier </a:t>
            </a:r>
            <a:r>
              <a:rPr lang="fr-FR" sz="1800" dirty="0">
                <a:effectLst/>
                <a:latin typeface="Gill Sans MT" panose="020B0502020104020203" pitchFamily="34" charset="0"/>
                <a:ea typeface="Calibri" panose="020F0502020204030204" pitchFamily="34" charset="0"/>
                <a:cs typeface="Arial" panose="020B0604020202020204" pitchFamily="34" charset="0"/>
              </a:rPr>
              <a:t>les informations d’Encadrant</a:t>
            </a:r>
            <a:endParaRPr lang="en-US" sz="1800" dirty="0">
              <a:effectLst/>
              <a:latin typeface="Gill Sans MT" panose="020B0502020104020203" pitchFamily="34" charset="0"/>
              <a:ea typeface="Calibri" panose="020F0502020204030204" pitchFamily="34" charset="0"/>
              <a:cs typeface="Arial" panose="020B0604020202020204" pitchFamily="34" charset="0"/>
            </a:endParaRPr>
          </a:p>
        </p:txBody>
      </p:sp>
      <p:pic>
        <p:nvPicPr>
          <p:cNvPr id="76" name="Image 20">
            <a:extLst>
              <a:ext uri="{FF2B5EF4-FFF2-40B4-BE49-F238E27FC236}">
                <a16:creationId xmlns:a16="http://schemas.microsoft.com/office/drawing/2014/main" id="{D425EC8B-1705-A8A1-D0B1-F038E2521021}"/>
              </a:ext>
            </a:extLst>
          </p:cNvPr>
          <p:cNvPicPr>
            <a:picLocks noChangeAspect="1"/>
          </p:cNvPicPr>
          <p:nvPr/>
        </p:nvPicPr>
        <p:blipFill>
          <a:blip r:embed="rId29"/>
          <a:stretch>
            <a:fillRect/>
          </a:stretch>
        </p:blipFill>
        <p:spPr>
          <a:xfrm>
            <a:off x="284416" y="1864551"/>
            <a:ext cx="5760720" cy="4362611"/>
          </a:xfrm>
          <a:prstGeom prst="rect">
            <a:avLst/>
          </a:prstGeom>
        </p:spPr>
      </p:pic>
      <p:sp>
        <p:nvSpPr>
          <p:cNvPr id="78" name="TextBox 77">
            <a:extLst>
              <a:ext uri="{FF2B5EF4-FFF2-40B4-BE49-F238E27FC236}">
                <a16:creationId xmlns:a16="http://schemas.microsoft.com/office/drawing/2014/main" id="{4D914CD9-7608-7C07-9B03-4595418674FC}"/>
              </a:ext>
            </a:extLst>
          </p:cNvPr>
          <p:cNvSpPr txBox="1"/>
          <p:nvPr/>
        </p:nvSpPr>
        <p:spPr>
          <a:xfrm>
            <a:off x="6784104" y="1347367"/>
            <a:ext cx="7127310" cy="375552"/>
          </a:xfrm>
          <a:prstGeom prst="rect">
            <a:avLst/>
          </a:prstGeom>
          <a:noFill/>
        </p:spPr>
        <p:txBody>
          <a:bodyPr wrap="square">
            <a:spAutoFit/>
          </a:bodyPr>
          <a:lstStyle/>
          <a:p>
            <a:pPr marL="0" marR="0">
              <a:lnSpc>
                <a:spcPct val="107000"/>
              </a:lnSpc>
              <a:spcBef>
                <a:spcPts val="0"/>
              </a:spcBef>
              <a:spcAft>
                <a:spcPts val="800"/>
              </a:spcAft>
            </a:pPr>
            <a:r>
              <a:rPr lang="fr-FR" sz="1800" dirty="0">
                <a:effectLst/>
                <a:latin typeface="Gill Sans MT" panose="020B0502020104020203" pitchFamily="34" charset="0"/>
                <a:ea typeface="Calibri" panose="020F0502020204030204" pitchFamily="34" charset="0"/>
                <a:cs typeface="Arial" panose="020B0604020202020204" pitchFamily="34" charset="0"/>
              </a:rPr>
              <a:t>Interface Affichage des informations de Stagiaire</a:t>
            </a:r>
            <a:endParaRPr lang="en-US" sz="1800" dirty="0">
              <a:effectLst/>
              <a:latin typeface="Gill Sans MT" panose="020B0502020104020203" pitchFamily="34" charset="0"/>
              <a:ea typeface="Calibri" panose="020F0502020204030204" pitchFamily="34" charset="0"/>
              <a:cs typeface="Arial" panose="020B0604020202020204" pitchFamily="34" charset="0"/>
            </a:endParaRPr>
          </a:p>
        </p:txBody>
      </p:sp>
      <p:pic>
        <p:nvPicPr>
          <p:cNvPr id="79" name="Image 21">
            <a:extLst>
              <a:ext uri="{FF2B5EF4-FFF2-40B4-BE49-F238E27FC236}">
                <a16:creationId xmlns:a16="http://schemas.microsoft.com/office/drawing/2014/main" id="{43F6530A-69B1-A0F5-CBE2-CA3C782AD1F7}"/>
              </a:ext>
            </a:extLst>
          </p:cNvPr>
          <p:cNvPicPr>
            <a:picLocks noChangeAspect="1"/>
          </p:cNvPicPr>
          <p:nvPr/>
        </p:nvPicPr>
        <p:blipFill>
          <a:blip r:embed="rId30"/>
          <a:stretch>
            <a:fillRect/>
          </a:stretch>
        </p:blipFill>
        <p:spPr>
          <a:xfrm>
            <a:off x="6121455" y="1853354"/>
            <a:ext cx="5760720" cy="4423454"/>
          </a:xfrm>
          <a:prstGeom prst="rect">
            <a:avLst/>
          </a:prstGeom>
        </p:spPr>
      </p:pic>
      <p:sp>
        <p:nvSpPr>
          <p:cNvPr id="81" name="TextBox 80">
            <a:extLst>
              <a:ext uri="{FF2B5EF4-FFF2-40B4-BE49-F238E27FC236}">
                <a16:creationId xmlns:a16="http://schemas.microsoft.com/office/drawing/2014/main" id="{FC850E43-A270-09A2-F553-4B6525A0EDD9}"/>
              </a:ext>
            </a:extLst>
          </p:cNvPr>
          <p:cNvSpPr txBox="1"/>
          <p:nvPr/>
        </p:nvSpPr>
        <p:spPr>
          <a:xfrm>
            <a:off x="3289033" y="1308371"/>
            <a:ext cx="7127310" cy="375552"/>
          </a:xfrm>
          <a:prstGeom prst="rect">
            <a:avLst/>
          </a:prstGeom>
          <a:noFill/>
        </p:spPr>
        <p:txBody>
          <a:bodyPr wrap="square">
            <a:spAutoFit/>
          </a:bodyPr>
          <a:lstStyle/>
          <a:p>
            <a:pPr marL="0" marR="0">
              <a:lnSpc>
                <a:spcPct val="107000"/>
              </a:lnSpc>
              <a:spcBef>
                <a:spcPts val="0"/>
              </a:spcBef>
              <a:spcAft>
                <a:spcPts val="800"/>
              </a:spcAft>
            </a:pPr>
            <a:r>
              <a:rPr lang="fr-FR" sz="1800" dirty="0">
                <a:effectLst/>
                <a:latin typeface="Gill Sans MT" panose="020B0502020104020203" pitchFamily="34" charset="0"/>
                <a:ea typeface="Calibri" panose="020F0502020204030204" pitchFamily="34" charset="0"/>
                <a:cs typeface="Arial" panose="020B0604020202020204" pitchFamily="34" charset="0"/>
              </a:rPr>
              <a:t>Interface Modifier les informations personnelles de Stagiaire</a:t>
            </a:r>
            <a:endParaRPr lang="en-US" sz="1800" dirty="0">
              <a:effectLst/>
              <a:latin typeface="Gill Sans MT" panose="020B0502020104020203" pitchFamily="34" charset="0"/>
              <a:ea typeface="Calibri" panose="020F0502020204030204" pitchFamily="34" charset="0"/>
              <a:cs typeface="Arial" panose="020B0604020202020204" pitchFamily="34" charset="0"/>
            </a:endParaRPr>
          </a:p>
        </p:txBody>
      </p:sp>
      <p:pic>
        <p:nvPicPr>
          <p:cNvPr id="82" name="Image 22">
            <a:extLst>
              <a:ext uri="{FF2B5EF4-FFF2-40B4-BE49-F238E27FC236}">
                <a16:creationId xmlns:a16="http://schemas.microsoft.com/office/drawing/2014/main" id="{38816CED-86FD-C770-813A-B0576F32CF77}"/>
              </a:ext>
            </a:extLst>
          </p:cNvPr>
          <p:cNvPicPr>
            <a:picLocks noChangeAspect="1"/>
          </p:cNvPicPr>
          <p:nvPr/>
        </p:nvPicPr>
        <p:blipFill>
          <a:blip r:embed="rId31"/>
          <a:stretch>
            <a:fillRect/>
          </a:stretch>
        </p:blipFill>
        <p:spPr>
          <a:xfrm>
            <a:off x="2617940" y="1844962"/>
            <a:ext cx="6789107" cy="4251837"/>
          </a:xfrm>
          <a:prstGeom prst="rect">
            <a:avLst/>
          </a:prstGeom>
        </p:spPr>
      </p:pic>
    </p:spTree>
    <p:custDataLst>
      <p:tags r:id="rId1"/>
    </p:custDataLst>
    <p:extLst>
      <p:ext uri="{BB962C8B-B14F-4D97-AF65-F5344CB8AC3E}">
        <p14:creationId xmlns:p14="http://schemas.microsoft.com/office/powerpoint/2010/main" val="395761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3.95833E-6 -1.11111E-6 L 0.30326 -0.00116 " pathEditMode="relative" rAng="0" ptsTypes="AA">
                                      <p:cBhvr>
                                        <p:cTn id="6" dur="2000" fill="hold"/>
                                        <p:tgtEl>
                                          <p:spTgt spid="26"/>
                                        </p:tgtEl>
                                        <p:attrNameLst>
                                          <p:attrName>ppt_x</p:attrName>
                                          <p:attrName>ppt_y</p:attrName>
                                        </p:attrNameLst>
                                      </p:cBhvr>
                                      <p:rCtr x="15156" y="-69"/>
                                    </p:animMotion>
                                  </p:childTnLst>
                                </p:cTn>
                              </p:par>
                              <p:par>
                                <p:cTn id="7" presetID="26" presetClass="emph" presetSubtype="0" fill="hold" grpId="0" nodeType="withEffect">
                                  <p:stCondLst>
                                    <p:cond delay="0"/>
                                  </p:stCondLst>
                                  <p:childTnLst>
                                    <p:animEffect transition="out" filter="fade">
                                      <p:cBhvr>
                                        <p:cTn id="8" dur="1400" tmFilter="0, 0; .2, .5; .8, .5; 1, 0"/>
                                        <p:tgtEl>
                                          <p:spTgt spid="29"/>
                                        </p:tgtEl>
                                      </p:cBhvr>
                                    </p:animEffect>
                                    <p:animScale>
                                      <p:cBhvr>
                                        <p:cTn id="9" dur="700" autoRev="1" fill="hold"/>
                                        <p:tgtEl>
                                          <p:spTgt spid="29"/>
                                        </p:tgtEl>
                                      </p:cBhvr>
                                      <p:by x="105000" y="105000"/>
                                    </p:animScale>
                                  </p:childTnLst>
                                </p:cTn>
                              </p:par>
                              <p:par>
                                <p:cTn id="10" presetID="26" presetClass="emph" presetSubtype="0" fill="hold" grpId="0" nodeType="withEffect">
                                  <p:stCondLst>
                                    <p:cond delay="0"/>
                                  </p:stCondLst>
                                  <p:childTnLst>
                                    <p:animEffect transition="out" filter="fade">
                                      <p:cBhvr>
                                        <p:cTn id="11" dur="1400" tmFilter="0, 0; .2, .5; .8, .5; 1, 0"/>
                                        <p:tgtEl>
                                          <p:spTgt spid="30"/>
                                        </p:tgtEl>
                                      </p:cBhvr>
                                    </p:animEffect>
                                    <p:animScale>
                                      <p:cBhvr>
                                        <p:cTn id="12" dur="700" autoRev="1" fill="hold"/>
                                        <p:tgtEl>
                                          <p:spTgt spid="30"/>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par>
                          <p:cTn id="18" fill="hold">
                            <p:stCondLst>
                              <p:cond delay="500"/>
                            </p:stCondLst>
                            <p:childTnLst>
                              <p:par>
                                <p:cTn id="19" presetID="10" presetClass="entr" presetSubtype="0"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7"/>
                                        </p:tgtEl>
                                        <p:attrNameLst>
                                          <p:attrName>style.visibility</p:attrName>
                                        </p:attrNameLst>
                                      </p:cBhvr>
                                      <p:to>
                                        <p:strVal val="hidden"/>
                                      </p:to>
                                    </p:set>
                                  </p:childTnLst>
                                </p:cTn>
                              </p:par>
                            </p:childTnLst>
                          </p:cTn>
                        </p:par>
                        <p:par>
                          <p:cTn id="41" fill="hold">
                            <p:stCondLst>
                              <p:cond delay="0"/>
                            </p:stCondLst>
                            <p:childTnLst>
                              <p:par>
                                <p:cTn id="42" presetID="10" presetClass="entr" presetSubtype="0"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500"/>
                                        <p:tgtEl>
                                          <p:spTgt spid="17"/>
                                        </p:tgtEl>
                                      </p:cBhvr>
                                    </p:animEffect>
                                  </p:childTnLst>
                                </p:cTn>
                              </p:par>
                            </p:childTnLst>
                          </p:cTn>
                        </p:par>
                        <p:par>
                          <p:cTn id="45" fill="hold">
                            <p:stCondLst>
                              <p:cond delay="500"/>
                            </p:stCondLst>
                            <p:childTnLst>
                              <p:par>
                                <p:cTn id="46" presetID="10" presetClass="entr" presetSubtype="0" fill="hold" nodeType="after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500"/>
                                        <p:tgtEl>
                                          <p:spTgt spid="1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23"/>
                                        </p:tgtEl>
                                        <p:attrNameLst>
                                          <p:attrName>style.visibility</p:attrName>
                                        </p:attrNameLst>
                                      </p:cBhvr>
                                      <p:to>
                                        <p:strVal val="visible"/>
                                      </p:to>
                                    </p:set>
                                    <p:animEffect transition="in" filter="fade">
                                      <p:cBhvr>
                                        <p:cTn id="57" dur="500"/>
                                        <p:tgtEl>
                                          <p:spTgt spid="23"/>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grpId="1" nodeType="clickEffect">
                                  <p:stCondLst>
                                    <p:cond delay="0"/>
                                  </p:stCondLst>
                                  <p:childTnLst>
                                    <p:set>
                                      <p:cBhvr>
                                        <p:cTn id="61" dur="1" fill="hold">
                                          <p:stCondLst>
                                            <p:cond delay="0"/>
                                          </p:stCondLst>
                                        </p:cTn>
                                        <p:tgtEl>
                                          <p:spTgt spid="17"/>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0"/>
                                          </p:stCondLst>
                                        </p:cTn>
                                        <p:tgtEl>
                                          <p:spTgt spid="18"/>
                                        </p:tgtEl>
                                        <p:attrNameLst>
                                          <p:attrName>style.visibility</p:attrName>
                                        </p:attrNameLst>
                                      </p:cBhvr>
                                      <p:to>
                                        <p:strVal val="hidden"/>
                                      </p:to>
                                    </p:set>
                                  </p:childTnLst>
                                </p:cTn>
                              </p:par>
                              <p:par>
                                <p:cTn id="64" presetID="1" presetClass="exit" presetSubtype="0" fill="hold" grpId="1" nodeType="withEffect">
                                  <p:stCondLst>
                                    <p:cond delay="0"/>
                                  </p:stCondLst>
                                  <p:childTnLst>
                                    <p:set>
                                      <p:cBhvr>
                                        <p:cTn id="65" dur="1" fill="hold">
                                          <p:stCondLst>
                                            <p:cond delay="0"/>
                                          </p:stCondLst>
                                        </p:cTn>
                                        <p:tgtEl>
                                          <p:spTgt spid="22"/>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23"/>
                                        </p:tgtEl>
                                        <p:attrNameLst>
                                          <p:attrName>style.visibility</p:attrName>
                                        </p:attrNameLst>
                                      </p:cBhvr>
                                      <p:to>
                                        <p:strVal val="hidden"/>
                                      </p:to>
                                    </p:set>
                                  </p:childTnLst>
                                </p:cTn>
                              </p:par>
                            </p:childTnLst>
                          </p:cTn>
                        </p:par>
                        <p:par>
                          <p:cTn id="68" fill="hold">
                            <p:stCondLst>
                              <p:cond delay="0"/>
                            </p:stCondLst>
                            <p:childTnLst>
                              <p:par>
                                <p:cTn id="69" presetID="10" presetClass="entr" presetSubtype="0" fill="hold" grpId="0" nodeType="after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fade">
                                      <p:cBhvr>
                                        <p:cTn id="71" dur="500"/>
                                        <p:tgtEl>
                                          <p:spTgt spid="25"/>
                                        </p:tgtEl>
                                      </p:cBhvr>
                                    </p:animEffect>
                                  </p:childTnLst>
                                </p:cTn>
                              </p:par>
                            </p:childTnLst>
                          </p:cTn>
                        </p:par>
                        <p:par>
                          <p:cTn id="72" fill="hold">
                            <p:stCondLst>
                              <p:cond delay="500"/>
                            </p:stCondLst>
                            <p:childTnLst>
                              <p:par>
                                <p:cTn id="73" presetID="10" presetClass="entr" presetSubtype="0" fill="hold" nodeType="after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500"/>
                                        <p:tgtEl>
                                          <p:spTgt spid="32"/>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500"/>
                                        <p:tgtEl>
                                          <p:spTgt spid="35"/>
                                        </p:tgtEl>
                                      </p:cBhvr>
                                    </p:animEffect>
                                  </p:childTnLst>
                                </p:cTn>
                              </p:par>
                            </p:childTnLst>
                          </p:cTn>
                        </p:par>
                        <p:par>
                          <p:cTn id="81" fill="hold">
                            <p:stCondLst>
                              <p:cond delay="500"/>
                            </p:stCondLst>
                            <p:childTnLst>
                              <p:par>
                                <p:cTn id="82" presetID="10" presetClass="entr" presetSubtype="0" fill="hold" nodeType="afterEffect">
                                  <p:stCondLst>
                                    <p:cond delay="0"/>
                                  </p:stCondLst>
                                  <p:childTnLst>
                                    <p:set>
                                      <p:cBhvr>
                                        <p:cTn id="83" dur="1" fill="hold">
                                          <p:stCondLst>
                                            <p:cond delay="0"/>
                                          </p:stCondLst>
                                        </p:cTn>
                                        <p:tgtEl>
                                          <p:spTgt spid="36"/>
                                        </p:tgtEl>
                                        <p:attrNameLst>
                                          <p:attrName>style.visibility</p:attrName>
                                        </p:attrNameLst>
                                      </p:cBhvr>
                                      <p:to>
                                        <p:strVal val="visible"/>
                                      </p:to>
                                    </p:set>
                                    <p:animEffect transition="in" filter="fade">
                                      <p:cBhvr>
                                        <p:cTn id="84" dur="500"/>
                                        <p:tgtEl>
                                          <p:spTgt spid="36"/>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25"/>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32"/>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35"/>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36"/>
                                        </p:tgtEl>
                                        <p:attrNameLst>
                                          <p:attrName>style.visibility</p:attrName>
                                        </p:attrNameLst>
                                      </p:cBhvr>
                                      <p:to>
                                        <p:strVal val="hidden"/>
                                      </p:to>
                                    </p:set>
                                  </p:childTnLst>
                                </p:cTn>
                              </p:par>
                            </p:childTnLst>
                          </p:cTn>
                        </p:par>
                        <p:par>
                          <p:cTn id="95" fill="hold">
                            <p:stCondLst>
                              <p:cond delay="0"/>
                            </p:stCondLst>
                            <p:childTnLst>
                              <p:par>
                                <p:cTn id="96" presetID="10" presetClass="entr" presetSubtype="0" fill="hold" grpId="0" nodeType="after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fade">
                                      <p:cBhvr>
                                        <p:cTn id="98" dur="500"/>
                                        <p:tgtEl>
                                          <p:spTgt spid="40"/>
                                        </p:tgtEl>
                                      </p:cBhvr>
                                    </p:animEffect>
                                  </p:childTnLst>
                                </p:cTn>
                              </p:par>
                            </p:childTnLst>
                          </p:cTn>
                        </p:par>
                        <p:par>
                          <p:cTn id="99" fill="hold">
                            <p:stCondLst>
                              <p:cond delay="500"/>
                            </p:stCondLst>
                            <p:childTnLst>
                              <p:par>
                                <p:cTn id="100" presetID="10" presetClass="entr" presetSubtype="0" fill="hold" nodeType="after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fade">
                                      <p:cBhvr>
                                        <p:cTn id="102" dur="500"/>
                                        <p:tgtEl>
                                          <p:spTgt spid="4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43"/>
                                        </p:tgtEl>
                                        <p:attrNameLst>
                                          <p:attrName>style.visibility</p:attrName>
                                        </p:attrNameLst>
                                      </p:cBhvr>
                                      <p:to>
                                        <p:strVal val="visible"/>
                                      </p:to>
                                    </p:set>
                                    <p:animEffect transition="in" filter="fade">
                                      <p:cBhvr>
                                        <p:cTn id="107" dur="500"/>
                                        <p:tgtEl>
                                          <p:spTgt spid="43"/>
                                        </p:tgtEl>
                                      </p:cBhvr>
                                    </p:animEffect>
                                  </p:childTnLst>
                                </p:cTn>
                              </p:par>
                            </p:childTnLst>
                          </p:cTn>
                        </p:par>
                        <p:par>
                          <p:cTn id="108" fill="hold">
                            <p:stCondLst>
                              <p:cond delay="500"/>
                            </p:stCondLst>
                            <p:childTnLst>
                              <p:par>
                                <p:cTn id="109" presetID="10" presetClass="entr" presetSubtype="0" fill="hold" nodeType="afterEffect">
                                  <p:stCondLst>
                                    <p:cond delay="0"/>
                                  </p:stCondLst>
                                  <p:childTnLst>
                                    <p:set>
                                      <p:cBhvr>
                                        <p:cTn id="110" dur="1" fill="hold">
                                          <p:stCondLst>
                                            <p:cond delay="0"/>
                                          </p:stCondLst>
                                        </p:cTn>
                                        <p:tgtEl>
                                          <p:spTgt spid="44"/>
                                        </p:tgtEl>
                                        <p:attrNameLst>
                                          <p:attrName>style.visibility</p:attrName>
                                        </p:attrNameLst>
                                      </p:cBhvr>
                                      <p:to>
                                        <p:strVal val="visible"/>
                                      </p:to>
                                    </p:set>
                                    <p:animEffect transition="in" filter="fade">
                                      <p:cBhvr>
                                        <p:cTn id="111" dur="500"/>
                                        <p:tgtEl>
                                          <p:spTgt spid="44"/>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1" nodeType="clickEffect">
                                  <p:stCondLst>
                                    <p:cond delay="0"/>
                                  </p:stCondLst>
                                  <p:childTnLst>
                                    <p:set>
                                      <p:cBhvr>
                                        <p:cTn id="115" dur="1" fill="hold">
                                          <p:stCondLst>
                                            <p:cond delay="0"/>
                                          </p:stCondLst>
                                        </p:cTn>
                                        <p:tgtEl>
                                          <p:spTgt spid="43"/>
                                        </p:tgtEl>
                                        <p:attrNameLst>
                                          <p:attrName>style.visibility</p:attrName>
                                        </p:attrNameLst>
                                      </p:cBhvr>
                                      <p:to>
                                        <p:strVal val="hidden"/>
                                      </p:to>
                                    </p:set>
                                  </p:childTnLst>
                                </p:cTn>
                              </p:par>
                              <p:par>
                                <p:cTn id="116" presetID="1" presetClass="exit" presetSubtype="0" fill="hold" nodeType="withEffect">
                                  <p:stCondLst>
                                    <p:cond delay="0"/>
                                  </p:stCondLst>
                                  <p:childTnLst>
                                    <p:set>
                                      <p:cBhvr>
                                        <p:cTn id="117" dur="1" fill="hold">
                                          <p:stCondLst>
                                            <p:cond delay="0"/>
                                          </p:stCondLst>
                                        </p:cTn>
                                        <p:tgtEl>
                                          <p:spTgt spid="44"/>
                                        </p:tgtEl>
                                        <p:attrNameLst>
                                          <p:attrName>style.visibility</p:attrName>
                                        </p:attrNameLst>
                                      </p:cBhvr>
                                      <p:to>
                                        <p:strVal val="hidden"/>
                                      </p:to>
                                    </p:set>
                                  </p:childTnLst>
                                </p:cTn>
                              </p:par>
                              <p:par>
                                <p:cTn id="118" presetID="1" presetClass="exit" presetSubtype="0" fill="hold" grpId="1" nodeType="withEffect">
                                  <p:stCondLst>
                                    <p:cond delay="0"/>
                                  </p:stCondLst>
                                  <p:childTnLst>
                                    <p:set>
                                      <p:cBhvr>
                                        <p:cTn id="119" dur="1" fill="hold">
                                          <p:stCondLst>
                                            <p:cond delay="0"/>
                                          </p:stCondLst>
                                        </p:cTn>
                                        <p:tgtEl>
                                          <p:spTgt spid="40"/>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0"/>
                                          </p:stCondLst>
                                        </p:cTn>
                                        <p:tgtEl>
                                          <p:spTgt spid="41"/>
                                        </p:tgtEl>
                                        <p:attrNameLst>
                                          <p:attrName>style.visibility</p:attrName>
                                        </p:attrNameLst>
                                      </p:cBhvr>
                                      <p:to>
                                        <p:strVal val="hidden"/>
                                      </p:to>
                                    </p:set>
                                  </p:childTnLst>
                                </p:cTn>
                              </p:par>
                            </p:childTnLst>
                          </p:cTn>
                        </p:par>
                        <p:par>
                          <p:cTn id="122" fill="hold">
                            <p:stCondLst>
                              <p:cond delay="0"/>
                            </p:stCondLst>
                            <p:childTnLst>
                              <p:par>
                                <p:cTn id="123" presetID="10" presetClass="entr" presetSubtype="0" fill="hold" grpId="0" nodeType="afterEffect">
                                  <p:stCondLst>
                                    <p:cond delay="0"/>
                                  </p:stCondLst>
                                  <p:childTnLst>
                                    <p:set>
                                      <p:cBhvr>
                                        <p:cTn id="124" dur="1" fill="hold">
                                          <p:stCondLst>
                                            <p:cond delay="0"/>
                                          </p:stCondLst>
                                        </p:cTn>
                                        <p:tgtEl>
                                          <p:spTgt spid="46"/>
                                        </p:tgtEl>
                                        <p:attrNameLst>
                                          <p:attrName>style.visibility</p:attrName>
                                        </p:attrNameLst>
                                      </p:cBhvr>
                                      <p:to>
                                        <p:strVal val="visible"/>
                                      </p:to>
                                    </p:set>
                                    <p:animEffect transition="in" filter="fade">
                                      <p:cBhvr>
                                        <p:cTn id="125" dur="500"/>
                                        <p:tgtEl>
                                          <p:spTgt spid="46"/>
                                        </p:tgtEl>
                                      </p:cBhvr>
                                    </p:animEffect>
                                  </p:childTnLst>
                                </p:cTn>
                              </p:par>
                            </p:childTnLst>
                          </p:cTn>
                        </p:par>
                        <p:par>
                          <p:cTn id="126" fill="hold">
                            <p:stCondLst>
                              <p:cond delay="500"/>
                            </p:stCondLst>
                            <p:childTnLst>
                              <p:par>
                                <p:cTn id="127" presetID="10" presetClass="entr" presetSubtype="0" fill="hold" nodeType="afterEffect">
                                  <p:stCondLst>
                                    <p:cond delay="0"/>
                                  </p:stCondLst>
                                  <p:childTnLst>
                                    <p:set>
                                      <p:cBhvr>
                                        <p:cTn id="128" dur="1" fill="hold">
                                          <p:stCondLst>
                                            <p:cond delay="0"/>
                                          </p:stCondLst>
                                        </p:cTn>
                                        <p:tgtEl>
                                          <p:spTgt spid="47"/>
                                        </p:tgtEl>
                                        <p:attrNameLst>
                                          <p:attrName>style.visibility</p:attrName>
                                        </p:attrNameLst>
                                      </p:cBhvr>
                                      <p:to>
                                        <p:strVal val="visible"/>
                                      </p:to>
                                    </p:set>
                                    <p:animEffect transition="in" filter="fade">
                                      <p:cBhvr>
                                        <p:cTn id="129" dur="500"/>
                                        <p:tgtEl>
                                          <p:spTgt spid="47"/>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grpId="0" nodeType="clickEffect">
                                  <p:stCondLst>
                                    <p:cond delay="0"/>
                                  </p:stCondLst>
                                  <p:childTnLst>
                                    <p:set>
                                      <p:cBhvr>
                                        <p:cTn id="133" dur="1" fill="hold">
                                          <p:stCondLst>
                                            <p:cond delay="0"/>
                                          </p:stCondLst>
                                        </p:cTn>
                                        <p:tgtEl>
                                          <p:spTgt spid="51"/>
                                        </p:tgtEl>
                                        <p:attrNameLst>
                                          <p:attrName>style.visibility</p:attrName>
                                        </p:attrNameLst>
                                      </p:cBhvr>
                                      <p:to>
                                        <p:strVal val="visible"/>
                                      </p:to>
                                    </p:set>
                                    <p:animEffect transition="in" filter="fade">
                                      <p:cBhvr>
                                        <p:cTn id="134" dur="500"/>
                                        <p:tgtEl>
                                          <p:spTgt spid="51"/>
                                        </p:tgtEl>
                                      </p:cBhvr>
                                    </p:animEffect>
                                  </p:childTnLst>
                                </p:cTn>
                              </p:par>
                            </p:childTnLst>
                          </p:cTn>
                        </p:par>
                        <p:par>
                          <p:cTn id="135" fill="hold">
                            <p:stCondLst>
                              <p:cond delay="500"/>
                            </p:stCondLst>
                            <p:childTnLst>
                              <p:par>
                                <p:cTn id="136" presetID="10" presetClass="entr" presetSubtype="0" fill="hold" nodeType="afterEffect">
                                  <p:stCondLst>
                                    <p:cond delay="0"/>
                                  </p:stCondLst>
                                  <p:childTnLst>
                                    <p:set>
                                      <p:cBhvr>
                                        <p:cTn id="137" dur="1" fill="hold">
                                          <p:stCondLst>
                                            <p:cond delay="0"/>
                                          </p:stCondLst>
                                        </p:cTn>
                                        <p:tgtEl>
                                          <p:spTgt spid="52"/>
                                        </p:tgtEl>
                                        <p:attrNameLst>
                                          <p:attrName>style.visibility</p:attrName>
                                        </p:attrNameLst>
                                      </p:cBhvr>
                                      <p:to>
                                        <p:strVal val="visible"/>
                                      </p:to>
                                    </p:set>
                                    <p:animEffect transition="in" filter="fade">
                                      <p:cBhvr>
                                        <p:cTn id="138" dur="500"/>
                                        <p:tgtEl>
                                          <p:spTgt spid="52"/>
                                        </p:tgtEl>
                                      </p:cBhvr>
                                    </p:animEffec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46"/>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47"/>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51"/>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52"/>
                                        </p:tgtEl>
                                        <p:attrNameLst>
                                          <p:attrName>style.visibility</p:attrName>
                                        </p:attrNameLst>
                                      </p:cBhvr>
                                      <p:to>
                                        <p:strVal val="hidden"/>
                                      </p:to>
                                    </p:set>
                                  </p:childTnLst>
                                </p:cTn>
                              </p:par>
                            </p:childTnLst>
                          </p:cTn>
                        </p:par>
                        <p:par>
                          <p:cTn id="149" fill="hold">
                            <p:stCondLst>
                              <p:cond delay="0"/>
                            </p:stCondLst>
                            <p:childTnLst>
                              <p:par>
                                <p:cTn id="150" presetID="10" presetClass="entr" presetSubtype="0" fill="hold" grpId="0" nodeType="afterEffect">
                                  <p:stCondLst>
                                    <p:cond delay="0"/>
                                  </p:stCondLst>
                                  <p:childTnLst>
                                    <p:set>
                                      <p:cBhvr>
                                        <p:cTn id="151" dur="1" fill="hold">
                                          <p:stCondLst>
                                            <p:cond delay="0"/>
                                          </p:stCondLst>
                                        </p:cTn>
                                        <p:tgtEl>
                                          <p:spTgt spid="56"/>
                                        </p:tgtEl>
                                        <p:attrNameLst>
                                          <p:attrName>style.visibility</p:attrName>
                                        </p:attrNameLst>
                                      </p:cBhvr>
                                      <p:to>
                                        <p:strVal val="visible"/>
                                      </p:to>
                                    </p:set>
                                    <p:animEffect transition="in" filter="fade">
                                      <p:cBhvr>
                                        <p:cTn id="152" dur="500"/>
                                        <p:tgtEl>
                                          <p:spTgt spid="56"/>
                                        </p:tgtEl>
                                      </p:cBhvr>
                                    </p:animEffect>
                                  </p:childTnLst>
                                </p:cTn>
                              </p:par>
                            </p:childTnLst>
                          </p:cTn>
                        </p:par>
                        <p:par>
                          <p:cTn id="153" fill="hold">
                            <p:stCondLst>
                              <p:cond delay="500"/>
                            </p:stCondLst>
                            <p:childTnLst>
                              <p:par>
                                <p:cTn id="154" presetID="10" presetClass="entr" presetSubtype="0" fill="hold" nodeType="afterEffect">
                                  <p:stCondLst>
                                    <p:cond delay="0"/>
                                  </p:stCondLst>
                                  <p:childTnLst>
                                    <p:set>
                                      <p:cBhvr>
                                        <p:cTn id="155" dur="1" fill="hold">
                                          <p:stCondLst>
                                            <p:cond delay="0"/>
                                          </p:stCondLst>
                                        </p:cTn>
                                        <p:tgtEl>
                                          <p:spTgt spid="57"/>
                                        </p:tgtEl>
                                        <p:attrNameLst>
                                          <p:attrName>style.visibility</p:attrName>
                                        </p:attrNameLst>
                                      </p:cBhvr>
                                      <p:to>
                                        <p:strVal val="visible"/>
                                      </p:to>
                                    </p:set>
                                    <p:animEffect transition="in" filter="fade">
                                      <p:cBhvr>
                                        <p:cTn id="156" dur="500"/>
                                        <p:tgtEl>
                                          <p:spTgt spid="57"/>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presetSubtype="0" fill="hold" grpId="0" nodeType="clickEffect">
                                  <p:stCondLst>
                                    <p:cond delay="0"/>
                                  </p:stCondLst>
                                  <p:childTnLst>
                                    <p:set>
                                      <p:cBhvr>
                                        <p:cTn id="160" dur="1" fill="hold">
                                          <p:stCondLst>
                                            <p:cond delay="0"/>
                                          </p:stCondLst>
                                        </p:cTn>
                                        <p:tgtEl>
                                          <p:spTgt spid="59"/>
                                        </p:tgtEl>
                                        <p:attrNameLst>
                                          <p:attrName>style.visibility</p:attrName>
                                        </p:attrNameLst>
                                      </p:cBhvr>
                                      <p:to>
                                        <p:strVal val="visible"/>
                                      </p:to>
                                    </p:set>
                                    <p:animEffect transition="in" filter="fade">
                                      <p:cBhvr>
                                        <p:cTn id="161" dur="500"/>
                                        <p:tgtEl>
                                          <p:spTgt spid="59"/>
                                        </p:tgtEl>
                                      </p:cBhvr>
                                    </p:animEffect>
                                  </p:childTnLst>
                                </p:cTn>
                              </p:par>
                            </p:childTnLst>
                          </p:cTn>
                        </p:par>
                        <p:par>
                          <p:cTn id="162" fill="hold">
                            <p:stCondLst>
                              <p:cond delay="500"/>
                            </p:stCondLst>
                            <p:childTnLst>
                              <p:par>
                                <p:cTn id="163" presetID="10" presetClass="entr" presetSubtype="0" fill="hold" nodeType="afterEffect">
                                  <p:stCondLst>
                                    <p:cond delay="0"/>
                                  </p:stCondLst>
                                  <p:childTnLst>
                                    <p:set>
                                      <p:cBhvr>
                                        <p:cTn id="164" dur="1" fill="hold">
                                          <p:stCondLst>
                                            <p:cond delay="0"/>
                                          </p:stCondLst>
                                        </p:cTn>
                                        <p:tgtEl>
                                          <p:spTgt spid="60"/>
                                        </p:tgtEl>
                                        <p:attrNameLst>
                                          <p:attrName>style.visibility</p:attrName>
                                        </p:attrNameLst>
                                      </p:cBhvr>
                                      <p:to>
                                        <p:strVal val="visible"/>
                                      </p:to>
                                    </p:set>
                                    <p:animEffect transition="in" filter="fade">
                                      <p:cBhvr>
                                        <p:cTn id="165" dur="500"/>
                                        <p:tgtEl>
                                          <p:spTgt spid="60"/>
                                        </p:tgtEl>
                                      </p:cBhvr>
                                    </p:animEffect>
                                  </p:childTnLst>
                                </p:cTn>
                              </p:par>
                            </p:childTnLst>
                          </p:cTn>
                        </p:par>
                      </p:childTnLst>
                    </p:cTn>
                  </p:par>
                  <p:par>
                    <p:cTn id="166" fill="hold">
                      <p:stCondLst>
                        <p:cond delay="indefinite"/>
                      </p:stCondLst>
                      <p:childTnLst>
                        <p:par>
                          <p:cTn id="167" fill="hold">
                            <p:stCondLst>
                              <p:cond delay="0"/>
                            </p:stCondLst>
                            <p:childTnLst>
                              <p:par>
                                <p:cTn id="168" presetID="1" presetClass="exit" presetSubtype="0" fill="hold" grpId="1" nodeType="clickEffect">
                                  <p:stCondLst>
                                    <p:cond delay="0"/>
                                  </p:stCondLst>
                                  <p:childTnLst>
                                    <p:set>
                                      <p:cBhvr>
                                        <p:cTn id="169" dur="1" fill="hold">
                                          <p:stCondLst>
                                            <p:cond delay="0"/>
                                          </p:stCondLst>
                                        </p:cTn>
                                        <p:tgtEl>
                                          <p:spTgt spid="56"/>
                                        </p:tgtEl>
                                        <p:attrNameLst>
                                          <p:attrName>style.visibility</p:attrName>
                                        </p:attrNameLst>
                                      </p:cBhvr>
                                      <p:to>
                                        <p:strVal val="hidden"/>
                                      </p:to>
                                    </p:set>
                                  </p:childTnLst>
                                </p:cTn>
                              </p:par>
                              <p:par>
                                <p:cTn id="170" presetID="1" presetClass="exit" presetSubtype="0" fill="hold" nodeType="withEffect">
                                  <p:stCondLst>
                                    <p:cond delay="0"/>
                                  </p:stCondLst>
                                  <p:childTnLst>
                                    <p:set>
                                      <p:cBhvr>
                                        <p:cTn id="171" dur="1" fill="hold">
                                          <p:stCondLst>
                                            <p:cond delay="0"/>
                                          </p:stCondLst>
                                        </p:cTn>
                                        <p:tgtEl>
                                          <p:spTgt spid="60"/>
                                        </p:tgtEl>
                                        <p:attrNameLst>
                                          <p:attrName>style.visibility</p:attrName>
                                        </p:attrNameLst>
                                      </p:cBhvr>
                                      <p:to>
                                        <p:strVal val="hidden"/>
                                      </p:to>
                                    </p:set>
                                  </p:childTnLst>
                                </p:cTn>
                              </p:par>
                              <p:par>
                                <p:cTn id="172" presetID="1" presetClass="exit" presetSubtype="0" fill="hold" grpId="1" nodeType="withEffect">
                                  <p:stCondLst>
                                    <p:cond delay="0"/>
                                  </p:stCondLst>
                                  <p:childTnLst>
                                    <p:set>
                                      <p:cBhvr>
                                        <p:cTn id="173" dur="1" fill="hold">
                                          <p:stCondLst>
                                            <p:cond delay="0"/>
                                          </p:stCondLst>
                                        </p:cTn>
                                        <p:tgtEl>
                                          <p:spTgt spid="59"/>
                                        </p:tgtEl>
                                        <p:attrNameLst>
                                          <p:attrName>style.visibility</p:attrName>
                                        </p:attrNameLst>
                                      </p:cBhvr>
                                      <p:to>
                                        <p:strVal val="hidden"/>
                                      </p:to>
                                    </p:set>
                                  </p:childTnLst>
                                </p:cTn>
                              </p:par>
                              <p:par>
                                <p:cTn id="174" presetID="1" presetClass="exit" presetSubtype="0" fill="hold" nodeType="withEffect">
                                  <p:stCondLst>
                                    <p:cond delay="0"/>
                                  </p:stCondLst>
                                  <p:childTnLst>
                                    <p:set>
                                      <p:cBhvr>
                                        <p:cTn id="175" dur="1" fill="hold">
                                          <p:stCondLst>
                                            <p:cond delay="0"/>
                                          </p:stCondLst>
                                        </p:cTn>
                                        <p:tgtEl>
                                          <p:spTgt spid="57"/>
                                        </p:tgtEl>
                                        <p:attrNameLst>
                                          <p:attrName>style.visibility</p:attrName>
                                        </p:attrNameLst>
                                      </p:cBhvr>
                                      <p:to>
                                        <p:strVal val="hidden"/>
                                      </p:to>
                                    </p:set>
                                  </p:childTnLst>
                                </p:cTn>
                              </p:par>
                              <p:par>
                                <p:cTn id="176" presetID="10" presetClass="entr" presetSubtype="0" fill="hold" grpId="0" nodeType="withEffect">
                                  <p:stCondLst>
                                    <p:cond delay="0"/>
                                  </p:stCondLst>
                                  <p:childTnLst>
                                    <p:set>
                                      <p:cBhvr>
                                        <p:cTn id="177" dur="1" fill="hold">
                                          <p:stCondLst>
                                            <p:cond delay="0"/>
                                          </p:stCondLst>
                                        </p:cTn>
                                        <p:tgtEl>
                                          <p:spTgt spid="62"/>
                                        </p:tgtEl>
                                        <p:attrNameLst>
                                          <p:attrName>style.visibility</p:attrName>
                                        </p:attrNameLst>
                                      </p:cBhvr>
                                      <p:to>
                                        <p:strVal val="visible"/>
                                      </p:to>
                                    </p:set>
                                    <p:animEffect transition="in" filter="fade">
                                      <p:cBhvr>
                                        <p:cTn id="178" dur="500"/>
                                        <p:tgtEl>
                                          <p:spTgt spid="62"/>
                                        </p:tgtEl>
                                      </p:cBhvr>
                                    </p:animEffect>
                                  </p:childTnLst>
                                </p:cTn>
                              </p:par>
                            </p:childTnLst>
                          </p:cTn>
                        </p:par>
                        <p:par>
                          <p:cTn id="179" fill="hold">
                            <p:stCondLst>
                              <p:cond delay="500"/>
                            </p:stCondLst>
                            <p:childTnLst>
                              <p:par>
                                <p:cTn id="180" presetID="10" presetClass="entr" presetSubtype="0" fill="hold" nodeType="afterEffect">
                                  <p:stCondLst>
                                    <p:cond delay="0"/>
                                  </p:stCondLst>
                                  <p:childTnLst>
                                    <p:set>
                                      <p:cBhvr>
                                        <p:cTn id="181" dur="1" fill="hold">
                                          <p:stCondLst>
                                            <p:cond delay="0"/>
                                          </p:stCondLst>
                                        </p:cTn>
                                        <p:tgtEl>
                                          <p:spTgt spid="63"/>
                                        </p:tgtEl>
                                        <p:attrNameLst>
                                          <p:attrName>style.visibility</p:attrName>
                                        </p:attrNameLst>
                                      </p:cBhvr>
                                      <p:to>
                                        <p:strVal val="visible"/>
                                      </p:to>
                                    </p:set>
                                    <p:animEffect transition="in" filter="fade">
                                      <p:cBhvr>
                                        <p:cTn id="182" dur="500"/>
                                        <p:tgtEl>
                                          <p:spTgt spid="63"/>
                                        </p:tgtEl>
                                      </p:cBhvr>
                                    </p:animEffect>
                                  </p:childTnLst>
                                </p:cTn>
                              </p:par>
                            </p:childTnLst>
                          </p:cTn>
                        </p:par>
                      </p:childTnLst>
                    </p:cTn>
                  </p:par>
                  <p:par>
                    <p:cTn id="183" fill="hold">
                      <p:stCondLst>
                        <p:cond delay="indefinite"/>
                      </p:stCondLst>
                      <p:childTnLst>
                        <p:par>
                          <p:cTn id="184" fill="hold">
                            <p:stCondLst>
                              <p:cond delay="0"/>
                            </p:stCondLst>
                            <p:childTnLst>
                              <p:par>
                                <p:cTn id="185" presetID="10" presetClass="entr" presetSubtype="0" fill="hold" grpId="0" nodeType="clickEffect">
                                  <p:stCondLst>
                                    <p:cond delay="0"/>
                                  </p:stCondLst>
                                  <p:childTnLst>
                                    <p:set>
                                      <p:cBhvr>
                                        <p:cTn id="186" dur="1" fill="hold">
                                          <p:stCondLst>
                                            <p:cond delay="0"/>
                                          </p:stCondLst>
                                        </p:cTn>
                                        <p:tgtEl>
                                          <p:spTgt spid="65"/>
                                        </p:tgtEl>
                                        <p:attrNameLst>
                                          <p:attrName>style.visibility</p:attrName>
                                        </p:attrNameLst>
                                      </p:cBhvr>
                                      <p:to>
                                        <p:strVal val="visible"/>
                                      </p:to>
                                    </p:set>
                                    <p:animEffect transition="in" filter="fade">
                                      <p:cBhvr>
                                        <p:cTn id="187" dur="500"/>
                                        <p:tgtEl>
                                          <p:spTgt spid="65"/>
                                        </p:tgtEl>
                                      </p:cBhvr>
                                    </p:animEffect>
                                  </p:childTnLst>
                                </p:cTn>
                              </p:par>
                            </p:childTnLst>
                          </p:cTn>
                        </p:par>
                        <p:par>
                          <p:cTn id="188" fill="hold">
                            <p:stCondLst>
                              <p:cond delay="500"/>
                            </p:stCondLst>
                            <p:childTnLst>
                              <p:par>
                                <p:cTn id="189" presetID="10" presetClass="entr" presetSubtype="0" fill="hold" nodeType="afterEffect">
                                  <p:stCondLst>
                                    <p:cond delay="0"/>
                                  </p:stCondLst>
                                  <p:childTnLst>
                                    <p:set>
                                      <p:cBhvr>
                                        <p:cTn id="190" dur="1" fill="hold">
                                          <p:stCondLst>
                                            <p:cond delay="0"/>
                                          </p:stCondLst>
                                        </p:cTn>
                                        <p:tgtEl>
                                          <p:spTgt spid="66"/>
                                        </p:tgtEl>
                                        <p:attrNameLst>
                                          <p:attrName>style.visibility</p:attrName>
                                        </p:attrNameLst>
                                      </p:cBhvr>
                                      <p:to>
                                        <p:strVal val="visible"/>
                                      </p:to>
                                    </p:set>
                                    <p:animEffect transition="in" filter="fade">
                                      <p:cBhvr>
                                        <p:cTn id="191" dur="500"/>
                                        <p:tgtEl>
                                          <p:spTgt spid="66"/>
                                        </p:tgtEl>
                                      </p:cBhvr>
                                    </p:animEffec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grpId="1" nodeType="clickEffect">
                                  <p:stCondLst>
                                    <p:cond delay="0"/>
                                  </p:stCondLst>
                                  <p:childTnLst>
                                    <p:set>
                                      <p:cBhvr>
                                        <p:cTn id="195" dur="1" fill="hold">
                                          <p:stCondLst>
                                            <p:cond delay="0"/>
                                          </p:stCondLst>
                                        </p:cTn>
                                        <p:tgtEl>
                                          <p:spTgt spid="62"/>
                                        </p:tgtEl>
                                        <p:attrNameLst>
                                          <p:attrName>style.visibility</p:attrName>
                                        </p:attrNameLst>
                                      </p:cBhvr>
                                      <p:to>
                                        <p:strVal val="hidden"/>
                                      </p:to>
                                    </p:set>
                                  </p:childTnLst>
                                </p:cTn>
                              </p:par>
                              <p:par>
                                <p:cTn id="196" presetID="1" presetClass="exit" presetSubtype="0" fill="hold" nodeType="withEffect">
                                  <p:stCondLst>
                                    <p:cond delay="0"/>
                                  </p:stCondLst>
                                  <p:childTnLst>
                                    <p:set>
                                      <p:cBhvr>
                                        <p:cTn id="197" dur="1" fill="hold">
                                          <p:stCondLst>
                                            <p:cond delay="0"/>
                                          </p:stCondLst>
                                        </p:cTn>
                                        <p:tgtEl>
                                          <p:spTgt spid="63"/>
                                        </p:tgtEl>
                                        <p:attrNameLst>
                                          <p:attrName>style.visibility</p:attrName>
                                        </p:attrNameLst>
                                      </p:cBhvr>
                                      <p:to>
                                        <p:strVal val="hidden"/>
                                      </p:to>
                                    </p:set>
                                  </p:childTnLst>
                                </p:cTn>
                              </p:par>
                              <p:par>
                                <p:cTn id="198" presetID="1" presetClass="exit" presetSubtype="0" fill="hold" grpId="1" nodeType="withEffect">
                                  <p:stCondLst>
                                    <p:cond delay="0"/>
                                  </p:stCondLst>
                                  <p:childTnLst>
                                    <p:set>
                                      <p:cBhvr>
                                        <p:cTn id="199" dur="1" fill="hold">
                                          <p:stCondLst>
                                            <p:cond delay="0"/>
                                          </p:stCondLst>
                                        </p:cTn>
                                        <p:tgtEl>
                                          <p:spTgt spid="65"/>
                                        </p:tgtEl>
                                        <p:attrNameLst>
                                          <p:attrName>style.visibility</p:attrName>
                                        </p:attrNameLst>
                                      </p:cBhvr>
                                      <p:to>
                                        <p:strVal val="hidden"/>
                                      </p:to>
                                    </p:set>
                                  </p:childTnLst>
                                </p:cTn>
                              </p:par>
                              <p:par>
                                <p:cTn id="200" presetID="1" presetClass="exit" presetSubtype="0" fill="hold" nodeType="withEffect">
                                  <p:stCondLst>
                                    <p:cond delay="0"/>
                                  </p:stCondLst>
                                  <p:childTnLst>
                                    <p:set>
                                      <p:cBhvr>
                                        <p:cTn id="201" dur="1" fill="hold">
                                          <p:stCondLst>
                                            <p:cond delay="0"/>
                                          </p:stCondLst>
                                        </p:cTn>
                                        <p:tgtEl>
                                          <p:spTgt spid="66"/>
                                        </p:tgtEl>
                                        <p:attrNameLst>
                                          <p:attrName>style.visibility</p:attrName>
                                        </p:attrNameLst>
                                      </p:cBhvr>
                                      <p:to>
                                        <p:strVal val="hidden"/>
                                      </p:to>
                                    </p:set>
                                  </p:childTnLst>
                                </p:cTn>
                              </p:par>
                              <p:par>
                                <p:cTn id="202" presetID="10" presetClass="entr" presetSubtype="0" fill="hold" grpId="0" nodeType="withEffect">
                                  <p:stCondLst>
                                    <p:cond delay="0"/>
                                  </p:stCondLst>
                                  <p:childTnLst>
                                    <p:set>
                                      <p:cBhvr>
                                        <p:cTn id="203" dur="1" fill="hold">
                                          <p:stCondLst>
                                            <p:cond delay="0"/>
                                          </p:stCondLst>
                                        </p:cTn>
                                        <p:tgtEl>
                                          <p:spTgt spid="68"/>
                                        </p:tgtEl>
                                        <p:attrNameLst>
                                          <p:attrName>style.visibility</p:attrName>
                                        </p:attrNameLst>
                                      </p:cBhvr>
                                      <p:to>
                                        <p:strVal val="visible"/>
                                      </p:to>
                                    </p:set>
                                    <p:animEffect transition="in" filter="fade">
                                      <p:cBhvr>
                                        <p:cTn id="204" dur="500"/>
                                        <p:tgtEl>
                                          <p:spTgt spid="68"/>
                                        </p:tgtEl>
                                      </p:cBhvr>
                                    </p:animEffect>
                                  </p:childTnLst>
                                </p:cTn>
                              </p:par>
                            </p:childTnLst>
                          </p:cTn>
                        </p:par>
                        <p:par>
                          <p:cTn id="205" fill="hold">
                            <p:stCondLst>
                              <p:cond delay="500"/>
                            </p:stCondLst>
                            <p:childTnLst>
                              <p:par>
                                <p:cTn id="206" presetID="10" presetClass="entr" presetSubtype="0" fill="hold" nodeType="afterEffect">
                                  <p:stCondLst>
                                    <p:cond delay="0"/>
                                  </p:stCondLst>
                                  <p:childTnLst>
                                    <p:set>
                                      <p:cBhvr>
                                        <p:cTn id="207" dur="1" fill="hold">
                                          <p:stCondLst>
                                            <p:cond delay="0"/>
                                          </p:stCondLst>
                                        </p:cTn>
                                        <p:tgtEl>
                                          <p:spTgt spid="69"/>
                                        </p:tgtEl>
                                        <p:attrNameLst>
                                          <p:attrName>style.visibility</p:attrName>
                                        </p:attrNameLst>
                                      </p:cBhvr>
                                      <p:to>
                                        <p:strVal val="visible"/>
                                      </p:to>
                                    </p:set>
                                    <p:animEffect transition="in" filter="fade">
                                      <p:cBhvr>
                                        <p:cTn id="208" dur="500"/>
                                        <p:tgtEl>
                                          <p:spTgt spid="69"/>
                                        </p:tgtEl>
                                      </p:cBhvr>
                                    </p:animEffect>
                                  </p:childTnLst>
                                </p:cTn>
                              </p:par>
                            </p:childTnLst>
                          </p:cTn>
                        </p:par>
                      </p:childTnLst>
                    </p:cTn>
                  </p:par>
                  <p:par>
                    <p:cTn id="209" fill="hold">
                      <p:stCondLst>
                        <p:cond delay="indefinite"/>
                      </p:stCondLst>
                      <p:childTnLst>
                        <p:par>
                          <p:cTn id="210" fill="hold">
                            <p:stCondLst>
                              <p:cond delay="0"/>
                            </p:stCondLst>
                            <p:childTnLst>
                              <p:par>
                                <p:cTn id="211" presetID="10" presetClass="entr" presetSubtype="0" fill="hold" grpId="0" nodeType="clickEffect">
                                  <p:stCondLst>
                                    <p:cond delay="0"/>
                                  </p:stCondLst>
                                  <p:childTnLst>
                                    <p:set>
                                      <p:cBhvr>
                                        <p:cTn id="212" dur="1" fill="hold">
                                          <p:stCondLst>
                                            <p:cond delay="0"/>
                                          </p:stCondLst>
                                        </p:cTn>
                                        <p:tgtEl>
                                          <p:spTgt spid="71"/>
                                        </p:tgtEl>
                                        <p:attrNameLst>
                                          <p:attrName>style.visibility</p:attrName>
                                        </p:attrNameLst>
                                      </p:cBhvr>
                                      <p:to>
                                        <p:strVal val="visible"/>
                                      </p:to>
                                    </p:set>
                                    <p:animEffect transition="in" filter="fade">
                                      <p:cBhvr>
                                        <p:cTn id="213" dur="500"/>
                                        <p:tgtEl>
                                          <p:spTgt spid="71"/>
                                        </p:tgtEl>
                                      </p:cBhvr>
                                    </p:animEffect>
                                  </p:childTnLst>
                                </p:cTn>
                              </p:par>
                            </p:childTnLst>
                          </p:cTn>
                        </p:par>
                        <p:par>
                          <p:cTn id="214" fill="hold">
                            <p:stCondLst>
                              <p:cond delay="500"/>
                            </p:stCondLst>
                            <p:childTnLst>
                              <p:par>
                                <p:cTn id="215" presetID="10" presetClass="entr" presetSubtype="0" fill="hold" nodeType="afterEffect">
                                  <p:stCondLst>
                                    <p:cond delay="0"/>
                                  </p:stCondLst>
                                  <p:childTnLst>
                                    <p:set>
                                      <p:cBhvr>
                                        <p:cTn id="216" dur="1" fill="hold">
                                          <p:stCondLst>
                                            <p:cond delay="0"/>
                                          </p:stCondLst>
                                        </p:cTn>
                                        <p:tgtEl>
                                          <p:spTgt spid="72"/>
                                        </p:tgtEl>
                                        <p:attrNameLst>
                                          <p:attrName>style.visibility</p:attrName>
                                        </p:attrNameLst>
                                      </p:cBhvr>
                                      <p:to>
                                        <p:strVal val="visible"/>
                                      </p:to>
                                    </p:set>
                                    <p:animEffect transition="in" filter="fade">
                                      <p:cBhvr>
                                        <p:cTn id="217" dur="500"/>
                                        <p:tgtEl>
                                          <p:spTgt spid="72"/>
                                        </p:tgtEl>
                                      </p:cBhvr>
                                    </p:animEffect>
                                  </p:childTnLst>
                                </p:cTn>
                              </p:par>
                            </p:childTnLst>
                          </p:cTn>
                        </p:par>
                      </p:childTnLst>
                    </p:cTn>
                  </p:par>
                  <p:par>
                    <p:cTn id="218" fill="hold">
                      <p:stCondLst>
                        <p:cond delay="indefinite"/>
                      </p:stCondLst>
                      <p:childTnLst>
                        <p:par>
                          <p:cTn id="219" fill="hold">
                            <p:stCondLst>
                              <p:cond delay="0"/>
                            </p:stCondLst>
                            <p:childTnLst>
                              <p:par>
                                <p:cTn id="220" presetID="1" presetClass="exit" presetSubtype="0" fill="hold" grpId="1" nodeType="clickEffect">
                                  <p:stCondLst>
                                    <p:cond delay="0"/>
                                  </p:stCondLst>
                                  <p:childTnLst>
                                    <p:set>
                                      <p:cBhvr>
                                        <p:cTn id="221" dur="1" fill="hold">
                                          <p:stCondLst>
                                            <p:cond delay="0"/>
                                          </p:stCondLst>
                                        </p:cTn>
                                        <p:tgtEl>
                                          <p:spTgt spid="68"/>
                                        </p:tgtEl>
                                        <p:attrNameLst>
                                          <p:attrName>style.visibility</p:attrName>
                                        </p:attrNameLst>
                                      </p:cBhvr>
                                      <p:to>
                                        <p:strVal val="hidden"/>
                                      </p:to>
                                    </p:set>
                                  </p:childTnLst>
                                </p:cTn>
                              </p:par>
                              <p:par>
                                <p:cTn id="222" presetID="1" presetClass="exit" presetSubtype="0" fill="hold" nodeType="withEffect">
                                  <p:stCondLst>
                                    <p:cond delay="0"/>
                                  </p:stCondLst>
                                  <p:childTnLst>
                                    <p:set>
                                      <p:cBhvr>
                                        <p:cTn id="223" dur="1" fill="hold">
                                          <p:stCondLst>
                                            <p:cond delay="0"/>
                                          </p:stCondLst>
                                        </p:cTn>
                                        <p:tgtEl>
                                          <p:spTgt spid="69"/>
                                        </p:tgtEl>
                                        <p:attrNameLst>
                                          <p:attrName>style.visibility</p:attrName>
                                        </p:attrNameLst>
                                      </p:cBhvr>
                                      <p:to>
                                        <p:strVal val="hidden"/>
                                      </p:to>
                                    </p:set>
                                  </p:childTnLst>
                                </p:cTn>
                              </p:par>
                              <p:par>
                                <p:cTn id="224" presetID="1" presetClass="exit" presetSubtype="0" fill="hold" grpId="1" nodeType="withEffect">
                                  <p:stCondLst>
                                    <p:cond delay="0"/>
                                  </p:stCondLst>
                                  <p:childTnLst>
                                    <p:set>
                                      <p:cBhvr>
                                        <p:cTn id="225" dur="1" fill="hold">
                                          <p:stCondLst>
                                            <p:cond delay="0"/>
                                          </p:stCondLst>
                                        </p:cTn>
                                        <p:tgtEl>
                                          <p:spTgt spid="71"/>
                                        </p:tgtEl>
                                        <p:attrNameLst>
                                          <p:attrName>style.visibility</p:attrName>
                                        </p:attrNameLst>
                                      </p:cBhvr>
                                      <p:to>
                                        <p:strVal val="hidden"/>
                                      </p:to>
                                    </p:set>
                                  </p:childTnLst>
                                </p:cTn>
                              </p:par>
                              <p:par>
                                <p:cTn id="226" presetID="1" presetClass="exit" presetSubtype="0" fill="hold" nodeType="withEffect">
                                  <p:stCondLst>
                                    <p:cond delay="0"/>
                                  </p:stCondLst>
                                  <p:childTnLst>
                                    <p:set>
                                      <p:cBhvr>
                                        <p:cTn id="227" dur="1" fill="hold">
                                          <p:stCondLst>
                                            <p:cond delay="0"/>
                                          </p:stCondLst>
                                        </p:cTn>
                                        <p:tgtEl>
                                          <p:spTgt spid="72"/>
                                        </p:tgtEl>
                                        <p:attrNameLst>
                                          <p:attrName>style.visibility</p:attrName>
                                        </p:attrNameLst>
                                      </p:cBhvr>
                                      <p:to>
                                        <p:strVal val="hidden"/>
                                      </p:to>
                                    </p:set>
                                  </p:childTnLst>
                                </p:cTn>
                              </p:par>
                              <p:par>
                                <p:cTn id="228" presetID="1" presetClass="entr" presetSubtype="0" fill="hold" grpId="0" nodeType="withEffect">
                                  <p:stCondLst>
                                    <p:cond delay="0"/>
                                  </p:stCondLst>
                                  <p:childTnLst>
                                    <p:set>
                                      <p:cBhvr>
                                        <p:cTn id="229" dur="1" fill="hold">
                                          <p:stCondLst>
                                            <p:cond delay="0"/>
                                          </p:stCondLst>
                                        </p:cTn>
                                        <p:tgtEl>
                                          <p:spTgt spid="75"/>
                                        </p:tgtEl>
                                        <p:attrNameLst>
                                          <p:attrName>style.visibility</p:attrName>
                                        </p:attrNameLst>
                                      </p:cBhvr>
                                      <p:to>
                                        <p:strVal val="visible"/>
                                      </p:to>
                                    </p:set>
                                  </p:childTnLst>
                                </p:cTn>
                              </p:par>
                            </p:childTnLst>
                          </p:cTn>
                        </p:par>
                        <p:par>
                          <p:cTn id="230" fill="hold">
                            <p:stCondLst>
                              <p:cond delay="0"/>
                            </p:stCondLst>
                            <p:childTnLst>
                              <p:par>
                                <p:cTn id="231" presetID="10" presetClass="entr" presetSubtype="0" fill="hold" nodeType="afterEffect">
                                  <p:stCondLst>
                                    <p:cond delay="0"/>
                                  </p:stCondLst>
                                  <p:childTnLst>
                                    <p:set>
                                      <p:cBhvr>
                                        <p:cTn id="232" dur="1" fill="hold">
                                          <p:stCondLst>
                                            <p:cond delay="0"/>
                                          </p:stCondLst>
                                        </p:cTn>
                                        <p:tgtEl>
                                          <p:spTgt spid="76"/>
                                        </p:tgtEl>
                                        <p:attrNameLst>
                                          <p:attrName>style.visibility</p:attrName>
                                        </p:attrNameLst>
                                      </p:cBhvr>
                                      <p:to>
                                        <p:strVal val="visible"/>
                                      </p:to>
                                    </p:set>
                                    <p:animEffect transition="in" filter="fade">
                                      <p:cBhvr>
                                        <p:cTn id="233" dur="500"/>
                                        <p:tgtEl>
                                          <p:spTgt spid="76"/>
                                        </p:tgtEl>
                                      </p:cBhvr>
                                    </p:animEffect>
                                  </p:childTnLst>
                                </p:cTn>
                              </p:par>
                            </p:childTnLst>
                          </p:cTn>
                        </p:par>
                      </p:childTnLst>
                    </p:cTn>
                  </p:par>
                  <p:par>
                    <p:cTn id="234" fill="hold">
                      <p:stCondLst>
                        <p:cond delay="indefinite"/>
                      </p:stCondLst>
                      <p:childTnLst>
                        <p:par>
                          <p:cTn id="235" fill="hold">
                            <p:stCondLst>
                              <p:cond delay="0"/>
                            </p:stCondLst>
                            <p:childTnLst>
                              <p:par>
                                <p:cTn id="236" presetID="10" presetClass="entr" presetSubtype="0" fill="hold" grpId="0" nodeType="clickEffect">
                                  <p:stCondLst>
                                    <p:cond delay="0"/>
                                  </p:stCondLst>
                                  <p:childTnLst>
                                    <p:set>
                                      <p:cBhvr>
                                        <p:cTn id="237" dur="1" fill="hold">
                                          <p:stCondLst>
                                            <p:cond delay="0"/>
                                          </p:stCondLst>
                                        </p:cTn>
                                        <p:tgtEl>
                                          <p:spTgt spid="78"/>
                                        </p:tgtEl>
                                        <p:attrNameLst>
                                          <p:attrName>style.visibility</p:attrName>
                                        </p:attrNameLst>
                                      </p:cBhvr>
                                      <p:to>
                                        <p:strVal val="visible"/>
                                      </p:to>
                                    </p:set>
                                    <p:animEffect transition="in" filter="fade">
                                      <p:cBhvr>
                                        <p:cTn id="238" dur="500"/>
                                        <p:tgtEl>
                                          <p:spTgt spid="78"/>
                                        </p:tgtEl>
                                      </p:cBhvr>
                                    </p:animEffect>
                                  </p:childTnLst>
                                </p:cTn>
                              </p:par>
                            </p:childTnLst>
                          </p:cTn>
                        </p:par>
                        <p:par>
                          <p:cTn id="239" fill="hold">
                            <p:stCondLst>
                              <p:cond delay="500"/>
                            </p:stCondLst>
                            <p:childTnLst>
                              <p:par>
                                <p:cTn id="240" presetID="10" presetClass="entr" presetSubtype="0" fill="hold" nodeType="afterEffect">
                                  <p:stCondLst>
                                    <p:cond delay="0"/>
                                  </p:stCondLst>
                                  <p:childTnLst>
                                    <p:set>
                                      <p:cBhvr>
                                        <p:cTn id="241" dur="1" fill="hold">
                                          <p:stCondLst>
                                            <p:cond delay="0"/>
                                          </p:stCondLst>
                                        </p:cTn>
                                        <p:tgtEl>
                                          <p:spTgt spid="79"/>
                                        </p:tgtEl>
                                        <p:attrNameLst>
                                          <p:attrName>style.visibility</p:attrName>
                                        </p:attrNameLst>
                                      </p:cBhvr>
                                      <p:to>
                                        <p:strVal val="visible"/>
                                      </p:to>
                                    </p:set>
                                    <p:animEffect transition="in" filter="fade">
                                      <p:cBhvr>
                                        <p:cTn id="242" dur="500"/>
                                        <p:tgtEl>
                                          <p:spTgt spid="79"/>
                                        </p:tgtEl>
                                      </p:cBhvr>
                                    </p:animEffec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75"/>
                                        </p:tgtEl>
                                        <p:attrNameLst>
                                          <p:attrName>style.visibility</p:attrName>
                                        </p:attrNameLst>
                                      </p:cBhvr>
                                      <p:to>
                                        <p:strVal val="hidden"/>
                                      </p:to>
                                    </p:set>
                                  </p:childTnLst>
                                </p:cTn>
                              </p:par>
                              <p:par>
                                <p:cTn id="247" presetID="1" presetClass="exit" presetSubtype="0" fill="hold" nodeType="withEffect">
                                  <p:stCondLst>
                                    <p:cond delay="0"/>
                                  </p:stCondLst>
                                  <p:childTnLst>
                                    <p:set>
                                      <p:cBhvr>
                                        <p:cTn id="248" dur="1" fill="hold">
                                          <p:stCondLst>
                                            <p:cond delay="0"/>
                                          </p:stCondLst>
                                        </p:cTn>
                                        <p:tgtEl>
                                          <p:spTgt spid="76"/>
                                        </p:tgtEl>
                                        <p:attrNameLst>
                                          <p:attrName>style.visibility</p:attrName>
                                        </p:attrNameLst>
                                      </p:cBhvr>
                                      <p:to>
                                        <p:strVal val="hidden"/>
                                      </p:to>
                                    </p:set>
                                  </p:childTnLst>
                                </p:cTn>
                              </p:par>
                              <p:par>
                                <p:cTn id="249" presetID="1" presetClass="exit" presetSubtype="0" fill="hold" grpId="1" nodeType="withEffect">
                                  <p:stCondLst>
                                    <p:cond delay="0"/>
                                  </p:stCondLst>
                                  <p:childTnLst>
                                    <p:set>
                                      <p:cBhvr>
                                        <p:cTn id="250" dur="1" fill="hold">
                                          <p:stCondLst>
                                            <p:cond delay="0"/>
                                          </p:stCondLst>
                                        </p:cTn>
                                        <p:tgtEl>
                                          <p:spTgt spid="78"/>
                                        </p:tgtEl>
                                        <p:attrNameLst>
                                          <p:attrName>style.visibility</p:attrName>
                                        </p:attrNameLst>
                                      </p:cBhvr>
                                      <p:to>
                                        <p:strVal val="hidden"/>
                                      </p:to>
                                    </p:set>
                                  </p:childTnLst>
                                </p:cTn>
                              </p:par>
                              <p:par>
                                <p:cTn id="251" presetID="1" presetClass="exit" presetSubtype="0" fill="hold" nodeType="withEffect">
                                  <p:stCondLst>
                                    <p:cond delay="0"/>
                                  </p:stCondLst>
                                  <p:childTnLst>
                                    <p:set>
                                      <p:cBhvr>
                                        <p:cTn id="252" dur="1" fill="hold">
                                          <p:stCondLst>
                                            <p:cond delay="0"/>
                                          </p:stCondLst>
                                        </p:cTn>
                                        <p:tgtEl>
                                          <p:spTgt spid="79"/>
                                        </p:tgtEl>
                                        <p:attrNameLst>
                                          <p:attrName>style.visibility</p:attrName>
                                        </p:attrNameLst>
                                      </p:cBhvr>
                                      <p:to>
                                        <p:strVal val="hidden"/>
                                      </p:to>
                                    </p:set>
                                  </p:childTnLst>
                                </p:cTn>
                              </p:par>
                              <p:par>
                                <p:cTn id="253" presetID="10" presetClass="entr" presetSubtype="0" fill="hold" grpId="0" nodeType="withEffect">
                                  <p:stCondLst>
                                    <p:cond delay="0"/>
                                  </p:stCondLst>
                                  <p:childTnLst>
                                    <p:set>
                                      <p:cBhvr>
                                        <p:cTn id="254" dur="1" fill="hold">
                                          <p:stCondLst>
                                            <p:cond delay="0"/>
                                          </p:stCondLst>
                                        </p:cTn>
                                        <p:tgtEl>
                                          <p:spTgt spid="81"/>
                                        </p:tgtEl>
                                        <p:attrNameLst>
                                          <p:attrName>style.visibility</p:attrName>
                                        </p:attrNameLst>
                                      </p:cBhvr>
                                      <p:to>
                                        <p:strVal val="visible"/>
                                      </p:to>
                                    </p:set>
                                    <p:animEffect transition="in" filter="fade">
                                      <p:cBhvr>
                                        <p:cTn id="255" dur="500"/>
                                        <p:tgtEl>
                                          <p:spTgt spid="81"/>
                                        </p:tgtEl>
                                      </p:cBhvr>
                                    </p:animEffect>
                                  </p:childTnLst>
                                </p:cTn>
                              </p:par>
                            </p:childTnLst>
                          </p:cTn>
                        </p:par>
                      </p:childTnLst>
                    </p:cTn>
                  </p:par>
                  <p:par>
                    <p:cTn id="256" fill="hold">
                      <p:stCondLst>
                        <p:cond delay="indefinite"/>
                      </p:stCondLst>
                      <p:childTnLst>
                        <p:par>
                          <p:cTn id="257" fill="hold">
                            <p:stCondLst>
                              <p:cond delay="0"/>
                            </p:stCondLst>
                            <p:childTnLst>
                              <p:par>
                                <p:cTn id="258" presetID="10" presetClass="entr" presetSubtype="0" fill="hold" nodeType="clickEffect">
                                  <p:stCondLst>
                                    <p:cond delay="0"/>
                                  </p:stCondLst>
                                  <p:childTnLst>
                                    <p:set>
                                      <p:cBhvr>
                                        <p:cTn id="259" dur="1" fill="hold">
                                          <p:stCondLst>
                                            <p:cond delay="0"/>
                                          </p:stCondLst>
                                        </p:cTn>
                                        <p:tgtEl>
                                          <p:spTgt spid="82"/>
                                        </p:tgtEl>
                                        <p:attrNameLst>
                                          <p:attrName>style.visibility</p:attrName>
                                        </p:attrNameLst>
                                      </p:cBhvr>
                                      <p:to>
                                        <p:strVal val="visible"/>
                                      </p:to>
                                    </p:set>
                                    <p:animEffect transition="in" filter="fade">
                                      <p:cBhvr>
                                        <p:cTn id="260" dur="500"/>
                                        <p:tgtEl>
                                          <p:spTgt spid="82"/>
                                        </p:tgtEl>
                                      </p:cBhvr>
                                    </p:animEffec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nodeType="clickEffect">
                                  <p:stCondLst>
                                    <p:cond delay="0"/>
                                  </p:stCondLst>
                                  <p:childTnLst>
                                    <p:set>
                                      <p:cBhvr>
                                        <p:cTn id="264" dur="1" fill="hold">
                                          <p:stCondLst>
                                            <p:cond delay="0"/>
                                          </p:stCondLst>
                                        </p:cTn>
                                        <p:tgtEl>
                                          <p:spTgt spid="82"/>
                                        </p:tgtEl>
                                        <p:attrNameLst>
                                          <p:attrName>style.visibility</p:attrName>
                                        </p:attrNameLst>
                                      </p:cBhvr>
                                      <p:to>
                                        <p:strVal val="hidden"/>
                                      </p:to>
                                    </p:set>
                                  </p:childTnLst>
                                </p:cTn>
                              </p:par>
                              <p:par>
                                <p:cTn id="265" presetID="1" presetClass="exit" presetSubtype="0" fill="hold" grpId="1" nodeType="withEffect">
                                  <p:stCondLst>
                                    <p:cond delay="0"/>
                                  </p:stCondLst>
                                  <p:childTnLst>
                                    <p:set>
                                      <p:cBhvr>
                                        <p:cTn id="266" dur="1" fill="hold">
                                          <p:stCondLst>
                                            <p:cond delay="0"/>
                                          </p:stCondLst>
                                        </p:cTn>
                                        <p:tgtEl>
                                          <p:spTgt spid="81"/>
                                        </p:tgtEl>
                                        <p:attrNameLst>
                                          <p:attrName>style.visibility</p:attrName>
                                        </p:attrNameLst>
                                      </p:cBhvr>
                                      <p:to>
                                        <p:strVal val="hidden"/>
                                      </p:to>
                                    </p:set>
                                  </p:childTnLst>
                                </p:cTn>
                              </p:par>
                            </p:childTnLst>
                          </p:cTn>
                        </p:par>
                        <p:par>
                          <p:cTn id="267" fill="hold">
                            <p:stCondLst>
                              <p:cond delay="0"/>
                            </p:stCondLst>
                            <p:childTnLst>
                              <p:par>
                                <p:cTn id="268" presetID="10" presetClass="entr" presetSubtype="0" fill="hold" grpId="2" nodeType="afterEffect">
                                  <p:stCondLst>
                                    <p:cond delay="0"/>
                                  </p:stCondLst>
                                  <p:childTnLst>
                                    <p:set>
                                      <p:cBhvr>
                                        <p:cTn id="269" dur="1" fill="hold">
                                          <p:stCondLst>
                                            <p:cond delay="0"/>
                                          </p:stCondLst>
                                        </p:cTn>
                                        <p:tgtEl>
                                          <p:spTgt spid="3"/>
                                        </p:tgtEl>
                                        <p:attrNameLst>
                                          <p:attrName>style.visibility</p:attrName>
                                        </p:attrNameLst>
                                      </p:cBhvr>
                                      <p:to>
                                        <p:strVal val="visible"/>
                                      </p:to>
                                    </p:set>
                                    <p:animEffect transition="in" filter="fade">
                                      <p:cBhvr>
                                        <p:cTn id="270" dur="500"/>
                                        <p:tgtEl>
                                          <p:spTgt spid="3"/>
                                        </p:tgtEl>
                                      </p:cBhvr>
                                    </p:animEffect>
                                  </p:childTnLst>
                                </p:cTn>
                              </p:par>
                            </p:childTnLst>
                          </p:cTn>
                        </p:par>
                      </p:childTnLst>
                    </p:cTn>
                  </p:par>
                  <p:par>
                    <p:cTn id="271" fill="hold">
                      <p:stCondLst>
                        <p:cond delay="indefinite"/>
                      </p:stCondLst>
                      <p:childTnLst>
                        <p:par>
                          <p:cTn id="272" fill="hold">
                            <p:stCondLst>
                              <p:cond delay="0"/>
                            </p:stCondLst>
                            <p:childTnLst>
                              <p:par>
                                <p:cTn id="273" presetID="10" presetClass="exit" presetSubtype="0" fill="hold" grpId="1" nodeType="clickEffect">
                                  <p:stCondLst>
                                    <p:cond delay="0"/>
                                  </p:stCondLst>
                                  <p:childTnLst>
                                    <p:animEffect transition="out" filter="fade">
                                      <p:cBhvr>
                                        <p:cTn id="274" dur="500"/>
                                        <p:tgtEl>
                                          <p:spTgt spid="3"/>
                                        </p:tgtEl>
                                      </p:cBhvr>
                                    </p:animEffect>
                                    <p:set>
                                      <p:cBhvr>
                                        <p:cTn id="275"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9" grpId="0"/>
      <p:bldP spid="30" grpId="0" animBg="1"/>
      <p:bldP spid="3" grpId="1" animBg="1"/>
      <p:bldP spid="3" grpId="2" animBg="1"/>
      <p:bldP spid="9" grpId="0"/>
      <p:bldP spid="9" grpId="1"/>
      <p:bldP spid="11" grpId="0"/>
      <p:bldP spid="11" grpId="1"/>
      <p:bldP spid="17" grpId="0"/>
      <p:bldP spid="17" grpId="1"/>
      <p:bldP spid="22" grpId="0"/>
      <p:bldP spid="22" grpId="1"/>
      <p:bldP spid="25" grpId="0"/>
      <p:bldP spid="25" grpId="1"/>
      <p:bldP spid="35" grpId="0"/>
      <p:bldP spid="35" grpId="1"/>
      <p:bldP spid="40" grpId="0"/>
      <p:bldP spid="40" grpId="1"/>
      <p:bldP spid="43" grpId="0"/>
      <p:bldP spid="43" grpId="1"/>
      <p:bldP spid="46" grpId="0"/>
      <p:bldP spid="46" grpId="1"/>
      <p:bldP spid="51" grpId="0"/>
      <p:bldP spid="51" grpId="1"/>
      <p:bldP spid="56" grpId="0"/>
      <p:bldP spid="56" grpId="1"/>
      <p:bldP spid="59" grpId="0"/>
      <p:bldP spid="59" grpId="1"/>
      <p:bldP spid="62" grpId="0"/>
      <p:bldP spid="62" grpId="1"/>
      <p:bldP spid="65" grpId="0"/>
      <p:bldP spid="65" grpId="1"/>
      <p:bldP spid="68" grpId="0"/>
      <p:bldP spid="68" grpId="1"/>
      <p:bldP spid="71" grpId="0"/>
      <p:bldP spid="71" grpId="1"/>
      <p:bldP spid="75" grpId="0"/>
      <p:bldP spid="75" grpId="1"/>
      <p:bldP spid="78" grpId="0"/>
      <p:bldP spid="78" grpId="1"/>
      <p:bldP spid="81" grpId="0"/>
      <p:bldP spid="81"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1584"/>
            <a:ext cx="12192000" cy="5847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C0202"/>
              </a:solidFill>
            </a:endParaRPr>
          </a:p>
        </p:txBody>
      </p:sp>
      <p:sp>
        <p:nvSpPr>
          <p:cNvPr id="48" name="Pentagon 12"/>
          <p:cNvSpPr/>
          <p:nvPr/>
        </p:nvSpPr>
        <p:spPr>
          <a:xfrm>
            <a:off x="1734973" y="87361"/>
            <a:ext cx="6543266" cy="1008112"/>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13"/>
          <p:cNvSpPr/>
          <p:nvPr/>
        </p:nvSpPr>
        <p:spPr>
          <a:xfrm>
            <a:off x="175488" y="132868"/>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prstClr val="white"/>
                </a:solidFill>
                <a:latin typeface="Gill Sans MT" panose="020B0502020104020203" pitchFamily="34" charset="0"/>
              </a:rPr>
              <a:t>1</a:t>
            </a:r>
            <a:endParaRPr lang="en-US" sz="1500" dirty="0">
              <a:solidFill>
                <a:prstClr val="white"/>
              </a:solidFill>
              <a:latin typeface="Gill Sans MT" panose="020B0502020104020203" pitchFamily="34" charset="0"/>
            </a:endParaRPr>
          </a:p>
        </p:txBody>
      </p:sp>
      <p:sp>
        <p:nvSpPr>
          <p:cNvPr id="53" name="TextBox 14"/>
          <p:cNvSpPr txBox="1"/>
          <p:nvPr/>
        </p:nvSpPr>
        <p:spPr>
          <a:xfrm>
            <a:off x="2200954" y="135687"/>
            <a:ext cx="6708778" cy="369332"/>
          </a:xfrm>
          <a:prstGeom prst="rect">
            <a:avLst/>
          </a:prstGeom>
          <a:noFill/>
        </p:spPr>
        <p:txBody>
          <a:bodyPr wrap="square" rtlCol="0">
            <a:spAutoFit/>
          </a:bodyPr>
          <a:lstStyle/>
          <a:p>
            <a:r>
              <a:rPr lang="fr-FR" dirty="0">
                <a:latin typeface="Century Gothic" panose="020B0502020202020204" pitchFamily="34" charset="0"/>
              </a:rPr>
              <a:t>Conclusion et perspectives</a:t>
            </a:r>
          </a:p>
        </p:txBody>
      </p:sp>
      <p:sp>
        <p:nvSpPr>
          <p:cNvPr id="54" name="Oval 15"/>
          <p:cNvSpPr/>
          <p:nvPr/>
        </p:nvSpPr>
        <p:spPr>
          <a:xfrm>
            <a:off x="718065" y="131026"/>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b="1" dirty="0">
                <a:solidFill>
                  <a:schemeClr val="bg1"/>
                </a:solidFill>
                <a:latin typeface="Gill Sans MT" panose="020B0502020104020203" pitchFamily="34" charset="0"/>
              </a:rPr>
              <a:t>2</a:t>
            </a:r>
            <a:endParaRPr lang="en-US" sz="1500" b="1" dirty="0">
              <a:solidFill>
                <a:schemeClr val="bg1"/>
              </a:solidFill>
              <a:latin typeface="Gill Sans MT" panose="020B0502020104020203" pitchFamily="34" charset="0"/>
            </a:endParaRPr>
          </a:p>
        </p:txBody>
      </p:sp>
      <p:sp>
        <p:nvSpPr>
          <p:cNvPr id="104" name="Oval 16">
            <a:extLst>
              <a:ext uri="{FF2B5EF4-FFF2-40B4-BE49-F238E27FC236}">
                <a16:creationId xmlns:a16="http://schemas.microsoft.com/office/drawing/2014/main" id="{F556BCA9-C55D-EA25-8244-11C9E437B495}"/>
              </a:ext>
            </a:extLst>
          </p:cNvPr>
          <p:cNvSpPr/>
          <p:nvPr/>
        </p:nvSpPr>
        <p:spPr>
          <a:xfrm>
            <a:off x="1803734" y="131026"/>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prstClr val="white"/>
                </a:solidFill>
                <a:latin typeface="Gill Sans MT" panose="020B0502020104020203" pitchFamily="34" charset="0"/>
              </a:rPr>
              <a:t>4</a:t>
            </a:r>
            <a:endParaRPr lang="en-US" sz="1500" dirty="0">
              <a:solidFill>
                <a:prstClr val="white"/>
              </a:solidFill>
              <a:latin typeface="Gill Sans MT" panose="020B0502020104020203" pitchFamily="34" charset="0"/>
            </a:endParaRPr>
          </a:p>
        </p:txBody>
      </p:sp>
      <p:cxnSp>
        <p:nvCxnSpPr>
          <p:cNvPr id="138" name="Connecteur droit 22">
            <a:extLst>
              <a:ext uri="{FF2B5EF4-FFF2-40B4-BE49-F238E27FC236}">
                <a16:creationId xmlns:a16="http://schemas.microsoft.com/office/drawing/2014/main" id="{55821841-9AF3-C725-E89E-E156D33D151C}"/>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39" name="Connecteur droit 23">
            <a:extLst>
              <a:ext uri="{FF2B5EF4-FFF2-40B4-BE49-F238E27FC236}">
                <a16:creationId xmlns:a16="http://schemas.microsoft.com/office/drawing/2014/main" id="{0538EE27-781C-6606-A878-4F60FE6B9BE6}"/>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40" name="Connecteur droit 22">
            <a:extLst>
              <a:ext uri="{FF2B5EF4-FFF2-40B4-BE49-F238E27FC236}">
                <a16:creationId xmlns:a16="http://schemas.microsoft.com/office/drawing/2014/main" id="{911E83FD-79F9-4286-EC4B-1F8C7486BACF}"/>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41" name="Connecteur droit 23">
            <a:extLst>
              <a:ext uri="{FF2B5EF4-FFF2-40B4-BE49-F238E27FC236}">
                <a16:creationId xmlns:a16="http://schemas.microsoft.com/office/drawing/2014/main" id="{C17A996D-9B83-383F-6D53-8D68083C2306}"/>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42" name="Pentagon 12">
            <a:extLst>
              <a:ext uri="{FF2B5EF4-FFF2-40B4-BE49-F238E27FC236}">
                <a16:creationId xmlns:a16="http://schemas.microsoft.com/office/drawing/2014/main" id="{0E39E912-1BBC-B726-70C1-EF628AA4A22F}"/>
              </a:ext>
            </a:extLst>
          </p:cNvPr>
          <p:cNvSpPr/>
          <p:nvPr/>
        </p:nvSpPr>
        <p:spPr>
          <a:xfrm rot="10800000">
            <a:off x="1331191" y="6427650"/>
            <a:ext cx="9827316" cy="439258"/>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Pentagon 12">
            <a:extLst>
              <a:ext uri="{FF2B5EF4-FFF2-40B4-BE49-F238E27FC236}">
                <a16:creationId xmlns:a16="http://schemas.microsoft.com/office/drawing/2014/main" id="{CDC1B008-9862-855A-BFF6-2E83C1589167}"/>
              </a:ext>
            </a:extLst>
          </p:cNvPr>
          <p:cNvSpPr/>
          <p:nvPr/>
        </p:nvSpPr>
        <p:spPr>
          <a:xfrm>
            <a:off x="-3" y="6385711"/>
            <a:ext cx="2114622" cy="1035804"/>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4" name="Connecteur droit 22">
            <a:extLst>
              <a:ext uri="{FF2B5EF4-FFF2-40B4-BE49-F238E27FC236}">
                <a16:creationId xmlns:a16="http://schemas.microsoft.com/office/drawing/2014/main" id="{217C6100-801B-1EAE-222E-44BBA14F0F3C}"/>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45" name="Connecteur droit 23">
            <a:extLst>
              <a:ext uri="{FF2B5EF4-FFF2-40B4-BE49-F238E27FC236}">
                <a16:creationId xmlns:a16="http://schemas.microsoft.com/office/drawing/2014/main" id="{C0BDCEB0-A70E-598B-53FF-D3D0570F2A4C}"/>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46" name="Ellipse 145">
            <a:extLst>
              <a:ext uri="{FF2B5EF4-FFF2-40B4-BE49-F238E27FC236}">
                <a16:creationId xmlns:a16="http://schemas.microsoft.com/office/drawing/2014/main" id="{669E350E-B795-2A62-E9F4-DA489B3742C4}"/>
              </a:ext>
            </a:extLst>
          </p:cNvPr>
          <p:cNvSpPr/>
          <p:nvPr/>
        </p:nvSpPr>
        <p:spPr>
          <a:xfrm>
            <a:off x="5822027" y="6278881"/>
            <a:ext cx="654416" cy="5639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15</a:t>
            </a:r>
          </a:p>
        </p:txBody>
      </p:sp>
      <p:sp>
        <p:nvSpPr>
          <p:cNvPr id="148" name="Pentagon 12">
            <a:extLst>
              <a:ext uri="{FF2B5EF4-FFF2-40B4-BE49-F238E27FC236}">
                <a16:creationId xmlns:a16="http://schemas.microsoft.com/office/drawing/2014/main" id="{25D729F5-3CF0-6127-FFB4-4A930BBF67CD}"/>
              </a:ext>
            </a:extLst>
          </p:cNvPr>
          <p:cNvSpPr/>
          <p:nvPr/>
        </p:nvSpPr>
        <p:spPr>
          <a:xfrm rot="10800000">
            <a:off x="10101196" y="6385711"/>
            <a:ext cx="2114622" cy="1035804"/>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16">
            <a:extLst>
              <a:ext uri="{FF2B5EF4-FFF2-40B4-BE49-F238E27FC236}">
                <a16:creationId xmlns:a16="http://schemas.microsoft.com/office/drawing/2014/main" id="{E63E834C-58B4-AA79-9AF7-5C1BFBA0D316}"/>
              </a:ext>
            </a:extLst>
          </p:cNvPr>
          <p:cNvSpPr/>
          <p:nvPr/>
        </p:nvSpPr>
        <p:spPr>
          <a:xfrm>
            <a:off x="1233801" y="135358"/>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schemeClr val="bg1"/>
                </a:solidFill>
                <a:latin typeface="Gill Sans MT" panose="020B0502020104020203" pitchFamily="34" charset="0"/>
              </a:rPr>
              <a:t>3</a:t>
            </a:r>
            <a:endParaRPr lang="en-US" sz="1500" dirty="0">
              <a:solidFill>
                <a:schemeClr val="bg1"/>
              </a:solidFill>
              <a:latin typeface="Gill Sans MT" panose="020B0502020104020203" pitchFamily="34" charset="0"/>
            </a:endParaRPr>
          </a:p>
        </p:txBody>
      </p:sp>
      <p:sp>
        <p:nvSpPr>
          <p:cNvPr id="2" name="Pentagon 12">
            <a:extLst>
              <a:ext uri="{FF2B5EF4-FFF2-40B4-BE49-F238E27FC236}">
                <a16:creationId xmlns:a16="http://schemas.microsoft.com/office/drawing/2014/main" id="{617A3D25-6EC2-17DA-9E65-8A7BE937BE24}"/>
              </a:ext>
            </a:extLst>
          </p:cNvPr>
          <p:cNvSpPr/>
          <p:nvPr/>
        </p:nvSpPr>
        <p:spPr>
          <a:xfrm rot="10800000">
            <a:off x="8551664" y="-843104"/>
            <a:ext cx="5437494" cy="1324401"/>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ZoneTexte 27">
            <a:extLst>
              <a:ext uri="{FF2B5EF4-FFF2-40B4-BE49-F238E27FC236}">
                <a16:creationId xmlns:a16="http://schemas.microsoft.com/office/drawing/2014/main" id="{04FCD074-6DBD-B59C-59ED-54AC53902053}"/>
              </a:ext>
            </a:extLst>
          </p:cNvPr>
          <p:cNvSpPr txBox="1"/>
          <p:nvPr/>
        </p:nvSpPr>
        <p:spPr>
          <a:xfrm>
            <a:off x="8909732" y="16474"/>
            <a:ext cx="3400154" cy="415498"/>
          </a:xfrm>
          <a:prstGeom prst="rect">
            <a:avLst/>
          </a:prstGeom>
          <a:noFill/>
        </p:spPr>
        <p:txBody>
          <a:bodyPr wrap="square" rtlCol="0">
            <a:spAutoFit/>
          </a:bodyPr>
          <a:lstStyle/>
          <a:p>
            <a:pPr algn="ctr"/>
            <a:r>
              <a:rPr lang="fr-FR" sz="1050" b="1" dirty="0">
                <a:solidFill>
                  <a:schemeClr val="bg1"/>
                </a:solidFill>
                <a:effectLst>
                  <a:outerShdw blurRad="38100" dist="38100" dir="2700000" algn="tl">
                    <a:srgbClr val="000000">
                      <a:alpha val="43137"/>
                    </a:srgbClr>
                  </a:outerShdw>
                </a:effectLst>
                <a:latin typeface="Garamond" panose="02020404030301010803" pitchFamily="18" charset="0"/>
              </a:rPr>
              <a:t>Conception et réalisation d’un outil informatique</a:t>
            </a:r>
          </a:p>
          <a:p>
            <a:pPr algn="ctr"/>
            <a:r>
              <a:rPr lang="fr-FR" sz="1050" b="1" dirty="0">
                <a:solidFill>
                  <a:schemeClr val="bg1"/>
                </a:solidFill>
                <a:effectLst>
                  <a:outerShdw blurRad="38100" dist="38100" dir="2700000" algn="tl">
                    <a:srgbClr val="000000">
                      <a:alpha val="43137"/>
                    </a:srgbClr>
                  </a:outerShdw>
                </a:effectLst>
                <a:latin typeface="Garamond" panose="02020404030301010803" pitchFamily="18" charset="0"/>
              </a:rPr>
              <a:t>pour la gestion des stages</a:t>
            </a:r>
          </a:p>
        </p:txBody>
      </p:sp>
      <p:pic>
        <p:nvPicPr>
          <p:cNvPr id="7" name="Graphique 6" descr="Mille avec un remplissage uni">
            <a:extLst>
              <a:ext uri="{FF2B5EF4-FFF2-40B4-BE49-F238E27FC236}">
                <a16:creationId xmlns:a16="http://schemas.microsoft.com/office/drawing/2014/main" id="{2C0278B8-0E5F-5F03-65B7-5D905F5833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46145" y="1296968"/>
            <a:ext cx="1307294" cy="1307294"/>
          </a:xfrm>
          <a:prstGeom prst="rect">
            <a:avLst/>
          </a:prstGeom>
        </p:spPr>
      </p:pic>
      <p:sp>
        <p:nvSpPr>
          <p:cNvPr id="8" name="ZoneTexte 7">
            <a:extLst>
              <a:ext uri="{FF2B5EF4-FFF2-40B4-BE49-F238E27FC236}">
                <a16:creationId xmlns:a16="http://schemas.microsoft.com/office/drawing/2014/main" id="{3D4CDE48-16B3-9E83-F7C7-2C68AC831C8F}"/>
              </a:ext>
            </a:extLst>
          </p:cNvPr>
          <p:cNvSpPr txBox="1"/>
          <p:nvPr/>
        </p:nvSpPr>
        <p:spPr>
          <a:xfrm>
            <a:off x="4425390" y="1679864"/>
            <a:ext cx="4019536" cy="584775"/>
          </a:xfrm>
          <a:prstGeom prst="rect">
            <a:avLst/>
          </a:prstGeom>
          <a:noFill/>
        </p:spPr>
        <p:txBody>
          <a:bodyPr wrap="square" rtlCol="0">
            <a:spAutoFit/>
          </a:bodyPr>
          <a:lstStyle/>
          <a:p>
            <a:pPr algn="ctr"/>
            <a:r>
              <a:rPr lang="fr-MA" sz="3200" dirty="0">
                <a:latin typeface="Gill Sans MT" panose="020B0502020104020203" pitchFamily="34" charset="0"/>
              </a:rPr>
              <a:t>CONCLUSION</a:t>
            </a:r>
          </a:p>
        </p:txBody>
      </p:sp>
      <p:sp>
        <p:nvSpPr>
          <p:cNvPr id="9" name="ZoneTexte 8">
            <a:extLst>
              <a:ext uri="{FF2B5EF4-FFF2-40B4-BE49-F238E27FC236}">
                <a16:creationId xmlns:a16="http://schemas.microsoft.com/office/drawing/2014/main" id="{D41B77F4-8BF7-F812-C324-55B6911F5A77}"/>
              </a:ext>
            </a:extLst>
          </p:cNvPr>
          <p:cNvSpPr txBox="1"/>
          <p:nvPr/>
        </p:nvSpPr>
        <p:spPr>
          <a:xfrm>
            <a:off x="1734972" y="3119781"/>
            <a:ext cx="9250527" cy="1200329"/>
          </a:xfrm>
          <a:prstGeom prst="rect">
            <a:avLst/>
          </a:prstGeom>
          <a:noFill/>
        </p:spPr>
        <p:txBody>
          <a:bodyPr wrap="square" rtlCol="0">
            <a:spAutoFit/>
          </a:bodyPr>
          <a:lstStyle/>
          <a:p>
            <a:pPr marL="285750" indent="-285750">
              <a:buFont typeface="Wingdings" panose="05000000000000000000" pitchFamily="2" charset="2"/>
              <a:buChar char="ü"/>
            </a:pPr>
            <a:r>
              <a:rPr lang="fr-FR" dirty="0">
                <a:latin typeface="Gill Sans MT" panose="020B0502020104020203" pitchFamily="34" charset="0"/>
              </a:rPr>
              <a:t>la création d’un outil informatique simple à utiliser pour la gestion des stage</a:t>
            </a:r>
          </a:p>
          <a:p>
            <a:pPr marL="285750" indent="-285750">
              <a:buFont typeface="Wingdings" panose="05000000000000000000" pitchFamily="2" charset="2"/>
              <a:buChar char="ü"/>
            </a:pPr>
            <a:endParaRPr lang="fr-MA" dirty="0">
              <a:latin typeface="Gill Sans MT" panose="020B0502020104020203" pitchFamily="34" charset="0"/>
            </a:endParaRPr>
          </a:p>
          <a:p>
            <a:pPr marL="285750" indent="-285750">
              <a:buFont typeface="Wingdings" panose="05000000000000000000" pitchFamily="2" charset="2"/>
              <a:buChar char="ü"/>
            </a:pPr>
            <a:endParaRPr lang="fr-MA" dirty="0">
              <a:latin typeface="Gill Sans MT" panose="020B0502020104020203" pitchFamily="34" charset="0"/>
            </a:endParaRPr>
          </a:p>
          <a:p>
            <a:pPr marL="285750" indent="-285750">
              <a:buFont typeface="Wingdings" panose="05000000000000000000" pitchFamily="2" charset="2"/>
              <a:buChar char="ü"/>
            </a:pPr>
            <a:r>
              <a:rPr lang="fr-FR" dirty="0">
                <a:latin typeface="Gill Sans MT" panose="020B0502020104020203" pitchFamily="34" charset="0"/>
              </a:rPr>
              <a:t>Exploitation des connaissances et des requis théorique pour le développement de l’application</a:t>
            </a:r>
          </a:p>
        </p:txBody>
      </p:sp>
      <p:pic>
        <p:nvPicPr>
          <p:cNvPr id="11" name="Graphique 10" descr="Télescope avec un remplissage uni">
            <a:extLst>
              <a:ext uri="{FF2B5EF4-FFF2-40B4-BE49-F238E27FC236}">
                <a16:creationId xmlns:a16="http://schemas.microsoft.com/office/drawing/2014/main" id="{4DB21F27-6E1F-6B9B-02AE-C3C5C30CDC6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00189" y="1244242"/>
            <a:ext cx="1444906" cy="1444906"/>
          </a:xfrm>
          <a:prstGeom prst="rect">
            <a:avLst/>
          </a:prstGeom>
        </p:spPr>
      </p:pic>
      <p:sp>
        <p:nvSpPr>
          <p:cNvPr id="12" name="ZoneTexte 11">
            <a:extLst>
              <a:ext uri="{FF2B5EF4-FFF2-40B4-BE49-F238E27FC236}">
                <a16:creationId xmlns:a16="http://schemas.microsoft.com/office/drawing/2014/main" id="{5E7A0E70-1C55-3D56-EE47-7B1C5E7E44B3}"/>
              </a:ext>
            </a:extLst>
          </p:cNvPr>
          <p:cNvSpPr txBox="1"/>
          <p:nvPr/>
        </p:nvSpPr>
        <p:spPr>
          <a:xfrm>
            <a:off x="4083655" y="1533858"/>
            <a:ext cx="4785576" cy="769441"/>
          </a:xfrm>
          <a:prstGeom prst="rect">
            <a:avLst/>
          </a:prstGeom>
          <a:noFill/>
        </p:spPr>
        <p:txBody>
          <a:bodyPr wrap="square" rtlCol="0">
            <a:spAutoFit/>
          </a:bodyPr>
          <a:lstStyle/>
          <a:p>
            <a:pPr algn="ctr"/>
            <a:r>
              <a:rPr lang="fr-MA" sz="4400" dirty="0"/>
              <a:t>Perspectives</a:t>
            </a:r>
          </a:p>
        </p:txBody>
      </p:sp>
      <p:sp>
        <p:nvSpPr>
          <p:cNvPr id="13" name="ZoneTexte 12">
            <a:extLst>
              <a:ext uri="{FF2B5EF4-FFF2-40B4-BE49-F238E27FC236}">
                <a16:creationId xmlns:a16="http://schemas.microsoft.com/office/drawing/2014/main" id="{F98FC15E-02BA-32C1-14B0-16A987FEA5BA}"/>
              </a:ext>
            </a:extLst>
          </p:cNvPr>
          <p:cNvSpPr txBox="1"/>
          <p:nvPr/>
        </p:nvSpPr>
        <p:spPr>
          <a:xfrm>
            <a:off x="1902711" y="2984544"/>
            <a:ext cx="8117462" cy="1631216"/>
          </a:xfrm>
          <a:prstGeom prst="rect">
            <a:avLst/>
          </a:prstGeom>
          <a:noFill/>
        </p:spPr>
        <p:txBody>
          <a:bodyPr wrap="square" rtlCol="0">
            <a:spAutoFit/>
          </a:bodyPr>
          <a:lstStyle/>
          <a:p>
            <a:pPr marL="285750" indent="-285750">
              <a:buFont typeface="Courier New" panose="02070309020205020404" pitchFamily="49" charset="0"/>
              <a:buChar char="o"/>
            </a:pPr>
            <a:r>
              <a:rPr lang="fr-FR" sz="2000" dirty="0">
                <a:latin typeface="Gill Sans MT" panose="020B0502020104020203" pitchFamily="34" charset="0"/>
              </a:rPr>
              <a:t>Intégration de la gestion des évaluations</a:t>
            </a:r>
          </a:p>
          <a:p>
            <a:endParaRPr lang="fr-MA" sz="2000" dirty="0">
              <a:latin typeface="Gill Sans MT" panose="020B0502020104020203" pitchFamily="34" charset="0"/>
            </a:endParaRPr>
          </a:p>
          <a:p>
            <a:pPr marL="285750" indent="-285750">
              <a:buFont typeface="Courier New" panose="02070309020205020404" pitchFamily="49" charset="0"/>
              <a:buChar char="o"/>
            </a:pPr>
            <a:r>
              <a:rPr lang="en-US" sz="2000" dirty="0">
                <a:latin typeface="Gill Sans MT" panose="020B0502020104020203" pitchFamily="34" charset="0"/>
              </a:rPr>
              <a:t>Rapports et </a:t>
            </a:r>
            <a:r>
              <a:rPr lang="en-US" sz="2000" dirty="0" err="1">
                <a:latin typeface="Gill Sans MT" panose="020B0502020104020203" pitchFamily="34" charset="0"/>
              </a:rPr>
              <a:t>statistiques</a:t>
            </a:r>
            <a:r>
              <a:rPr lang="en-US" sz="2000" dirty="0">
                <a:latin typeface="Gill Sans MT" panose="020B0502020104020203" pitchFamily="34" charset="0"/>
              </a:rPr>
              <a:t> </a:t>
            </a:r>
            <a:r>
              <a:rPr lang="en-US" sz="2000" dirty="0" err="1">
                <a:latin typeface="Gill Sans MT" panose="020B0502020104020203" pitchFamily="34" charset="0"/>
              </a:rPr>
              <a:t>avancées</a:t>
            </a:r>
            <a:endParaRPr lang="fr-MA" sz="2000" dirty="0">
              <a:latin typeface="Gill Sans MT" panose="020B0502020104020203" pitchFamily="34" charset="0"/>
            </a:endParaRPr>
          </a:p>
          <a:p>
            <a:pPr marL="285750" indent="-285750">
              <a:buFont typeface="Courier New" panose="02070309020205020404" pitchFamily="49" charset="0"/>
              <a:buChar char="o"/>
            </a:pPr>
            <a:endParaRPr lang="fr-MA" sz="2000" dirty="0">
              <a:latin typeface="Gill Sans MT" panose="020B0502020104020203" pitchFamily="34" charset="0"/>
            </a:endParaRPr>
          </a:p>
          <a:p>
            <a:pPr marL="285750" indent="-285750">
              <a:buFont typeface="Courier New" panose="02070309020205020404" pitchFamily="49" charset="0"/>
              <a:buChar char="o"/>
            </a:pPr>
            <a:r>
              <a:rPr lang="fr-MA" sz="2000" dirty="0">
                <a:latin typeface="Gill Sans MT" panose="020B0502020104020203" pitchFamily="34" charset="0"/>
              </a:rPr>
              <a:t>Planification automatique</a:t>
            </a:r>
          </a:p>
        </p:txBody>
      </p:sp>
      <p:pic>
        <p:nvPicPr>
          <p:cNvPr id="6" name="Picture 5">
            <a:extLst>
              <a:ext uri="{FF2B5EF4-FFF2-40B4-BE49-F238E27FC236}">
                <a16:creationId xmlns:a16="http://schemas.microsoft.com/office/drawing/2014/main" id="{253922B2-FD81-A3AF-AB74-3299F613F944}"/>
              </a:ext>
            </a:extLst>
          </p:cNvPr>
          <p:cNvPicPr>
            <a:picLocks noChangeAspect="1"/>
          </p:cNvPicPr>
          <p:nvPr/>
        </p:nvPicPr>
        <p:blipFill>
          <a:blip r:embed="rId8"/>
          <a:stretch>
            <a:fillRect/>
          </a:stretch>
        </p:blipFill>
        <p:spPr>
          <a:xfrm>
            <a:off x="265627" y="6353175"/>
            <a:ext cx="904875" cy="504825"/>
          </a:xfrm>
          <a:prstGeom prst="rect">
            <a:avLst/>
          </a:prstGeom>
        </p:spPr>
      </p:pic>
      <p:pic>
        <p:nvPicPr>
          <p:cNvPr id="14" name="Picture 13">
            <a:extLst>
              <a:ext uri="{FF2B5EF4-FFF2-40B4-BE49-F238E27FC236}">
                <a16:creationId xmlns:a16="http://schemas.microsoft.com/office/drawing/2014/main" id="{1ECADE31-B06C-B484-E84C-206F34F3249C}"/>
              </a:ext>
            </a:extLst>
          </p:cNvPr>
          <p:cNvPicPr>
            <a:picLocks noChangeAspect="1"/>
          </p:cNvPicPr>
          <p:nvPr/>
        </p:nvPicPr>
        <p:blipFill>
          <a:blip r:embed="rId9"/>
          <a:stretch>
            <a:fillRect/>
          </a:stretch>
        </p:blipFill>
        <p:spPr>
          <a:xfrm>
            <a:off x="11328817" y="6377308"/>
            <a:ext cx="742950" cy="476250"/>
          </a:xfrm>
          <a:prstGeom prst="rect">
            <a:avLst/>
          </a:prstGeom>
        </p:spPr>
      </p:pic>
    </p:spTree>
    <p:custDataLst>
      <p:tags r:id="rId1"/>
    </p:custDataLst>
    <p:extLst>
      <p:ext uri="{BB962C8B-B14F-4D97-AF65-F5344CB8AC3E}">
        <p14:creationId xmlns:p14="http://schemas.microsoft.com/office/powerpoint/2010/main" val="2018337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9"/>
                                        </p:tgtEl>
                                      </p:cBhvr>
                                    </p:animEffect>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9" grpId="1"/>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1584"/>
            <a:ext cx="12192000" cy="5847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C0202"/>
              </a:solidFill>
            </a:endParaRPr>
          </a:p>
        </p:txBody>
      </p:sp>
      <p:cxnSp>
        <p:nvCxnSpPr>
          <p:cNvPr id="138" name="Connecteur droit 22">
            <a:extLst>
              <a:ext uri="{FF2B5EF4-FFF2-40B4-BE49-F238E27FC236}">
                <a16:creationId xmlns:a16="http://schemas.microsoft.com/office/drawing/2014/main" id="{55821841-9AF3-C725-E89E-E156D33D151C}"/>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39" name="Connecteur droit 23">
            <a:extLst>
              <a:ext uri="{FF2B5EF4-FFF2-40B4-BE49-F238E27FC236}">
                <a16:creationId xmlns:a16="http://schemas.microsoft.com/office/drawing/2014/main" id="{0538EE27-781C-6606-A878-4F60FE6B9BE6}"/>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40" name="Connecteur droit 22">
            <a:extLst>
              <a:ext uri="{FF2B5EF4-FFF2-40B4-BE49-F238E27FC236}">
                <a16:creationId xmlns:a16="http://schemas.microsoft.com/office/drawing/2014/main" id="{911E83FD-79F9-4286-EC4B-1F8C7486BACF}"/>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41" name="Connecteur droit 23">
            <a:extLst>
              <a:ext uri="{FF2B5EF4-FFF2-40B4-BE49-F238E27FC236}">
                <a16:creationId xmlns:a16="http://schemas.microsoft.com/office/drawing/2014/main" id="{C17A996D-9B83-383F-6D53-8D68083C2306}"/>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42" name="Pentagon 12">
            <a:extLst>
              <a:ext uri="{FF2B5EF4-FFF2-40B4-BE49-F238E27FC236}">
                <a16:creationId xmlns:a16="http://schemas.microsoft.com/office/drawing/2014/main" id="{0E39E912-1BBC-B726-70C1-EF628AA4A22F}"/>
              </a:ext>
            </a:extLst>
          </p:cNvPr>
          <p:cNvSpPr/>
          <p:nvPr/>
        </p:nvSpPr>
        <p:spPr>
          <a:xfrm rot="10800000">
            <a:off x="1331191" y="6427650"/>
            <a:ext cx="9827316" cy="439258"/>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Pentagon 12">
            <a:extLst>
              <a:ext uri="{FF2B5EF4-FFF2-40B4-BE49-F238E27FC236}">
                <a16:creationId xmlns:a16="http://schemas.microsoft.com/office/drawing/2014/main" id="{CDC1B008-9862-855A-BFF6-2E83C1589167}"/>
              </a:ext>
            </a:extLst>
          </p:cNvPr>
          <p:cNvSpPr/>
          <p:nvPr/>
        </p:nvSpPr>
        <p:spPr>
          <a:xfrm>
            <a:off x="-3" y="6385711"/>
            <a:ext cx="2114622" cy="1035804"/>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5" name="Connecteur droit 23">
            <a:extLst>
              <a:ext uri="{FF2B5EF4-FFF2-40B4-BE49-F238E27FC236}">
                <a16:creationId xmlns:a16="http://schemas.microsoft.com/office/drawing/2014/main" id="{C0BDCEB0-A70E-598B-53FF-D3D0570F2A4C}"/>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46" name="Ellipse 145">
            <a:extLst>
              <a:ext uri="{FF2B5EF4-FFF2-40B4-BE49-F238E27FC236}">
                <a16:creationId xmlns:a16="http://schemas.microsoft.com/office/drawing/2014/main" id="{669E350E-B795-2A62-E9F4-DA489B3742C4}"/>
              </a:ext>
            </a:extLst>
          </p:cNvPr>
          <p:cNvSpPr/>
          <p:nvPr/>
        </p:nvSpPr>
        <p:spPr>
          <a:xfrm>
            <a:off x="5822027" y="6278881"/>
            <a:ext cx="654416" cy="5639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16</a:t>
            </a:r>
          </a:p>
        </p:txBody>
      </p:sp>
      <p:sp>
        <p:nvSpPr>
          <p:cNvPr id="148" name="Pentagon 12">
            <a:extLst>
              <a:ext uri="{FF2B5EF4-FFF2-40B4-BE49-F238E27FC236}">
                <a16:creationId xmlns:a16="http://schemas.microsoft.com/office/drawing/2014/main" id="{25D729F5-3CF0-6127-FFB4-4A930BBF67CD}"/>
              </a:ext>
            </a:extLst>
          </p:cNvPr>
          <p:cNvSpPr/>
          <p:nvPr/>
        </p:nvSpPr>
        <p:spPr>
          <a:xfrm rot="10800000">
            <a:off x="10101196" y="6385711"/>
            <a:ext cx="2114622" cy="1035804"/>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Title 1">
            <a:extLst>
              <a:ext uri="{FF2B5EF4-FFF2-40B4-BE49-F238E27FC236}">
                <a16:creationId xmlns:a16="http://schemas.microsoft.com/office/drawing/2014/main" id="{D711BBCD-4853-96BF-6AFF-5BF866AD82E7}"/>
              </a:ext>
            </a:extLst>
          </p:cNvPr>
          <p:cNvSpPr txBox="1">
            <a:spLocks/>
          </p:cNvSpPr>
          <p:nvPr/>
        </p:nvSpPr>
        <p:spPr>
          <a:xfrm>
            <a:off x="3986373" y="2978761"/>
            <a:ext cx="4777182" cy="942604"/>
          </a:xfrm>
          <a:prstGeom prst="rect">
            <a:avLst/>
          </a:prstGeom>
          <a:noFill/>
        </p:spPr>
        <p:txBody>
          <a:bodyPr vert="horz" lIns="91440" tIns="45720" rIns="91440" bIns="45720" rtlCol="0" anchor="ctr">
            <a:noAutofit/>
          </a:bodyPr>
          <a:lstStyle/>
          <a:p>
            <a:pPr algn="ctr">
              <a:spcBef>
                <a:spcPct val="0"/>
              </a:spcBef>
              <a:defRPr/>
            </a:pPr>
            <a:r>
              <a:rPr lang="en-GB" sz="3200" b="1" i="1" dirty="0">
                <a:latin typeface="Century Gothic" pitchFamily="34" charset="0"/>
                <a:ea typeface="+mj-ea"/>
                <a:cs typeface="+mj-cs"/>
              </a:rPr>
              <a:t> Merci de votre attention </a:t>
            </a:r>
          </a:p>
        </p:txBody>
      </p:sp>
      <p:sp>
        <p:nvSpPr>
          <p:cNvPr id="2" name="Pentagon 12">
            <a:extLst>
              <a:ext uri="{FF2B5EF4-FFF2-40B4-BE49-F238E27FC236}">
                <a16:creationId xmlns:a16="http://schemas.microsoft.com/office/drawing/2014/main" id="{C7D0D1B8-CE09-F15D-CC9E-9EFF9F2A9EB2}"/>
              </a:ext>
            </a:extLst>
          </p:cNvPr>
          <p:cNvSpPr/>
          <p:nvPr/>
        </p:nvSpPr>
        <p:spPr>
          <a:xfrm rot="10800000">
            <a:off x="8551664" y="-843104"/>
            <a:ext cx="5437494" cy="1324401"/>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ZoneTexte 27">
            <a:extLst>
              <a:ext uri="{FF2B5EF4-FFF2-40B4-BE49-F238E27FC236}">
                <a16:creationId xmlns:a16="http://schemas.microsoft.com/office/drawing/2014/main" id="{E2D7E371-AC74-B93F-8116-CA9BD7A8C138}"/>
              </a:ext>
            </a:extLst>
          </p:cNvPr>
          <p:cNvSpPr txBox="1"/>
          <p:nvPr/>
        </p:nvSpPr>
        <p:spPr>
          <a:xfrm>
            <a:off x="8909732" y="16474"/>
            <a:ext cx="3400154" cy="415498"/>
          </a:xfrm>
          <a:prstGeom prst="rect">
            <a:avLst/>
          </a:prstGeom>
          <a:noFill/>
        </p:spPr>
        <p:txBody>
          <a:bodyPr wrap="square" rtlCol="0">
            <a:spAutoFit/>
          </a:bodyPr>
          <a:lstStyle/>
          <a:p>
            <a:pPr algn="ctr"/>
            <a:r>
              <a:rPr lang="fr-FR" sz="1050" b="1" dirty="0">
                <a:solidFill>
                  <a:schemeClr val="bg1"/>
                </a:solidFill>
                <a:effectLst>
                  <a:outerShdw blurRad="38100" dist="38100" dir="2700000" algn="tl">
                    <a:srgbClr val="000000">
                      <a:alpha val="43137"/>
                    </a:srgbClr>
                  </a:outerShdw>
                </a:effectLst>
                <a:latin typeface="Garamond" panose="02020404030301010803" pitchFamily="18" charset="0"/>
              </a:rPr>
              <a:t>Conception et réalisation d’un outil décisionnel</a:t>
            </a:r>
          </a:p>
          <a:p>
            <a:pPr algn="ctr"/>
            <a:r>
              <a:rPr lang="fr-FR" sz="1050" b="1" dirty="0">
                <a:solidFill>
                  <a:schemeClr val="bg1"/>
                </a:solidFill>
                <a:effectLst>
                  <a:outerShdw blurRad="38100" dist="38100" dir="2700000" algn="tl">
                    <a:srgbClr val="000000">
                      <a:alpha val="43137"/>
                    </a:srgbClr>
                  </a:outerShdw>
                </a:effectLst>
                <a:latin typeface="Garamond" panose="02020404030301010803" pitchFamily="18" charset="0"/>
              </a:rPr>
              <a:t>pour le suivi et la valorisation de portefeuille titres.</a:t>
            </a:r>
          </a:p>
        </p:txBody>
      </p:sp>
      <p:pic>
        <p:nvPicPr>
          <p:cNvPr id="6" name="Picture 5">
            <a:extLst>
              <a:ext uri="{FF2B5EF4-FFF2-40B4-BE49-F238E27FC236}">
                <a16:creationId xmlns:a16="http://schemas.microsoft.com/office/drawing/2014/main" id="{4FC01E4A-8701-239E-1D6A-B906DBB135EA}"/>
              </a:ext>
            </a:extLst>
          </p:cNvPr>
          <p:cNvPicPr>
            <a:picLocks noChangeAspect="1"/>
          </p:cNvPicPr>
          <p:nvPr/>
        </p:nvPicPr>
        <p:blipFill>
          <a:blip r:embed="rId4"/>
          <a:stretch>
            <a:fillRect/>
          </a:stretch>
        </p:blipFill>
        <p:spPr>
          <a:xfrm>
            <a:off x="245241" y="6339039"/>
            <a:ext cx="904875" cy="504825"/>
          </a:xfrm>
          <a:prstGeom prst="rect">
            <a:avLst/>
          </a:prstGeom>
        </p:spPr>
      </p:pic>
      <p:pic>
        <p:nvPicPr>
          <p:cNvPr id="8" name="Picture 7">
            <a:extLst>
              <a:ext uri="{FF2B5EF4-FFF2-40B4-BE49-F238E27FC236}">
                <a16:creationId xmlns:a16="http://schemas.microsoft.com/office/drawing/2014/main" id="{6285D12A-C3A2-90A7-DDEF-84DFF72E0F4F}"/>
              </a:ext>
            </a:extLst>
          </p:cNvPr>
          <p:cNvPicPr>
            <a:picLocks noChangeAspect="1"/>
          </p:cNvPicPr>
          <p:nvPr/>
        </p:nvPicPr>
        <p:blipFill>
          <a:blip r:embed="rId5"/>
          <a:stretch>
            <a:fillRect/>
          </a:stretch>
        </p:blipFill>
        <p:spPr>
          <a:xfrm>
            <a:off x="11311676" y="6381750"/>
            <a:ext cx="742950" cy="476250"/>
          </a:xfrm>
          <a:prstGeom prst="rect">
            <a:avLst/>
          </a:prstGeom>
        </p:spPr>
      </p:pic>
      <p:sp>
        <p:nvSpPr>
          <p:cNvPr id="5" name="Freeform 5" descr="&lt;LOGICA_QUOTE_LEFT&gt;">
            <a:extLst>
              <a:ext uri="{FF2B5EF4-FFF2-40B4-BE49-F238E27FC236}">
                <a16:creationId xmlns:a16="http://schemas.microsoft.com/office/drawing/2014/main" id="{3401BD8D-ED73-FF7C-9E33-E832FB4C0EAA}"/>
              </a:ext>
            </a:extLst>
          </p:cNvPr>
          <p:cNvSpPr>
            <a:spLocks/>
          </p:cNvSpPr>
          <p:nvPr/>
        </p:nvSpPr>
        <p:spPr bwMode="gray">
          <a:xfrm>
            <a:off x="3458629" y="2665374"/>
            <a:ext cx="527744" cy="1504800"/>
          </a:xfrm>
          <a:custGeom>
            <a:avLst/>
            <a:gdLst/>
            <a:ahLst/>
            <a:cxnLst>
              <a:cxn ang="0">
                <a:pos x="0" y="0"/>
              </a:cxn>
              <a:cxn ang="0">
                <a:pos x="0" y="243"/>
              </a:cxn>
              <a:cxn ang="0">
                <a:pos x="132" y="378"/>
              </a:cxn>
              <a:cxn ang="0">
                <a:pos x="132" y="322"/>
              </a:cxn>
              <a:cxn ang="0">
                <a:pos x="58" y="244"/>
              </a:cxn>
              <a:cxn ang="0">
                <a:pos x="58" y="0"/>
              </a:cxn>
              <a:cxn ang="0">
                <a:pos x="0" y="0"/>
              </a:cxn>
            </a:cxnLst>
            <a:rect l="0" t="0" r="r" b="b"/>
            <a:pathLst>
              <a:path w="132" h="378">
                <a:moveTo>
                  <a:pt x="0" y="0"/>
                </a:moveTo>
                <a:cubicBezTo>
                  <a:pt x="0" y="243"/>
                  <a:pt x="0" y="243"/>
                  <a:pt x="0" y="243"/>
                </a:cubicBezTo>
                <a:cubicBezTo>
                  <a:pt x="0" y="316"/>
                  <a:pt x="59" y="376"/>
                  <a:pt x="132" y="378"/>
                </a:cubicBezTo>
                <a:cubicBezTo>
                  <a:pt x="132" y="322"/>
                  <a:pt x="132" y="322"/>
                  <a:pt x="132" y="322"/>
                </a:cubicBezTo>
                <a:cubicBezTo>
                  <a:pt x="88" y="317"/>
                  <a:pt x="58" y="286"/>
                  <a:pt x="58" y="244"/>
                </a:cubicBezTo>
                <a:cubicBezTo>
                  <a:pt x="58" y="0"/>
                  <a:pt x="58" y="0"/>
                  <a:pt x="58" y="0"/>
                </a:cubicBezTo>
                <a:cubicBezTo>
                  <a:pt x="0" y="0"/>
                  <a:pt x="0" y="0"/>
                  <a:pt x="0" y="0"/>
                </a:cubicBezTo>
                <a:close/>
              </a:path>
            </a:pathLst>
          </a:custGeom>
          <a:solidFill>
            <a:srgbClr val="007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Freeform 9" descr="&lt;LOGICA_QUOTE_RIGHT&gt;">
            <a:extLst>
              <a:ext uri="{FF2B5EF4-FFF2-40B4-BE49-F238E27FC236}">
                <a16:creationId xmlns:a16="http://schemas.microsoft.com/office/drawing/2014/main" id="{9E3778CE-5E0D-0C72-97A9-436B0D2168F5}"/>
              </a:ext>
            </a:extLst>
          </p:cNvPr>
          <p:cNvSpPr>
            <a:spLocks/>
          </p:cNvSpPr>
          <p:nvPr/>
        </p:nvSpPr>
        <p:spPr bwMode="gray">
          <a:xfrm>
            <a:off x="3899924" y="2586631"/>
            <a:ext cx="528305" cy="1504800"/>
          </a:xfrm>
          <a:custGeom>
            <a:avLst/>
            <a:gdLst/>
            <a:ahLst/>
            <a:cxnLst>
              <a:cxn ang="0">
                <a:pos x="132" y="378"/>
              </a:cxn>
              <a:cxn ang="0">
                <a:pos x="132" y="134"/>
              </a:cxn>
              <a:cxn ang="0">
                <a:pos x="0" y="0"/>
              </a:cxn>
              <a:cxn ang="0">
                <a:pos x="0" y="55"/>
              </a:cxn>
              <a:cxn ang="0">
                <a:pos x="74" y="133"/>
              </a:cxn>
              <a:cxn ang="0">
                <a:pos x="74" y="378"/>
              </a:cxn>
              <a:cxn ang="0">
                <a:pos x="132" y="378"/>
              </a:cxn>
            </a:cxnLst>
            <a:rect l="0" t="0" r="r" b="b"/>
            <a:pathLst>
              <a:path w="132" h="378">
                <a:moveTo>
                  <a:pt x="132" y="378"/>
                </a:moveTo>
                <a:cubicBezTo>
                  <a:pt x="132" y="134"/>
                  <a:pt x="132" y="134"/>
                  <a:pt x="132" y="134"/>
                </a:cubicBezTo>
                <a:cubicBezTo>
                  <a:pt x="131" y="61"/>
                  <a:pt x="73" y="1"/>
                  <a:pt x="0" y="0"/>
                </a:cubicBezTo>
                <a:cubicBezTo>
                  <a:pt x="0" y="55"/>
                  <a:pt x="0" y="55"/>
                  <a:pt x="0" y="55"/>
                </a:cubicBezTo>
                <a:cubicBezTo>
                  <a:pt x="43" y="61"/>
                  <a:pt x="73" y="91"/>
                  <a:pt x="74" y="133"/>
                </a:cubicBezTo>
                <a:cubicBezTo>
                  <a:pt x="74" y="378"/>
                  <a:pt x="74" y="378"/>
                  <a:pt x="74" y="378"/>
                </a:cubicBezTo>
                <a:cubicBezTo>
                  <a:pt x="132" y="378"/>
                  <a:pt x="132" y="378"/>
                  <a:pt x="132" y="378"/>
                </a:cubicBezTo>
                <a:close/>
              </a:path>
            </a:pathLst>
          </a:custGeom>
          <a:solidFill>
            <a:srgbClr val="0070C0"/>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Tree>
    <p:custDataLst>
      <p:tags r:id="rId1"/>
    </p:custDataLst>
    <p:extLst>
      <p:ext uri="{BB962C8B-B14F-4D97-AF65-F5344CB8AC3E}">
        <p14:creationId xmlns:p14="http://schemas.microsoft.com/office/powerpoint/2010/main" val="1924562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afterEffect">
                                  <p:stCondLst>
                                    <p:cond delay="0"/>
                                  </p:stCondLst>
                                  <p:childTnLst>
                                    <p:animMotion origin="layout" path="M 3.54167E-6 4.44444E-6 L 0.37317 4.44444E-6 " pathEditMode="relative" rAng="0" ptsTypes="AA">
                                      <p:cBhvr>
                                        <p:cTn id="6" dur="1500" fill="hold"/>
                                        <p:tgtEl>
                                          <p:spTgt spid="7"/>
                                        </p:tgtEl>
                                        <p:attrNameLst>
                                          <p:attrName>ppt_x</p:attrName>
                                          <p:attrName>ppt_y</p:attrName>
                                        </p:attrNameLst>
                                      </p:cBhvr>
                                      <p:rCtr x="18659" y="0"/>
                                    </p:animMotion>
                                  </p:childTnLst>
                                </p:cTn>
                              </p:par>
                            </p:childTnLst>
                          </p:cTn>
                        </p:par>
                        <p:par>
                          <p:cTn id="7" fill="hold">
                            <p:stCondLst>
                              <p:cond delay="1500"/>
                            </p:stCondLst>
                            <p:childTnLst>
                              <p:par>
                                <p:cTn id="8" presetID="10" presetClass="entr" presetSubtype="0" fill="hold" grpId="0" nodeType="after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fade">
                                      <p:cBhvr>
                                        <p:cTn id="1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83C28-5C1D-81AC-94ED-080A1768A664}"/>
            </a:ext>
          </a:extLst>
        </p:cNvPr>
        <p:cNvGrpSpPr/>
        <p:nvPr/>
      </p:nvGrpSpPr>
      <p:grpSpPr>
        <a:xfrm>
          <a:off x="0" y="0"/>
          <a:ext cx="0" cy="0"/>
          <a:chOff x="0" y="0"/>
          <a:chExt cx="0" cy="0"/>
        </a:xfrm>
      </p:grpSpPr>
      <p:sp>
        <p:nvSpPr>
          <p:cNvPr id="6" name="ZoneTexte 20">
            <a:extLst>
              <a:ext uri="{FF2B5EF4-FFF2-40B4-BE49-F238E27FC236}">
                <a16:creationId xmlns:a16="http://schemas.microsoft.com/office/drawing/2014/main" id="{3BF95940-0DBA-2BB3-2249-FB989C1F41CF}"/>
              </a:ext>
            </a:extLst>
          </p:cNvPr>
          <p:cNvSpPr txBox="1"/>
          <p:nvPr/>
        </p:nvSpPr>
        <p:spPr>
          <a:xfrm>
            <a:off x="6384032" y="2924944"/>
            <a:ext cx="3183924" cy="400110"/>
          </a:xfrm>
          <a:prstGeom prst="rect">
            <a:avLst/>
          </a:prstGeom>
          <a:noFill/>
        </p:spPr>
        <p:txBody>
          <a:bodyPr wrap="square" rtlCol="0">
            <a:spAutoFit/>
          </a:bodyPr>
          <a:lstStyle/>
          <a:p>
            <a:r>
              <a:rPr lang="fr-FR" sz="2000" dirty="0">
                <a:solidFill>
                  <a:schemeClr val="bg1"/>
                </a:solidFill>
                <a:latin typeface="Century Gothic" pitchFamily="34" charset="0"/>
              </a:rPr>
              <a:t>Génie Minéral</a:t>
            </a:r>
          </a:p>
        </p:txBody>
      </p:sp>
      <p:sp>
        <p:nvSpPr>
          <p:cNvPr id="7" name="ZoneTexte 21">
            <a:extLst>
              <a:ext uri="{FF2B5EF4-FFF2-40B4-BE49-F238E27FC236}">
                <a16:creationId xmlns:a16="http://schemas.microsoft.com/office/drawing/2014/main" id="{2C08FF94-64B7-1099-FB94-8AA0D43D2039}"/>
              </a:ext>
            </a:extLst>
          </p:cNvPr>
          <p:cNvSpPr txBox="1"/>
          <p:nvPr/>
        </p:nvSpPr>
        <p:spPr>
          <a:xfrm>
            <a:off x="3201486" y="1282730"/>
            <a:ext cx="5789023" cy="369332"/>
          </a:xfrm>
          <a:prstGeom prst="rect">
            <a:avLst/>
          </a:prstGeom>
          <a:noFill/>
        </p:spPr>
        <p:txBody>
          <a:bodyPr wrap="square" rtlCol="0">
            <a:spAutoFit/>
          </a:bodyPr>
          <a:lstStyle/>
          <a:p>
            <a:pPr algn="ctr">
              <a:defRPr/>
            </a:pPr>
            <a:r>
              <a:rPr lang="fr-FR" b="1" dirty="0">
                <a:solidFill>
                  <a:schemeClr val="tx2">
                    <a:lumMod val="50000"/>
                  </a:schemeClr>
                </a:solidFill>
                <a:latin typeface="Century Gothic"/>
                <a:cs typeface="Century Gothic"/>
              </a:rPr>
              <a:t>PROJET DE STAGE </a:t>
            </a:r>
            <a:endParaRPr lang="fr-FR" sz="2000" b="1" cap="small" dirty="0">
              <a:solidFill>
                <a:schemeClr val="tx2">
                  <a:lumMod val="50000"/>
                </a:schemeClr>
              </a:solidFill>
              <a:latin typeface="Century Gothic"/>
            </a:endParaRPr>
          </a:p>
        </p:txBody>
      </p:sp>
      <p:sp>
        <p:nvSpPr>
          <p:cNvPr id="10" name="Rectangle 9">
            <a:extLst>
              <a:ext uri="{FF2B5EF4-FFF2-40B4-BE49-F238E27FC236}">
                <a16:creationId xmlns:a16="http://schemas.microsoft.com/office/drawing/2014/main" id="{9B2BE733-6CDE-42E2-1610-0B6B3980153B}"/>
              </a:ext>
            </a:extLst>
          </p:cNvPr>
          <p:cNvSpPr/>
          <p:nvPr/>
        </p:nvSpPr>
        <p:spPr>
          <a:xfrm>
            <a:off x="0" y="2098592"/>
            <a:ext cx="12192000" cy="15168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FF0000"/>
              </a:solidFill>
            </a:endParaRPr>
          </a:p>
        </p:txBody>
      </p:sp>
      <p:sp>
        <p:nvSpPr>
          <p:cNvPr id="11" name="ZoneTexte 40">
            <a:extLst>
              <a:ext uri="{FF2B5EF4-FFF2-40B4-BE49-F238E27FC236}">
                <a16:creationId xmlns:a16="http://schemas.microsoft.com/office/drawing/2014/main" id="{D49A4BE8-2B95-3A90-95CA-1F51BF72C3B9}"/>
              </a:ext>
            </a:extLst>
          </p:cNvPr>
          <p:cNvSpPr txBox="1"/>
          <p:nvPr/>
        </p:nvSpPr>
        <p:spPr>
          <a:xfrm>
            <a:off x="470059" y="2262886"/>
            <a:ext cx="11257316" cy="1077218"/>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fr-FR" sz="3200" b="1" dirty="0">
                <a:solidFill>
                  <a:schemeClr val="bg1"/>
                </a:solidFill>
                <a:latin typeface="Century Gothic" pitchFamily="34" charset="0"/>
              </a:rPr>
              <a:t>Conception et Réalisation d’un outil informatique</a:t>
            </a:r>
          </a:p>
          <a:p>
            <a:pPr algn="ctr"/>
            <a:r>
              <a:rPr lang="fr-FR" sz="3200" b="1" dirty="0">
                <a:solidFill>
                  <a:schemeClr val="bg1"/>
                </a:solidFill>
                <a:latin typeface="Century Gothic" pitchFamily="34" charset="0"/>
              </a:rPr>
              <a:t>pour la gestion des stages.</a:t>
            </a:r>
          </a:p>
        </p:txBody>
      </p:sp>
      <p:grpSp>
        <p:nvGrpSpPr>
          <p:cNvPr id="2" name="Group 1">
            <a:extLst>
              <a:ext uri="{FF2B5EF4-FFF2-40B4-BE49-F238E27FC236}">
                <a16:creationId xmlns:a16="http://schemas.microsoft.com/office/drawing/2014/main" id="{517A3451-7787-8E7B-DCE0-E01970103E5E}"/>
              </a:ext>
            </a:extLst>
          </p:cNvPr>
          <p:cNvGrpSpPr/>
          <p:nvPr/>
        </p:nvGrpSpPr>
        <p:grpSpPr>
          <a:xfrm>
            <a:off x="-2" y="1934275"/>
            <a:ext cx="12192002" cy="1728464"/>
            <a:chOff x="-1" y="2135856"/>
            <a:chExt cx="12192002" cy="2098919"/>
          </a:xfrm>
          <a:solidFill>
            <a:schemeClr val="tx1"/>
          </a:solidFill>
        </p:grpSpPr>
        <p:sp>
          <p:nvSpPr>
            <p:cNvPr id="4" name="Rectangle 3">
              <a:extLst>
                <a:ext uri="{FF2B5EF4-FFF2-40B4-BE49-F238E27FC236}">
                  <a16:creationId xmlns:a16="http://schemas.microsoft.com/office/drawing/2014/main" id="{06DB4F59-0CFB-8871-A116-95A220849B4E}"/>
                </a:ext>
              </a:extLst>
            </p:cNvPr>
            <p:cNvSpPr/>
            <p:nvPr/>
          </p:nvSpPr>
          <p:spPr>
            <a:xfrm>
              <a:off x="-1" y="4079896"/>
              <a:ext cx="9928275" cy="857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Pentagone 19">
              <a:extLst>
                <a:ext uri="{FF2B5EF4-FFF2-40B4-BE49-F238E27FC236}">
                  <a16:creationId xmlns:a16="http://schemas.microsoft.com/office/drawing/2014/main" id="{4F5E5D9D-4EF6-DABE-716F-70C155A1195D}"/>
                </a:ext>
              </a:extLst>
            </p:cNvPr>
            <p:cNvSpPr/>
            <p:nvPr/>
          </p:nvSpPr>
          <p:spPr>
            <a:xfrm flipH="1">
              <a:off x="4831174" y="4079899"/>
              <a:ext cx="7360826" cy="15487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Rectangle 11">
              <a:extLst>
                <a:ext uri="{FF2B5EF4-FFF2-40B4-BE49-F238E27FC236}">
                  <a16:creationId xmlns:a16="http://schemas.microsoft.com/office/drawing/2014/main" id="{A8B9BFBC-E2EE-653A-A557-284AB921EF98}"/>
                </a:ext>
              </a:extLst>
            </p:cNvPr>
            <p:cNvSpPr/>
            <p:nvPr/>
          </p:nvSpPr>
          <p:spPr>
            <a:xfrm>
              <a:off x="1815661" y="2292918"/>
              <a:ext cx="10376340" cy="1411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3" name="Pentagone 10">
              <a:extLst>
                <a:ext uri="{FF2B5EF4-FFF2-40B4-BE49-F238E27FC236}">
                  <a16:creationId xmlns:a16="http://schemas.microsoft.com/office/drawing/2014/main" id="{F8AEA471-CFE1-89B9-7757-CF1F70C82BD3}"/>
                </a:ext>
              </a:extLst>
            </p:cNvPr>
            <p:cNvSpPr/>
            <p:nvPr/>
          </p:nvSpPr>
          <p:spPr>
            <a:xfrm>
              <a:off x="0" y="2135856"/>
              <a:ext cx="5176740" cy="295290"/>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
        <p:nvSpPr>
          <p:cNvPr id="15" name="Rectangle 14">
            <a:extLst>
              <a:ext uri="{FF2B5EF4-FFF2-40B4-BE49-F238E27FC236}">
                <a16:creationId xmlns:a16="http://schemas.microsoft.com/office/drawing/2014/main" id="{2FFFB234-360F-0334-5A6F-25C5235ECBAC}"/>
              </a:ext>
            </a:extLst>
          </p:cNvPr>
          <p:cNvSpPr/>
          <p:nvPr/>
        </p:nvSpPr>
        <p:spPr>
          <a:xfrm>
            <a:off x="2123556" y="4398461"/>
            <a:ext cx="7944886" cy="646331"/>
          </a:xfrm>
          <a:prstGeom prst="rect">
            <a:avLst/>
          </a:prstGeom>
          <a:ln>
            <a:noFill/>
          </a:ln>
          <a:effectLst>
            <a:outerShdw blurRad="184150" dist="241300" dir="11520000" sx="110000" sy="110000" algn="ctr">
              <a:srgbClr val="000000">
                <a:alpha val="18000"/>
              </a:srgbClr>
            </a:outerShdw>
          </a:effectLst>
        </p:spPr>
        <p:txBody>
          <a:bodyPr wrap="square">
            <a:spAutoFit/>
          </a:bodyPr>
          <a:lstStyle/>
          <a:p>
            <a:pPr algn="ctr"/>
            <a:r>
              <a:rPr lang="fr-FR" dirty="0">
                <a:ln w="18415" cmpd="sng">
                  <a:noFill/>
                  <a:prstDash val="solid"/>
                </a:ln>
                <a:solidFill>
                  <a:sysClr val="windowText" lastClr="000000"/>
                </a:solidFill>
                <a:effectLst>
                  <a:outerShdw blurRad="63500" dir="3600000" algn="tl" rotWithShape="0">
                    <a:srgbClr val="000000">
                      <a:alpha val="70000"/>
                    </a:srgbClr>
                  </a:outerShdw>
                </a:effectLst>
                <a:latin typeface="Century Gothic" pitchFamily="34" charset="0"/>
              </a:rPr>
              <a:t>Réalisé par : </a:t>
            </a:r>
            <a:r>
              <a:rPr lang="fr-FR" b="1" dirty="0">
                <a:ln w="18415" cmpd="sng">
                  <a:noFill/>
                  <a:prstDash val="solid"/>
                </a:ln>
                <a:solidFill>
                  <a:sysClr val="windowText" lastClr="000000"/>
                </a:solidFill>
                <a:effectLst>
                  <a:outerShdw blurRad="63500" dir="3600000" algn="tl" rotWithShape="0">
                    <a:srgbClr val="000000">
                      <a:alpha val="70000"/>
                    </a:srgbClr>
                  </a:outerShdw>
                </a:effectLst>
                <a:latin typeface="Century Gothic" pitchFamily="34" charset="0"/>
              </a:rPr>
              <a:t>EL QACIMI Fatima </a:t>
            </a:r>
            <a:r>
              <a:rPr lang="fr-FR" b="1" dirty="0" err="1">
                <a:ln w="18415" cmpd="sng">
                  <a:noFill/>
                  <a:prstDash val="solid"/>
                </a:ln>
                <a:solidFill>
                  <a:sysClr val="windowText" lastClr="000000"/>
                </a:solidFill>
                <a:effectLst>
                  <a:outerShdw blurRad="63500" dir="3600000" algn="tl" rotWithShape="0">
                    <a:srgbClr val="000000">
                      <a:alpha val="70000"/>
                    </a:srgbClr>
                  </a:outerShdw>
                </a:effectLst>
                <a:latin typeface="Century Gothic" pitchFamily="34" charset="0"/>
              </a:rPr>
              <a:t>Ezzahrae</a:t>
            </a:r>
            <a:endParaRPr lang="fr-FR" b="1" dirty="0">
              <a:ln w="18415" cmpd="sng">
                <a:noFill/>
                <a:prstDash val="solid"/>
              </a:ln>
              <a:solidFill>
                <a:sysClr val="windowText" lastClr="000000"/>
              </a:solidFill>
              <a:effectLst>
                <a:outerShdw blurRad="63500" dir="3600000" algn="tl" rotWithShape="0">
                  <a:srgbClr val="000000">
                    <a:alpha val="70000"/>
                  </a:srgbClr>
                </a:outerShdw>
              </a:effectLst>
              <a:latin typeface="Century Gothic" pitchFamily="34" charset="0"/>
            </a:endParaRPr>
          </a:p>
          <a:p>
            <a:pPr algn="ctr"/>
            <a:r>
              <a:rPr lang="fr-FR" b="1" dirty="0">
                <a:ln w="18415" cmpd="sng">
                  <a:noFill/>
                  <a:prstDash val="solid"/>
                </a:ln>
                <a:effectLst>
                  <a:outerShdw blurRad="63500" dir="3600000" algn="tl" rotWithShape="0">
                    <a:srgbClr val="000000">
                      <a:alpha val="70000"/>
                    </a:srgbClr>
                  </a:outerShdw>
                </a:effectLst>
                <a:latin typeface="Century Gothic" pitchFamily="34" charset="0"/>
              </a:rPr>
              <a:t>     EL HELYMY Amina</a:t>
            </a:r>
          </a:p>
        </p:txBody>
      </p:sp>
      <p:sp>
        <p:nvSpPr>
          <p:cNvPr id="16" name="Rectangle 15">
            <a:extLst>
              <a:ext uri="{FF2B5EF4-FFF2-40B4-BE49-F238E27FC236}">
                <a16:creationId xmlns:a16="http://schemas.microsoft.com/office/drawing/2014/main" id="{A36113E3-A616-C7C8-1423-2C42903CD266}"/>
              </a:ext>
            </a:extLst>
          </p:cNvPr>
          <p:cNvSpPr/>
          <p:nvPr/>
        </p:nvSpPr>
        <p:spPr>
          <a:xfrm>
            <a:off x="2054904" y="5141963"/>
            <a:ext cx="8082185" cy="338554"/>
          </a:xfrm>
          <a:prstGeom prst="rect">
            <a:avLst/>
          </a:prstGeom>
          <a:ln>
            <a:noFill/>
          </a:ln>
          <a:effectLst>
            <a:outerShdw blurRad="184150" dist="241300" dir="11520000" sx="110000" sy="110000" algn="ctr">
              <a:srgbClr val="000000">
                <a:alpha val="18000"/>
              </a:srgbClr>
            </a:outerShdw>
          </a:effectLst>
        </p:spPr>
        <p:txBody>
          <a:bodyPr wrap="square">
            <a:spAutoFit/>
          </a:bodyPr>
          <a:lstStyle/>
          <a:p>
            <a:pPr algn="ctr"/>
            <a:r>
              <a:rPr lang="fr-FR" sz="1600" dirty="0">
                <a:ln w="18415" cmpd="sng">
                  <a:noFill/>
                  <a:prstDash val="solid"/>
                </a:ln>
                <a:effectLst>
                  <a:outerShdw blurRad="38100" dist="38100" dir="2700000" algn="tl">
                    <a:srgbClr val="000000">
                      <a:alpha val="43137"/>
                    </a:srgbClr>
                  </a:outerShdw>
                </a:effectLst>
                <a:latin typeface="Century Gothic" pitchFamily="34" charset="0"/>
              </a:rPr>
              <a:t>Soutenu le 05/11/2024</a:t>
            </a:r>
          </a:p>
        </p:txBody>
      </p:sp>
      <p:sp>
        <p:nvSpPr>
          <p:cNvPr id="3" name="ZoneTexte 2">
            <a:extLst>
              <a:ext uri="{FF2B5EF4-FFF2-40B4-BE49-F238E27FC236}">
                <a16:creationId xmlns:a16="http://schemas.microsoft.com/office/drawing/2014/main" id="{8511849B-F8FB-C4F3-86B6-6B43B15EA333}"/>
              </a:ext>
            </a:extLst>
          </p:cNvPr>
          <p:cNvSpPr txBox="1"/>
          <p:nvPr/>
        </p:nvSpPr>
        <p:spPr>
          <a:xfrm>
            <a:off x="3980357" y="6451443"/>
            <a:ext cx="4236720" cy="584775"/>
          </a:xfrm>
          <a:prstGeom prst="rect">
            <a:avLst/>
          </a:prstGeom>
          <a:noFill/>
        </p:spPr>
        <p:txBody>
          <a:bodyPr wrap="square" rtlCol="0">
            <a:spAutoFit/>
          </a:bodyPr>
          <a:lstStyle/>
          <a:p>
            <a:pPr algn="ctr"/>
            <a:r>
              <a:rPr lang="fr-MA" sz="1600" dirty="0">
                <a:latin typeface="Gill Sans MT" panose="020B0502020104020203" pitchFamily="34" charset="0"/>
              </a:rPr>
              <a:t>Année universitaire : 2024/2025</a:t>
            </a:r>
          </a:p>
          <a:p>
            <a:pPr algn="ctr"/>
            <a:endParaRPr lang="fr-MA" sz="1600" dirty="0"/>
          </a:p>
        </p:txBody>
      </p:sp>
      <p:pic>
        <p:nvPicPr>
          <p:cNvPr id="9" name="Image 9">
            <a:extLst>
              <a:ext uri="{FF2B5EF4-FFF2-40B4-BE49-F238E27FC236}">
                <a16:creationId xmlns:a16="http://schemas.microsoft.com/office/drawing/2014/main" id="{41A2CE8F-41AB-E1F5-CD92-B2189ED7A13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0090" y="216895"/>
            <a:ext cx="2922270" cy="957580"/>
          </a:xfrm>
          <a:prstGeom prst="rect">
            <a:avLst/>
          </a:prstGeom>
          <a:effectLst>
            <a:outerShdw dist="50800" sx="1000" sy="1000" algn="ctr" rotWithShape="0">
              <a:srgbClr val="000000"/>
            </a:outerShdw>
          </a:effectLst>
        </p:spPr>
      </p:pic>
      <p:pic>
        <p:nvPicPr>
          <p:cNvPr id="20" name="Image 8">
            <a:extLst>
              <a:ext uri="{FF2B5EF4-FFF2-40B4-BE49-F238E27FC236}">
                <a16:creationId xmlns:a16="http://schemas.microsoft.com/office/drawing/2014/main" id="{1D3ADA52-4757-1FD2-B995-D9232C2C895C}"/>
              </a:ext>
            </a:extLst>
          </p:cNvPr>
          <p:cNvPicPr>
            <a:picLocks noChangeAspect="1"/>
          </p:cNvPicPr>
          <p:nvPr/>
        </p:nvPicPr>
        <p:blipFill>
          <a:blip r:embed="rId4">
            <a:extLst>
              <a:ext uri="{BEBA8EAE-BF5A-486C-A8C5-ECC9F3942E4B}">
                <a14:imgProps xmlns:a14="http://schemas.microsoft.com/office/drawing/2010/main">
                  <a14:imgLayer r:embed="rId5">
                    <a14:imgEffect>
                      <a14:saturation sat="102000"/>
                    </a14:imgEffect>
                  </a14:imgLayer>
                </a14:imgProps>
              </a:ext>
              <a:ext uri="{28A0092B-C50C-407E-A947-70E740481C1C}">
                <a14:useLocalDpi xmlns:a14="http://schemas.microsoft.com/office/drawing/2010/main" val="0"/>
              </a:ext>
            </a:extLst>
          </a:blip>
          <a:stretch>
            <a:fillRect/>
          </a:stretch>
        </p:blipFill>
        <p:spPr>
          <a:xfrm>
            <a:off x="248167" y="0"/>
            <a:ext cx="1678305" cy="1083153"/>
          </a:xfrm>
          <a:prstGeom prst="rect">
            <a:avLst/>
          </a:prstGeom>
          <a:effectLst>
            <a:outerShdw blurRad="50800" sx="1000" sy="1000" algn="ctr" rotWithShape="0">
              <a:srgbClr val="000000"/>
            </a:outerShdw>
            <a:reflection endPos="0" dist="50800" dir="5400000" sy="-100000" algn="bl" rotWithShape="0"/>
          </a:effectLst>
        </p:spPr>
      </p:pic>
      <p:pic>
        <p:nvPicPr>
          <p:cNvPr id="21" name="Image 5">
            <a:extLst>
              <a:ext uri="{FF2B5EF4-FFF2-40B4-BE49-F238E27FC236}">
                <a16:creationId xmlns:a16="http://schemas.microsoft.com/office/drawing/2014/main" id="{8B60274A-CA18-E9AF-4C3A-141F7751A7F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341729" y="131644"/>
            <a:ext cx="1678304" cy="945405"/>
          </a:xfrm>
          <a:prstGeom prst="rect">
            <a:avLst/>
          </a:prstGeom>
          <a:effectLst>
            <a:glow>
              <a:schemeClr val="accent1">
                <a:alpha val="0"/>
              </a:schemeClr>
            </a:glow>
            <a:outerShdw dist="50800" sx="85000" sy="85000" algn="ctr" rotWithShape="0">
              <a:srgbClr val="000000">
                <a:alpha val="33000"/>
              </a:srgbClr>
            </a:outerShdw>
            <a:reflection endPos="0" dist="50800" dir="5400000" sy="-100000" algn="bl" rotWithShape="0"/>
          </a:effectLst>
        </p:spPr>
      </p:pic>
    </p:spTree>
    <p:extLst>
      <p:ext uri="{BB962C8B-B14F-4D97-AF65-F5344CB8AC3E}">
        <p14:creationId xmlns:p14="http://schemas.microsoft.com/office/powerpoint/2010/main" val="661488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9" name="Straight Connector 82"/>
          <p:cNvCxnSpPr>
            <a:cxnSpLocks/>
            <a:endCxn id="180" idx="0"/>
          </p:cNvCxnSpPr>
          <p:nvPr/>
        </p:nvCxnSpPr>
        <p:spPr>
          <a:xfrm>
            <a:off x="7793233" y="2577518"/>
            <a:ext cx="0" cy="681691"/>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ZoneTexte 20"/>
          <p:cNvSpPr txBox="1"/>
          <p:nvPr/>
        </p:nvSpPr>
        <p:spPr>
          <a:xfrm>
            <a:off x="5486980" y="3212976"/>
            <a:ext cx="4140043" cy="400110"/>
          </a:xfrm>
          <a:prstGeom prst="rect">
            <a:avLst/>
          </a:prstGeom>
          <a:noFill/>
        </p:spPr>
        <p:txBody>
          <a:bodyPr wrap="square" rtlCol="0">
            <a:spAutoFit/>
          </a:bodyPr>
          <a:lstStyle/>
          <a:p>
            <a:r>
              <a:rPr lang="fr-FR" sz="2000" dirty="0">
                <a:solidFill>
                  <a:schemeClr val="bg1"/>
                </a:solidFill>
                <a:latin typeface="Century Gothic" pitchFamily="34" charset="0"/>
              </a:rPr>
              <a:t>Génie Minéral</a:t>
            </a:r>
          </a:p>
        </p:txBody>
      </p:sp>
      <p:sp>
        <p:nvSpPr>
          <p:cNvPr id="18" name="Rectangle 17"/>
          <p:cNvSpPr/>
          <p:nvPr/>
        </p:nvSpPr>
        <p:spPr>
          <a:xfrm>
            <a:off x="-4" y="-147694"/>
            <a:ext cx="12684693" cy="116714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entagon 18"/>
          <p:cNvSpPr/>
          <p:nvPr/>
        </p:nvSpPr>
        <p:spPr>
          <a:xfrm>
            <a:off x="-4" y="441042"/>
            <a:ext cx="4261107" cy="1268034"/>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Pentagon 12"/>
          <p:cNvSpPr/>
          <p:nvPr/>
        </p:nvSpPr>
        <p:spPr>
          <a:xfrm rot="10800000">
            <a:off x="9534425" y="-754257"/>
            <a:ext cx="4320480" cy="1469793"/>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b="1" dirty="0">
              <a:solidFill>
                <a:prstClr val="white"/>
              </a:solidFill>
              <a:latin typeface="Gill Sans MT" panose="020B0502020104020203" pitchFamily="34" charset="0"/>
            </a:endParaRPr>
          </a:p>
        </p:txBody>
      </p:sp>
      <p:sp>
        <p:nvSpPr>
          <p:cNvPr id="21" name="TextBox 20"/>
          <p:cNvSpPr txBox="1"/>
          <p:nvPr/>
        </p:nvSpPr>
        <p:spPr>
          <a:xfrm>
            <a:off x="1839434" y="519926"/>
            <a:ext cx="2520280" cy="584775"/>
          </a:xfrm>
          <a:prstGeom prst="rect">
            <a:avLst/>
          </a:prstGeom>
          <a:noFill/>
          <a:ln>
            <a:noFill/>
          </a:ln>
        </p:spPr>
        <p:txBody>
          <a:bodyPr wrap="square" rtlCol="0">
            <a:spAutoFit/>
          </a:bodyPr>
          <a:lstStyle/>
          <a:p>
            <a:r>
              <a:rPr lang="fr-FR" sz="3200" b="1" dirty="0">
                <a:latin typeface="Garamond" pitchFamily="18" charset="0"/>
              </a:rPr>
              <a:t>PLAN</a:t>
            </a:r>
            <a:endParaRPr lang="en-US" sz="3200" b="1" dirty="0">
              <a:latin typeface="Garamond" pitchFamily="18" charset="0"/>
            </a:endParaRPr>
          </a:p>
        </p:txBody>
      </p:sp>
      <p:grpSp>
        <p:nvGrpSpPr>
          <p:cNvPr id="80" name="Group 79"/>
          <p:cNvGrpSpPr/>
          <p:nvPr/>
        </p:nvGrpSpPr>
        <p:grpSpPr>
          <a:xfrm>
            <a:off x="322670" y="1540188"/>
            <a:ext cx="1735932" cy="1703295"/>
            <a:chOff x="1606808" y="1549698"/>
            <a:chExt cx="851614" cy="1106500"/>
          </a:xfrm>
          <a:solidFill>
            <a:srgbClr val="0070C0"/>
          </a:solidFill>
        </p:grpSpPr>
        <p:sp>
          <p:nvSpPr>
            <p:cNvPr id="81" name="Oval 80"/>
            <p:cNvSpPr/>
            <p:nvPr/>
          </p:nvSpPr>
          <p:spPr>
            <a:xfrm>
              <a:off x="1648422" y="1576199"/>
              <a:ext cx="810000" cy="1079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prstClr val="white"/>
                  </a:solidFill>
                  <a:latin typeface="Gill Sans MT" panose="020B0502020104020203" pitchFamily="34" charset="0"/>
                </a:rPr>
                <a:t>Contexte général</a:t>
              </a:r>
            </a:p>
          </p:txBody>
        </p:sp>
        <p:sp>
          <p:nvSpPr>
            <p:cNvPr id="82" name="TextBox 81"/>
            <p:cNvSpPr txBox="1"/>
            <p:nvPr/>
          </p:nvSpPr>
          <p:spPr>
            <a:xfrm>
              <a:off x="1606808" y="1549698"/>
              <a:ext cx="259709" cy="3437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ctr">
                <a:defRPr>
                  <a:solidFill>
                    <a:srgbClr val="FF0000"/>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b="1" dirty="0">
                  <a:solidFill>
                    <a:prstClr val="white"/>
                  </a:solidFill>
                  <a:latin typeface="Gill Sans MT" panose="020B0502020104020203" pitchFamily="34" charset="0"/>
                </a:rPr>
                <a:t>I</a:t>
              </a:r>
              <a:endParaRPr lang="ru-RU" sz="1500" b="1" dirty="0">
                <a:solidFill>
                  <a:prstClr val="white"/>
                </a:solidFill>
              </a:endParaRPr>
            </a:p>
          </p:txBody>
        </p:sp>
      </p:grpSp>
      <p:cxnSp>
        <p:nvCxnSpPr>
          <p:cNvPr id="83" name="Straight Connector 82"/>
          <p:cNvCxnSpPr>
            <a:stCxn id="81" idx="3"/>
            <a:endCxn id="84" idx="0"/>
          </p:cNvCxnSpPr>
          <p:nvPr/>
        </p:nvCxnSpPr>
        <p:spPr>
          <a:xfrm>
            <a:off x="649295" y="3000015"/>
            <a:ext cx="1405" cy="500075"/>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4" name="Oval 83"/>
          <p:cNvSpPr/>
          <p:nvPr/>
        </p:nvSpPr>
        <p:spPr>
          <a:xfrm>
            <a:off x="443436" y="3500090"/>
            <a:ext cx="414528" cy="41333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prstClr val="white"/>
                </a:solidFill>
                <a:latin typeface="Gill Sans MT" panose="020B0502020104020203" pitchFamily="34" charset="0"/>
              </a:rPr>
              <a:t>1</a:t>
            </a:r>
          </a:p>
        </p:txBody>
      </p:sp>
      <p:sp>
        <p:nvSpPr>
          <p:cNvPr id="85" name="TextBox 84"/>
          <p:cNvSpPr txBox="1"/>
          <p:nvPr/>
        </p:nvSpPr>
        <p:spPr>
          <a:xfrm>
            <a:off x="852061" y="3509685"/>
            <a:ext cx="2084790" cy="389781"/>
          </a:xfrm>
          <a:prstGeom prst="rect">
            <a:avLst/>
          </a:prstGeom>
          <a:noFill/>
        </p:spPr>
        <p:txBody>
          <a:bodyPr wrap="square" lIns="121915" tIns="60957" rIns="121915" bIns="60957" rtlCol="0">
            <a:spAutoFit/>
          </a:bodyPr>
          <a:lstStyle/>
          <a:p>
            <a:r>
              <a:rPr lang="fr-FR" sz="1733" spc="-151" dirty="0">
                <a:solidFill>
                  <a:srgbClr val="394147"/>
                </a:solidFill>
                <a:latin typeface="Gill Sans MT" panose="020B0502020104020203" pitchFamily="34" charset="0"/>
              </a:rPr>
              <a:t>Organisme d’accueil</a:t>
            </a:r>
          </a:p>
        </p:txBody>
      </p:sp>
      <p:cxnSp>
        <p:nvCxnSpPr>
          <p:cNvPr id="86" name="Straight Connector 85"/>
          <p:cNvCxnSpPr>
            <a:stCxn id="84" idx="4"/>
            <a:endCxn id="133" idx="0"/>
          </p:cNvCxnSpPr>
          <p:nvPr/>
        </p:nvCxnSpPr>
        <p:spPr>
          <a:xfrm>
            <a:off x="650700" y="3913421"/>
            <a:ext cx="537" cy="247495"/>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649388" y="5224464"/>
            <a:ext cx="1849" cy="36000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858501" y="4840965"/>
            <a:ext cx="2221854" cy="389781"/>
          </a:xfrm>
          <a:prstGeom prst="rect">
            <a:avLst/>
          </a:prstGeom>
          <a:noFill/>
        </p:spPr>
        <p:txBody>
          <a:bodyPr wrap="square" lIns="121915" tIns="60957" rIns="121915" bIns="60957" rtlCol="0">
            <a:spAutoFit/>
          </a:bodyPr>
          <a:lstStyle/>
          <a:p>
            <a:r>
              <a:rPr lang="fr-FR" sz="1733" spc="-151" dirty="0">
                <a:solidFill>
                  <a:srgbClr val="394147"/>
                </a:solidFill>
                <a:latin typeface="Gill Sans MT" panose="020B0502020104020203" pitchFamily="34" charset="0"/>
              </a:rPr>
              <a:t>Objectifs</a:t>
            </a:r>
          </a:p>
        </p:txBody>
      </p:sp>
      <p:grpSp>
        <p:nvGrpSpPr>
          <p:cNvPr id="90" name="Group 89"/>
          <p:cNvGrpSpPr/>
          <p:nvPr/>
        </p:nvGrpSpPr>
        <p:grpSpPr>
          <a:xfrm>
            <a:off x="3842781" y="1540046"/>
            <a:ext cx="1974693" cy="1705532"/>
            <a:chOff x="1606808" y="1549698"/>
            <a:chExt cx="917792" cy="1097434"/>
          </a:xfrm>
          <a:solidFill>
            <a:srgbClr val="0070C0"/>
          </a:solidFill>
        </p:grpSpPr>
        <p:sp>
          <p:nvSpPr>
            <p:cNvPr id="91" name="Oval 90"/>
            <p:cNvSpPr/>
            <p:nvPr/>
          </p:nvSpPr>
          <p:spPr>
            <a:xfrm>
              <a:off x="1693663" y="1567133"/>
              <a:ext cx="830937" cy="1079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b="1" dirty="0">
                  <a:solidFill>
                    <a:prstClr val="white"/>
                  </a:solidFill>
                  <a:latin typeface="Gill Sans MT" panose="020B0502020104020203" pitchFamily="34" charset="0"/>
                </a:rPr>
                <a:t>Architecture de projet</a:t>
              </a:r>
            </a:p>
          </p:txBody>
        </p:sp>
        <p:sp>
          <p:nvSpPr>
            <p:cNvPr id="92" name="TextBox 91"/>
            <p:cNvSpPr txBox="1"/>
            <p:nvPr/>
          </p:nvSpPr>
          <p:spPr>
            <a:xfrm>
              <a:off x="1606808" y="1549698"/>
              <a:ext cx="259709" cy="3437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ctr">
                <a:defRPr sz="1500" b="1">
                  <a:solidFill>
                    <a:prstClr val="white"/>
                  </a:solidFill>
                  <a:latin typeface="Gill Sans MT" panose="020B05020201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t>II</a:t>
              </a:r>
              <a:endParaRPr lang="ru-RU" sz="1400" dirty="0"/>
            </a:p>
          </p:txBody>
        </p:sp>
      </p:grpSp>
      <p:cxnSp>
        <p:nvCxnSpPr>
          <p:cNvPr id="93" name="Straight Connector 92"/>
          <p:cNvCxnSpPr>
            <a:cxnSpLocks/>
          </p:cNvCxnSpPr>
          <p:nvPr/>
        </p:nvCxnSpPr>
        <p:spPr>
          <a:xfrm>
            <a:off x="2990142" y="2380198"/>
            <a:ext cx="1043155" cy="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388567" y="4530398"/>
            <a:ext cx="2011382" cy="389781"/>
          </a:xfrm>
          <a:prstGeom prst="rect">
            <a:avLst/>
          </a:prstGeom>
          <a:noFill/>
        </p:spPr>
        <p:txBody>
          <a:bodyPr wrap="square" lIns="121915" tIns="60957" rIns="121915" bIns="60957" rtlCol="0">
            <a:spAutoFit/>
          </a:bodyPr>
          <a:lstStyle/>
          <a:p>
            <a:r>
              <a:rPr lang="fr-FR" sz="1733" spc="-151" dirty="0">
                <a:solidFill>
                  <a:srgbClr val="394147"/>
                </a:solidFill>
                <a:latin typeface="Gill Sans MT" panose="020B0502020104020203" pitchFamily="34" charset="0"/>
              </a:rPr>
              <a:t>Outils utilisés</a:t>
            </a:r>
          </a:p>
        </p:txBody>
      </p:sp>
      <p:grpSp>
        <p:nvGrpSpPr>
          <p:cNvPr id="100" name="Group 99"/>
          <p:cNvGrpSpPr/>
          <p:nvPr/>
        </p:nvGrpSpPr>
        <p:grpSpPr>
          <a:xfrm>
            <a:off x="7386350" y="1536968"/>
            <a:ext cx="1770011" cy="1703295"/>
            <a:chOff x="1606808" y="1549698"/>
            <a:chExt cx="851614" cy="1106500"/>
          </a:xfrm>
          <a:solidFill>
            <a:srgbClr val="0070C0"/>
          </a:solidFill>
        </p:grpSpPr>
        <p:sp>
          <p:nvSpPr>
            <p:cNvPr id="101" name="Oval 100"/>
            <p:cNvSpPr/>
            <p:nvPr/>
          </p:nvSpPr>
          <p:spPr>
            <a:xfrm>
              <a:off x="1648422" y="1576199"/>
              <a:ext cx="810000" cy="1079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200" b="1" dirty="0">
                <a:solidFill>
                  <a:prstClr val="white"/>
                </a:solidFill>
                <a:latin typeface="Gill Sans MT" panose="020B0502020104020203" pitchFamily="34" charset="0"/>
              </a:endParaRPr>
            </a:p>
          </p:txBody>
        </p:sp>
        <p:sp>
          <p:nvSpPr>
            <p:cNvPr id="102" name="TextBox 101"/>
            <p:cNvSpPr txBox="1"/>
            <p:nvPr/>
          </p:nvSpPr>
          <p:spPr>
            <a:xfrm>
              <a:off x="1606808" y="1549698"/>
              <a:ext cx="259709" cy="3437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ctr">
                <a:defRPr sz="1500" b="1">
                  <a:solidFill>
                    <a:prstClr val="white"/>
                  </a:solidFill>
                  <a:latin typeface="Gill Sans MT" panose="020B05020201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t>III</a:t>
              </a:r>
              <a:endParaRPr lang="ru-RU" sz="1400" dirty="0"/>
            </a:p>
          </p:txBody>
        </p:sp>
      </p:grpSp>
      <p:cxnSp>
        <p:nvCxnSpPr>
          <p:cNvPr id="106" name="Straight Connector 105"/>
          <p:cNvCxnSpPr/>
          <p:nvPr/>
        </p:nvCxnSpPr>
        <p:spPr>
          <a:xfrm>
            <a:off x="2999767" y="2388295"/>
            <a:ext cx="0" cy="3211086"/>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a:off x="1493888" y="5184324"/>
            <a:ext cx="0" cy="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flipV="1">
            <a:off x="639960" y="5595217"/>
            <a:ext cx="2359807" cy="4164"/>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15" name="TextBox 35"/>
          <p:cNvSpPr txBox="1"/>
          <p:nvPr/>
        </p:nvSpPr>
        <p:spPr>
          <a:xfrm>
            <a:off x="852061" y="4207191"/>
            <a:ext cx="2297309" cy="328228"/>
          </a:xfrm>
          <a:prstGeom prst="rect">
            <a:avLst/>
          </a:prstGeom>
          <a:noFill/>
        </p:spPr>
        <p:txBody>
          <a:bodyPr wrap="square" lIns="121915" tIns="0" rIns="121915" bIns="60957" rtlCol="0">
            <a:spAutoFit/>
          </a:bodyPr>
          <a:lstStyle/>
          <a:p>
            <a:r>
              <a:rPr lang="fr-FR" sz="1733" spc="-151" dirty="0">
                <a:solidFill>
                  <a:srgbClr val="394147"/>
                </a:solidFill>
                <a:latin typeface="Gill Sans MT" panose="020B0502020104020203" pitchFamily="34" charset="0"/>
              </a:rPr>
              <a:t>Problématique</a:t>
            </a:r>
          </a:p>
        </p:txBody>
      </p:sp>
      <p:cxnSp>
        <p:nvCxnSpPr>
          <p:cNvPr id="116" name="Straight Connector 39"/>
          <p:cNvCxnSpPr>
            <a:stCxn id="133" idx="4"/>
            <a:endCxn id="134" idx="0"/>
          </p:cNvCxnSpPr>
          <p:nvPr/>
        </p:nvCxnSpPr>
        <p:spPr>
          <a:xfrm>
            <a:off x="651237" y="4574247"/>
            <a:ext cx="0" cy="254943"/>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4" name="TextBox 123">
            <a:extLst>
              <a:ext uri="{FF2B5EF4-FFF2-40B4-BE49-F238E27FC236}">
                <a16:creationId xmlns:a16="http://schemas.microsoft.com/office/drawing/2014/main" id="{126B3E9C-0104-47D5-BE58-98AF258186A1}"/>
              </a:ext>
            </a:extLst>
          </p:cNvPr>
          <p:cNvSpPr txBox="1"/>
          <p:nvPr/>
        </p:nvSpPr>
        <p:spPr>
          <a:xfrm>
            <a:off x="7994656" y="3258341"/>
            <a:ext cx="2526835" cy="389781"/>
          </a:xfrm>
          <a:prstGeom prst="rect">
            <a:avLst/>
          </a:prstGeom>
          <a:noFill/>
        </p:spPr>
        <p:txBody>
          <a:bodyPr wrap="square" lIns="121915" tIns="60957" rIns="121915" bIns="60957" rtlCol="0">
            <a:spAutoFit/>
          </a:bodyPr>
          <a:lstStyle/>
          <a:p>
            <a:r>
              <a:rPr lang="fr-FR" sz="1733" spc="-151" dirty="0">
                <a:solidFill>
                  <a:srgbClr val="394147"/>
                </a:solidFill>
                <a:latin typeface="Gill Sans MT" panose="020B0502020104020203" pitchFamily="34" charset="0"/>
              </a:rPr>
              <a:t>Modèle conceptuel de données</a:t>
            </a:r>
          </a:p>
        </p:txBody>
      </p:sp>
      <p:sp>
        <p:nvSpPr>
          <p:cNvPr id="127" name="TextBox 126">
            <a:extLst>
              <a:ext uri="{FF2B5EF4-FFF2-40B4-BE49-F238E27FC236}">
                <a16:creationId xmlns:a16="http://schemas.microsoft.com/office/drawing/2014/main" id="{DC856A8A-FCE6-4B30-83C6-7BC8AC41D9FB}"/>
              </a:ext>
            </a:extLst>
          </p:cNvPr>
          <p:cNvSpPr txBox="1"/>
          <p:nvPr/>
        </p:nvSpPr>
        <p:spPr>
          <a:xfrm>
            <a:off x="7965738" y="4996634"/>
            <a:ext cx="2496882" cy="389781"/>
          </a:xfrm>
          <a:prstGeom prst="rect">
            <a:avLst/>
          </a:prstGeom>
          <a:noFill/>
        </p:spPr>
        <p:txBody>
          <a:bodyPr wrap="square" lIns="121915" tIns="60957" rIns="121915" bIns="60957" rtlCol="0">
            <a:spAutoFit/>
          </a:bodyPr>
          <a:lstStyle/>
          <a:p>
            <a:r>
              <a:rPr lang="fr-FR" sz="1733" spc="-151" dirty="0">
                <a:solidFill>
                  <a:srgbClr val="394147"/>
                </a:solidFill>
                <a:latin typeface="Gill Sans MT" panose="020B0502020104020203" pitchFamily="34" charset="0"/>
              </a:rPr>
              <a:t>Démonstration</a:t>
            </a:r>
          </a:p>
        </p:txBody>
      </p:sp>
      <p:sp>
        <p:nvSpPr>
          <p:cNvPr id="129" name="TextBox 35">
            <a:extLst>
              <a:ext uri="{FF2B5EF4-FFF2-40B4-BE49-F238E27FC236}">
                <a16:creationId xmlns:a16="http://schemas.microsoft.com/office/drawing/2014/main" id="{71B99672-7966-4638-BCF1-ABBF7F51FCDB}"/>
              </a:ext>
            </a:extLst>
          </p:cNvPr>
          <p:cNvSpPr txBox="1"/>
          <p:nvPr/>
        </p:nvSpPr>
        <p:spPr>
          <a:xfrm>
            <a:off x="7986971" y="4359127"/>
            <a:ext cx="2526835" cy="389781"/>
          </a:xfrm>
          <a:prstGeom prst="rect">
            <a:avLst/>
          </a:prstGeom>
          <a:noFill/>
        </p:spPr>
        <p:txBody>
          <a:bodyPr wrap="square" lIns="121915" tIns="60957" rIns="121915" bIns="60957" rtlCol="0">
            <a:spAutoFit/>
          </a:bodyPr>
          <a:lstStyle/>
          <a:p>
            <a:r>
              <a:rPr lang="fr-FR" sz="1733" spc="-151" dirty="0">
                <a:solidFill>
                  <a:srgbClr val="394147"/>
                </a:solidFill>
                <a:latin typeface="Gill Sans MT" panose="020B0502020104020203" pitchFamily="34" charset="0"/>
              </a:rPr>
              <a:t>Modèle physique de données</a:t>
            </a:r>
          </a:p>
        </p:txBody>
      </p:sp>
      <p:sp>
        <p:nvSpPr>
          <p:cNvPr id="133" name="Oval 83"/>
          <p:cNvSpPr/>
          <p:nvPr/>
        </p:nvSpPr>
        <p:spPr>
          <a:xfrm>
            <a:off x="443973" y="4160916"/>
            <a:ext cx="414528" cy="41333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prstClr val="white"/>
                </a:solidFill>
                <a:latin typeface="Gill Sans MT" panose="020B0502020104020203" pitchFamily="34" charset="0"/>
              </a:rPr>
              <a:t>2</a:t>
            </a:r>
          </a:p>
        </p:txBody>
      </p:sp>
      <p:sp>
        <p:nvSpPr>
          <p:cNvPr id="134" name="Oval 83"/>
          <p:cNvSpPr/>
          <p:nvPr/>
        </p:nvSpPr>
        <p:spPr>
          <a:xfrm>
            <a:off x="443973" y="4829190"/>
            <a:ext cx="414528" cy="41333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prstClr val="white"/>
                </a:solidFill>
                <a:latin typeface="Gill Sans MT" panose="020B0502020104020203" pitchFamily="34" charset="0"/>
              </a:rPr>
              <a:t>3</a:t>
            </a:r>
          </a:p>
        </p:txBody>
      </p:sp>
      <p:cxnSp>
        <p:nvCxnSpPr>
          <p:cNvPr id="155" name="Straight Connector 82"/>
          <p:cNvCxnSpPr>
            <a:cxnSpLocks/>
            <a:endCxn id="156" idx="0"/>
          </p:cNvCxnSpPr>
          <p:nvPr/>
        </p:nvCxnSpPr>
        <p:spPr>
          <a:xfrm>
            <a:off x="4208945" y="2914650"/>
            <a:ext cx="1405" cy="797765"/>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56" name="Oval 83"/>
          <p:cNvSpPr/>
          <p:nvPr/>
        </p:nvSpPr>
        <p:spPr>
          <a:xfrm>
            <a:off x="4003086" y="3712415"/>
            <a:ext cx="414528" cy="41333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prstClr val="white"/>
                </a:solidFill>
                <a:latin typeface="Gill Sans MT" panose="020B0502020104020203" pitchFamily="34" charset="0"/>
              </a:rPr>
              <a:t>1</a:t>
            </a:r>
          </a:p>
        </p:txBody>
      </p:sp>
      <p:cxnSp>
        <p:nvCxnSpPr>
          <p:cNvPr id="157" name="Straight Connector 85"/>
          <p:cNvCxnSpPr>
            <a:cxnSpLocks/>
            <a:stCxn id="156" idx="4"/>
            <a:endCxn id="164" idx="0"/>
          </p:cNvCxnSpPr>
          <p:nvPr/>
        </p:nvCxnSpPr>
        <p:spPr>
          <a:xfrm>
            <a:off x="4210350" y="4125746"/>
            <a:ext cx="0" cy="383586"/>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87"/>
          <p:cNvCxnSpPr>
            <a:cxnSpLocks/>
          </p:cNvCxnSpPr>
          <p:nvPr/>
        </p:nvCxnSpPr>
        <p:spPr>
          <a:xfrm>
            <a:off x="4209039" y="4840504"/>
            <a:ext cx="0" cy="14400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92"/>
          <p:cNvCxnSpPr>
            <a:cxnSpLocks/>
          </p:cNvCxnSpPr>
          <p:nvPr/>
        </p:nvCxnSpPr>
        <p:spPr>
          <a:xfrm>
            <a:off x="6549792" y="2388223"/>
            <a:ext cx="925200" cy="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05"/>
          <p:cNvCxnSpPr/>
          <p:nvPr/>
        </p:nvCxnSpPr>
        <p:spPr>
          <a:xfrm>
            <a:off x="6559417" y="2396320"/>
            <a:ext cx="0" cy="3211086"/>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07"/>
          <p:cNvCxnSpPr/>
          <p:nvPr/>
        </p:nvCxnSpPr>
        <p:spPr>
          <a:xfrm flipV="1">
            <a:off x="4209338" y="5603242"/>
            <a:ext cx="2340000" cy="4164"/>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64" name="Oval 83"/>
          <p:cNvSpPr/>
          <p:nvPr/>
        </p:nvSpPr>
        <p:spPr>
          <a:xfrm>
            <a:off x="4003086" y="4509332"/>
            <a:ext cx="414528" cy="41333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b="1" dirty="0">
                <a:solidFill>
                  <a:prstClr val="white"/>
                </a:solidFill>
                <a:latin typeface="Gill Sans MT" panose="020B0502020104020203" pitchFamily="34" charset="0"/>
              </a:rPr>
              <a:t>2</a:t>
            </a:r>
            <a:endParaRPr lang="en-US" sz="1500" b="1" dirty="0">
              <a:solidFill>
                <a:prstClr val="white"/>
              </a:solidFill>
              <a:latin typeface="Gill Sans MT" panose="020B0502020104020203" pitchFamily="34" charset="0"/>
            </a:endParaRPr>
          </a:p>
        </p:txBody>
      </p:sp>
      <p:cxnSp>
        <p:nvCxnSpPr>
          <p:cNvPr id="175" name="Straight Connector 87"/>
          <p:cNvCxnSpPr>
            <a:cxnSpLocks/>
            <a:stCxn id="164" idx="4"/>
          </p:cNvCxnSpPr>
          <p:nvPr/>
        </p:nvCxnSpPr>
        <p:spPr>
          <a:xfrm flipH="1">
            <a:off x="4208945" y="4922663"/>
            <a:ext cx="1405" cy="672554"/>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80" name="Oval 83"/>
          <p:cNvSpPr/>
          <p:nvPr/>
        </p:nvSpPr>
        <p:spPr>
          <a:xfrm>
            <a:off x="7585969" y="3259209"/>
            <a:ext cx="414528" cy="41333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b="1" dirty="0">
                <a:solidFill>
                  <a:prstClr val="white"/>
                </a:solidFill>
                <a:latin typeface="Gill Sans MT" panose="020B0502020104020203" pitchFamily="34" charset="0"/>
              </a:rPr>
              <a:t>1</a:t>
            </a:r>
          </a:p>
        </p:txBody>
      </p:sp>
      <p:cxnSp>
        <p:nvCxnSpPr>
          <p:cNvPr id="181" name="Straight Connector 85"/>
          <p:cNvCxnSpPr>
            <a:cxnSpLocks/>
            <a:stCxn id="180" idx="4"/>
          </p:cNvCxnSpPr>
          <p:nvPr/>
        </p:nvCxnSpPr>
        <p:spPr>
          <a:xfrm>
            <a:off x="7793233" y="3672540"/>
            <a:ext cx="0" cy="15248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87"/>
          <p:cNvCxnSpPr/>
          <p:nvPr/>
        </p:nvCxnSpPr>
        <p:spPr>
          <a:xfrm>
            <a:off x="7787487" y="4920296"/>
            <a:ext cx="1848" cy="14400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07"/>
          <p:cNvCxnSpPr>
            <a:cxnSpLocks/>
          </p:cNvCxnSpPr>
          <p:nvPr/>
        </p:nvCxnSpPr>
        <p:spPr>
          <a:xfrm>
            <a:off x="7772049" y="5537599"/>
            <a:ext cx="2749442" cy="0"/>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39"/>
          <p:cNvCxnSpPr>
            <a:cxnSpLocks/>
            <a:stCxn id="185" idx="4"/>
          </p:cNvCxnSpPr>
          <p:nvPr/>
        </p:nvCxnSpPr>
        <p:spPr>
          <a:xfrm>
            <a:off x="7788729" y="4828341"/>
            <a:ext cx="69" cy="170831"/>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85" name="Oval 83"/>
          <p:cNvSpPr/>
          <p:nvPr/>
        </p:nvSpPr>
        <p:spPr>
          <a:xfrm>
            <a:off x="7581466" y="4366932"/>
            <a:ext cx="414525" cy="46140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b="1" dirty="0">
                <a:solidFill>
                  <a:prstClr val="white"/>
                </a:solidFill>
                <a:latin typeface="Gill Sans MT" panose="020B0502020104020203" pitchFamily="34" charset="0"/>
              </a:rPr>
              <a:t>3</a:t>
            </a:r>
            <a:endParaRPr lang="en-US" sz="1500" b="1" dirty="0">
              <a:solidFill>
                <a:prstClr val="white"/>
              </a:solidFill>
              <a:latin typeface="Gill Sans MT" panose="020B0502020104020203" pitchFamily="34" charset="0"/>
            </a:endParaRPr>
          </a:p>
        </p:txBody>
      </p:sp>
      <p:sp>
        <p:nvSpPr>
          <p:cNvPr id="186" name="Oval 83"/>
          <p:cNvSpPr/>
          <p:nvPr/>
        </p:nvSpPr>
        <p:spPr>
          <a:xfrm>
            <a:off x="7581534" y="4979508"/>
            <a:ext cx="414528" cy="41333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b="1" dirty="0">
                <a:solidFill>
                  <a:prstClr val="white"/>
                </a:solidFill>
                <a:latin typeface="Gill Sans MT" panose="020B0502020104020203" pitchFamily="34" charset="0"/>
              </a:rPr>
              <a:t>4</a:t>
            </a:r>
            <a:endParaRPr lang="en-US" sz="1500" b="1" dirty="0">
              <a:solidFill>
                <a:prstClr val="white"/>
              </a:solidFill>
              <a:latin typeface="Gill Sans MT" panose="020B0502020104020203" pitchFamily="34" charset="0"/>
            </a:endParaRPr>
          </a:p>
        </p:txBody>
      </p:sp>
      <p:cxnSp>
        <p:nvCxnSpPr>
          <p:cNvPr id="188" name="Straight Connector 87"/>
          <p:cNvCxnSpPr>
            <a:cxnSpLocks/>
            <a:stCxn id="186" idx="4"/>
          </p:cNvCxnSpPr>
          <p:nvPr/>
        </p:nvCxnSpPr>
        <p:spPr>
          <a:xfrm flipH="1">
            <a:off x="7778058" y="5392839"/>
            <a:ext cx="10740" cy="156463"/>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77" name="Group 99">
            <a:extLst>
              <a:ext uri="{FF2B5EF4-FFF2-40B4-BE49-F238E27FC236}">
                <a16:creationId xmlns:a16="http://schemas.microsoft.com/office/drawing/2014/main" id="{CE132AE5-C98D-C046-5FB8-23A183A69D1B}"/>
              </a:ext>
            </a:extLst>
          </p:cNvPr>
          <p:cNvGrpSpPr/>
          <p:nvPr/>
        </p:nvGrpSpPr>
        <p:grpSpPr>
          <a:xfrm>
            <a:off x="10361672" y="4515881"/>
            <a:ext cx="1770011" cy="1703295"/>
            <a:chOff x="1606808" y="1549698"/>
            <a:chExt cx="851614" cy="1106500"/>
          </a:xfrm>
          <a:solidFill>
            <a:srgbClr val="0070C0"/>
          </a:solidFill>
        </p:grpSpPr>
        <p:sp>
          <p:nvSpPr>
            <p:cNvPr id="178" name="Oval 100">
              <a:extLst>
                <a:ext uri="{FF2B5EF4-FFF2-40B4-BE49-F238E27FC236}">
                  <a16:creationId xmlns:a16="http://schemas.microsoft.com/office/drawing/2014/main" id="{7234CD54-4959-A00E-DBB6-A7DDFBC18AF8}"/>
                </a:ext>
              </a:extLst>
            </p:cNvPr>
            <p:cNvSpPr/>
            <p:nvPr/>
          </p:nvSpPr>
          <p:spPr>
            <a:xfrm>
              <a:off x="1648422" y="1576199"/>
              <a:ext cx="810000" cy="1079999"/>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b="1" dirty="0">
                <a:solidFill>
                  <a:prstClr val="white"/>
                </a:solidFill>
                <a:latin typeface="Gill Sans MT" panose="020B0502020104020203" pitchFamily="34" charset="0"/>
              </a:endParaRPr>
            </a:p>
          </p:txBody>
        </p:sp>
        <p:sp>
          <p:nvSpPr>
            <p:cNvPr id="189" name="TextBox 101">
              <a:extLst>
                <a:ext uri="{FF2B5EF4-FFF2-40B4-BE49-F238E27FC236}">
                  <a16:creationId xmlns:a16="http://schemas.microsoft.com/office/drawing/2014/main" id="{0E0CDE06-CF9F-D252-0DA0-FCA25B6F859F}"/>
                </a:ext>
              </a:extLst>
            </p:cNvPr>
            <p:cNvSpPr txBox="1"/>
            <p:nvPr/>
          </p:nvSpPr>
          <p:spPr>
            <a:xfrm>
              <a:off x="1606808" y="1549698"/>
              <a:ext cx="259709" cy="34373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algn="ctr">
                <a:defRPr sz="1500" b="1">
                  <a:solidFill>
                    <a:prstClr val="white"/>
                  </a:solidFill>
                  <a:latin typeface="Gill Sans MT" panose="020B05020201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sz="1400" dirty="0"/>
                <a:t>IV</a:t>
              </a:r>
              <a:endParaRPr lang="ru-RU" sz="1400" dirty="0"/>
            </a:p>
          </p:txBody>
        </p:sp>
      </p:grpSp>
      <p:sp>
        <p:nvSpPr>
          <p:cNvPr id="27" name="ZoneTexte 26">
            <a:extLst>
              <a:ext uri="{FF2B5EF4-FFF2-40B4-BE49-F238E27FC236}">
                <a16:creationId xmlns:a16="http://schemas.microsoft.com/office/drawing/2014/main" id="{60A0F9F8-F9A3-1662-87E6-E536DCD7F6E1}"/>
              </a:ext>
            </a:extLst>
          </p:cNvPr>
          <p:cNvSpPr txBox="1"/>
          <p:nvPr/>
        </p:nvSpPr>
        <p:spPr>
          <a:xfrm>
            <a:off x="7593794" y="2109788"/>
            <a:ext cx="1417478"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dirty="0">
                <a:solidFill>
                  <a:prstClr val="white"/>
                </a:solidFill>
                <a:latin typeface="Gill Sans MT" panose="020B0502020104020203" pitchFamily="34" charset="0"/>
              </a:rPr>
              <a:t>C</a:t>
            </a:r>
            <a:r>
              <a:rPr kumimoji="0" lang="fr-FR" sz="1400" b="1" i="0" u="none" strike="noStrike" kern="1200" cap="none" spc="0" normalizeH="0" baseline="0" noProof="0" dirty="0" err="1">
                <a:ln>
                  <a:noFill/>
                </a:ln>
                <a:solidFill>
                  <a:prstClr val="white"/>
                </a:solidFill>
                <a:effectLst/>
                <a:uLnTx/>
                <a:uFillTx/>
                <a:latin typeface="Gill Sans MT" panose="020B0502020104020203" pitchFamily="34" charset="0"/>
                <a:ea typeface="+mn-ea"/>
                <a:cs typeface="+mn-cs"/>
              </a:rPr>
              <a:t>onception</a:t>
            </a:r>
            <a:r>
              <a:rPr kumimoji="0" lang="fr-FR" sz="1400" b="1" i="0"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 et Réalisation</a:t>
            </a:r>
            <a:endParaRPr lang="fr-FR" dirty="0"/>
          </a:p>
        </p:txBody>
      </p:sp>
      <p:sp>
        <p:nvSpPr>
          <p:cNvPr id="190" name="ZoneTexte 189">
            <a:extLst>
              <a:ext uri="{FF2B5EF4-FFF2-40B4-BE49-F238E27FC236}">
                <a16:creationId xmlns:a16="http://schemas.microsoft.com/office/drawing/2014/main" id="{856F8170-2650-B962-3C74-4592EA21AB03}"/>
              </a:ext>
            </a:extLst>
          </p:cNvPr>
          <p:cNvSpPr txBox="1"/>
          <p:nvPr/>
        </p:nvSpPr>
        <p:spPr>
          <a:xfrm>
            <a:off x="10461234" y="5041319"/>
            <a:ext cx="1658527"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Conclusion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400" b="1" i="0" u="none" strike="noStrike" kern="1200" cap="none" spc="0" normalizeH="0" baseline="0" noProof="0" dirty="0">
                <a:ln>
                  <a:noFill/>
                </a:ln>
                <a:solidFill>
                  <a:prstClr val="white"/>
                </a:solidFill>
                <a:effectLst/>
                <a:uLnTx/>
                <a:uFillTx/>
                <a:latin typeface="Gill Sans MT" panose="020B0502020104020203" pitchFamily="34" charset="0"/>
                <a:ea typeface="+mn-ea"/>
                <a:cs typeface="+mn-cs"/>
              </a:rPr>
              <a:t>Et</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1400" b="1" dirty="0">
                <a:solidFill>
                  <a:prstClr val="white"/>
                </a:solidFill>
                <a:latin typeface="Gill Sans MT" panose="020B0502020104020203" pitchFamily="34" charset="0"/>
              </a:rPr>
              <a:t>Perspectives</a:t>
            </a:r>
            <a:endParaRPr kumimoji="0" lang="fr-FR" sz="1400" b="1" i="0" u="none" strike="noStrike" kern="1200" cap="none" spc="0" normalizeH="0" baseline="0" noProof="0" dirty="0">
              <a:ln>
                <a:noFill/>
              </a:ln>
              <a:solidFill>
                <a:prstClr val="white"/>
              </a:solidFill>
              <a:effectLst/>
              <a:uLnTx/>
              <a:uFillTx/>
              <a:latin typeface="Gill Sans MT" panose="020B0502020104020203" pitchFamily="34" charset="0"/>
              <a:ea typeface="+mn-ea"/>
              <a:cs typeface="+mn-cs"/>
            </a:endParaRPr>
          </a:p>
          <a:p>
            <a:endParaRPr lang="fr-FR" dirty="0"/>
          </a:p>
        </p:txBody>
      </p:sp>
      <p:cxnSp>
        <p:nvCxnSpPr>
          <p:cNvPr id="125" name="Connecteur droit 22">
            <a:extLst>
              <a:ext uri="{FF2B5EF4-FFF2-40B4-BE49-F238E27FC236}">
                <a16:creationId xmlns:a16="http://schemas.microsoft.com/office/drawing/2014/main" id="{736AC5AE-3968-04E1-230B-35BD813D99E1}"/>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26" name="Connecteur droit 23">
            <a:extLst>
              <a:ext uri="{FF2B5EF4-FFF2-40B4-BE49-F238E27FC236}">
                <a16:creationId xmlns:a16="http://schemas.microsoft.com/office/drawing/2014/main" id="{0640B771-BA39-63A0-FF8A-E736B170AD75}"/>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28" name="Connecteur droit 22">
            <a:extLst>
              <a:ext uri="{FF2B5EF4-FFF2-40B4-BE49-F238E27FC236}">
                <a16:creationId xmlns:a16="http://schemas.microsoft.com/office/drawing/2014/main" id="{05C67ECB-2B9A-DEBE-AA53-13C1DACD4841}"/>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30" name="Connecteur droit 23">
            <a:extLst>
              <a:ext uri="{FF2B5EF4-FFF2-40B4-BE49-F238E27FC236}">
                <a16:creationId xmlns:a16="http://schemas.microsoft.com/office/drawing/2014/main" id="{46C40F8B-4D19-D103-C137-F0A3E62D5A0A}"/>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31" name="Pentagon 12">
            <a:extLst>
              <a:ext uri="{FF2B5EF4-FFF2-40B4-BE49-F238E27FC236}">
                <a16:creationId xmlns:a16="http://schemas.microsoft.com/office/drawing/2014/main" id="{109C2216-8E27-E6FD-797C-45C823B6E4A8}"/>
              </a:ext>
            </a:extLst>
          </p:cNvPr>
          <p:cNvSpPr/>
          <p:nvPr/>
        </p:nvSpPr>
        <p:spPr>
          <a:xfrm rot="10800000">
            <a:off x="1331191" y="6427650"/>
            <a:ext cx="9827316" cy="439258"/>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Pentagon 12">
            <a:extLst>
              <a:ext uri="{FF2B5EF4-FFF2-40B4-BE49-F238E27FC236}">
                <a16:creationId xmlns:a16="http://schemas.microsoft.com/office/drawing/2014/main" id="{C916B47F-EF46-1DB4-6791-9F1334296EE9}"/>
              </a:ext>
            </a:extLst>
          </p:cNvPr>
          <p:cNvSpPr/>
          <p:nvPr/>
        </p:nvSpPr>
        <p:spPr>
          <a:xfrm>
            <a:off x="-3" y="6385711"/>
            <a:ext cx="2114622" cy="1035804"/>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6" name="Connecteur droit 22">
            <a:extLst>
              <a:ext uri="{FF2B5EF4-FFF2-40B4-BE49-F238E27FC236}">
                <a16:creationId xmlns:a16="http://schemas.microsoft.com/office/drawing/2014/main" id="{9EA2332D-FA0E-3C84-E1D3-941507DC5706}"/>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37" name="Connecteur droit 23">
            <a:extLst>
              <a:ext uri="{FF2B5EF4-FFF2-40B4-BE49-F238E27FC236}">
                <a16:creationId xmlns:a16="http://schemas.microsoft.com/office/drawing/2014/main" id="{3F90E4C7-8C6E-6186-F900-4FAE2F0F92C7}"/>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38" name="Ellipse 137">
            <a:extLst>
              <a:ext uri="{FF2B5EF4-FFF2-40B4-BE49-F238E27FC236}">
                <a16:creationId xmlns:a16="http://schemas.microsoft.com/office/drawing/2014/main" id="{38BC7153-F6E4-4611-BF6D-B4616A244949}"/>
              </a:ext>
            </a:extLst>
          </p:cNvPr>
          <p:cNvSpPr/>
          <p:nvPr/>
        </p:nvSpPr>
        <p:spPr>
          <a:xfrm>
            <a:off x="5822027" y="6278881"/>
            <a:ext cx="654416" cy="5639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2</a:t>
            </a:r>
          </a:p>
        </p:txBody>
      </p:sp>
      <p:sp>
        <p:nvSpPr>
          <p:cNvPr id="140" name="Pentagon 12">
            <a:extLst>
              <a:ext uri="{FF2B5EF4-FFF2-40B4-BE49-F238E27FC236}">
                <a16:creationId xmlns:a16="http://schemas.microsoft.com/office/drawing/2014/main" id="{541E9E24-DCC3-8AD6-2F1D-61B014E7F5AB}"/>
              </a:ext>
            </a:extLst>
          </p:cNvPr>
          <p:cNvSpPr/>
          <p:nvPr/>
        </p:nvSpPr>
        <p:spPr>
          <a:xfrm rot="10800000">
            <a:off x="10101196" y="6385711"/>
            <a:ext cx="2114622" cy="1035804"/>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a:extLst>
              <a:ext uri="{FF2B5EF4-FFF2-40B4-BE49-F238E27FC236}">
                <a16:creationId xmlns:a16="http://schemas.microsoft.com/office/drawing/2014/main" id="{EC07B1F6-3C85-B923-81A2-3C324D0A55F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2567" y="6349364"/>
            <a:ext cx="906055" cy="508636"/>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 8">
            <a:extLst>
              <a:ext uri="{FF2B5EF4-FFF2-40B4-BE49-F238E27FC236}">
                <a16:creationId xmlns:a16="http://schemas.microsoft.com/office/drawing/2014/main" id="{C9C77306-89D2-F356-70E3-2FB8D00593C4}"/>
              </a:ext>
            </a:extLst>
          </p:cNvPr>
          <p:cNvPicPr>
            <a:picLocks noChangeAspect="1"/>
          </p:cNvPicPr>
          <p:nvPr/>
        </p:nvPicPr>
        <p:blipFill>
          <a:blip r:embed="rId4" cstate="print">
            <a:extLst>
              <a:ext uri="{BEBA8EAE-BF5A-486C-A8C5-ECC9F3942E4B}">
                <a14:imgProps xmlns:a14="http://schemas.microsoft.com/office/drawing/2010/main">
                  <a14:imgLayer r:embed="rId5">
                    <a14:imgEffect>
                      <a14:saturation sat="102000"/>
                    </a14:imgEffect>
                  </a14:imgLayer>
                </a14:imgProps>
              </a:ext>
              <a:ext uri="{28A0092B-C50C-407E-A947-70E740481C1C}">
                <a14:useLocalDpi xmlns:a14="http://schemas.microsoft.com/office/drawing/2010/main" val="0"/>
              </a:ext>
            </a:extLst>
          </a:blip>
          <a:stretch>
            <a:fillRect/>
          </a:stretch>
        </p:blipFill>
        <p:spPr>
          <a:xfrm>
            <a:off x="11389965" y="6378187"/>
            <a:ext cx="741718" cy="478694"/>
          </a:xfrm>
          <a:prstGeom prst="rect">
            <a:avLst/>
          </a:prstGeom>
          <a:effectLst>
            <a:outerShdw blurRad="50800" sx="1000" sy="1000" algn="ctr" rotWithShape="0">
              <a:srgbClr val="000000"/>
            </a:outerShdw>
            <a:reflection endPos="0" dist="50800" dir="5400000" sy="-100000" algn="bl" rotWithShape="0"/>
          </a:effectLst>
        </p:spPr>
      </p:pic>
      <p:sp>
        <p:nvSpPr>
          <p:cNvPr id="2" name="TextBox 35">
            <a:extLst>
              <a:ext uri="{FF2B5EF4-FFF2-40B4-BE49-F238E27FC236}">
                <a16:creationId xmlns:a16="http://schemas.microsoft.com/office/drawing/2014/main" id="{684589F0-16CB-E393-4FCF-69A570F2B9FD}"/>
              </a:ext>
            </a:extLst>
          </p:cNvPr>
          <p:cNvSpPr txBox="1"/>
          <p:nvPr/>
        </p:nvSpPr>
        <p:spPr>
          <a:xfrm>
            <a:off x="4359714" y="3721892"/>
            <a:ext cx="2110237" cy="389781"/>
          </a:xfrm>
          <a:prstGeom prst="rect">
            <a:avLst/>
          </a:prstGeom>
          <a:noFill/>
        </p:spPr>
        <p:txBody>
          <a:bodyPr wrap="square" lIns="121915" tIns="60957" rIns="121915" bIns="60957" rtlCol="0">
            <a:spAutoFit/>
          </a:bodyPr>
          <a:lstStyle/>
          <a:p>
            <a:r>
              <a:rPr lang="fr-FR" sz="1733" spc="-151" dirty="0">
                <a:solidFill>
                  <a:srgbClr val="394147"/>
                </a:solidFill>
                <a:latin typeface="Gill Sans MT" panose="020B0502020104020203" pitchFamily="34" charset="0"/>
              </a:rPr>
              <a:t>Étapes de réalisations</a:t>
            </a:r>
          </a:p>
        </p:txBody>
      </p:sp>
      <p:sp>
        <p:nvSpPr>
          <p:cNvPr id="6" name="TextBox 5">
            <a:extLst>
              <a:ext uri="{FF2B5EF4-FFF2-40B4-BE49-F238E27FC236}">
                <a16:creationId xmlns:a16="http://schemas.microsoft.com/office/drawing/2014/main" id="{22D7AF8F-C096-20BB-6227-9674AFBAB1FC}"/>
              </a:ext>
            </a:extLst>
          </p:cNvPr>
          <p:cNvSpPr txBox="1"/>
          <p:nvPr/>
        </p:nvSpPr>
        <p:spPr>
          <a:xfrm>
            <a:off x="7994656" y="3822652"/>
            <a:ext cx="2526835" cy="389781"/>
          </a:xfrm>
          <a:prstGeom prst="rect">
            <a:avLst/>
          </a:prstGeom>
          <a:noFill/>
        </p:spPr>
        <p:txBody>
          <a:bodyPr wrap="square" lIns="121915" tIns="60957" rIns="121915" bIns="60957" rtlCol="0">
            <a:spAutoFit/>
          </a:bodyPr>
          <a:lstStyle/>
          <a:p>
            <a:r>
              <a:rPr lang="fr-FR" sz="1733" spc="-151" dirty="0">
                <a:solidFill>
                  <a:srgbClr val="394147"/>
                </a:solidFill>
                <a:latin typeface="Gill Sans MT" panose="020B0502020104020203" pitchFamily="34" charset="0"/>
              </a:rPr>
              <a:t>Modèle  Logique de données</a:t>
            </a:r>
          </a:p>
        </p:txBody>
      </p:sp>
      <p:sp>
        <p:nvSpPr>
          <p:cNvPr id="8" name="Oval 83">
            <a:extLst>
              <a:ext uri="{FF2B5EF4-FFF2-40B4-BE49-F238E27FC236}">
                <a16:creationId xmlns:a16="http://schemas.microsoft.com/office/drawing/2014/main" id="{396802C4-4023-3CEE-F1FF-28819A5E96FB}"/>
              </a:ext>
            </a:extLst>
          </p:cNvPr>
          <p:cNvSpPr/>
          <p:nvPr/>
        </p:nvSpPr>
        <p:spPr>
          <a:xfrm>
            <a:off x="7585969" y="3823520"/>
            <a:ext cx="414528" cy="413331"/>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b="1" dirty="0">
                <a:solidFill>
                  <a:prstClr val="white"/>
                </a:solidFill>
                <a:latin typeface="Gill Sans MT" panose="020B0502020104020203" pitchFamily="34" charset="0"/>
              </a:rPr>
              <a:t>2</a:t>
            </a:r>
            <a:endParaRPr lang="en-US" sz="1500" b="1" dirty="0">
              <a:solidFill>
                <a:prstClr val="white"/>
              </a:solidFill>
              <a:latin typeface="Gill Sans MT" panose="020B0502020104020203" pitchFamily="34" charset="0"/>
            </a:endParaRPr>
          </a:p>
        </p:txBody>
      </p:sp>
      <p:cxnSp>
        <p:nvCxnSpPr>
          <p:cNvPr id="10" name="Straight Connector 85">
            <a:extLst>
              <a:ext uri="{FF2B5EF4-FFF2-40B4-BE49-F238E27FC236}">
                <a16:creationId xmlns:a16="http://schemas.microsoft.com/office/drawing/2014/main" id="{6B78811E-832A-DFBB-A161-9C1DAE8DC1E6}"/>
              </a:ext>
            </a:extLst>
          </p:cNvPr>
          <p:cNvCxnSpPr>
            <a:cxnSpLocks/>
            <a:stCxn id="8" idx="4"/>
            <a:endCxn id="185" idx="0"/>
          </p:cNvCxnSpPr>
          <p:nvPr/>
        </p:nvCxnSpPr>
        <p:spPr>
          <a:xfrm flipH="1">
            <a:off x="7788729" y="4236851"/>
            <a:ext cx="4504" cy="130081"/>
          </a:xfrm>
          <a:prstGeom prst="line">
            <a:avLst/>
          </a:prstGeom>
          <a:ln w="1905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096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22" presetClass="entr" presetSubtype="8" fill="hold" grpId="0" nodeType="withEffect">
                                  <p:stCondLst>
                                    <p:cond delay="200"/>
                                  </p:stCondLst>
                                  <p:childTnLst>
                                    <p:set>
                                      <p:cBhvr>
                                        <p:cTn id="8" dur="1" fill="hold">
                                          <p:stCondLst>
                                            <p:cond delay="0"/>
                                          </p:stCondLst>
                                        </p:cTn>
                                        <p:tgtEl>
                                          <p:spTgt spid="19"/>
                                        </p:tgtEl>
                                        <p:attrNameLst>
                                          <p:attrName>style.visibility</p:attrName>
                                        </p:attrNameLst>
                                      </p:cBhvr>
                                      <p:to>
                                        <p:strVal val="visible"/>
                                      </p:to>
                                    </p:set>
                                    <p:animEffect transition="in" filter="wipe(left)">
                                      <p:cBhvr>
                                        <p:cTn id="9" dur="700"/>
                                        <p:tgtEl>
                                          <p:spTgt spid="19"/>
                                        </p:tgtEl>
                                      </p:cBhvr>
                                    </p:animEffect>
                                  </p:childTnLst>
                                </p:cTn>
                              </p:par>
                              <p:par>
                                <p:cTn id="10" presetID="22" presetClass="entr" presetSubtype="2" fill="hold" grpId="0" nodeType="withEffect">
                                  <p:stCondLst>
                                    <p:cond delay="200"/>
                                  </p:stCondLst>
                                  <p:childTnLst>
                                    <p:set>
                                      <p:cBhvr>
                                        <p:cTn id="11" dur="1" fill="hold">
                                          <p:stCondLst>
                                            <p:cond delay="0"/>
                                          </p:stCondLst>
                                        </p:cTn>
                                        <p:tgtEl>
                                          <p:spTgt spid="20"/>
                                        </p:tgtEl>
                                        <p:attrNameLst>
                                          <p:attrName>style.visibility</p:attrName>
                                        </p:attrNameLst>
                                      </p:cBhvr>
                                      <p:to>
                                        <p:strVal val="visible"/>
                                      </p:to>
                                    </p:set>
                                    <p:animEffect transition="in" filter="wipe(right)">
                                      <p:cBhvr>
                                        <p:cTn id="12" dur="750"/>
                                        <p:tgtEl>
                                          <p:spTgt spid="20"/>
                                        </p:tgtEl>
                                      </p:cBhvr>
                                    </p:animEffect>
                                  </p:childTnLst>
                                </p:cTn>
                              </p:par>
                            </p:childTnLst>
                          </p:cTn>
                        </p:par>
                        <p:par>
                          <p:cTn id="13" fill="hold">
                            <p:stCondLst>
                              <p:cond delay="95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450"/>
                                        <p:tgtEl>
                                          <p:spTgt spid="21"/>
                                        </p:tgtEl>
                                      </p:cBhvr>
                                    </p:animEffect>
                                  </p:childTnLst>
                                </p:cTn>
                              </p:par>
                            </p:childTnLst>
                          </p:cTn>
                        </p:par>
                        <p:par>
                          <p:cTn id="17" fill="hold">
                            <p:stCondLst>
                              <p:cond delay="1400"/>
                            </p:stCondLst>
                            <p:childTnLst>
                              <p:par>
                                <p:cTn id="18" presetID="53" presetClass="entr" presetSubtype="16" fill="hold" nodeType="afterEffect">
                                  <p:stCondLst>
                                    <p:cond delay="250"/>
                                  </p:stCondLst>
                                  <p:childTnLst>
                                    <p:set>
                                      <p:cBhvr>
                                        <p:cTn id="19" dur="1" fill="hold">
                                          <p:stCondLst>
                                            <p:cond delay="0"/>
                                          </p:stCondLst>
                                        </p:cTn>
                                        <p:tgtEl>
                                          <p:spTgt spid="80"/>
                                        </p:tgtEl>
                                        <p:attrNameLst>
                                          <p:attrName>style.visibility</p:attrName>
                                        </p:attrNameLst>
                                      </p:cBhvr>
                                      <p:to>
                                        <p:strVal val="visible"/>
                                      </p:to>
                                    </p:set>
                                    <p:anim calcmode="lin" valueType="num">
                                      <p:cBhvr>
                                        <p:cTn id="20" dur="500" fill="hold"/>
                                        <p:tgtEl>
                                          <p:spTgt spid="80"/>
                                        </p:tgtEl>
                                        <p:attrNameLst>
                                          <p:attrName>ppt_w</p:attrName>
                                        </p:attrNameLst>
                                      </p:cBhvr>
                                      <p:tavLst>
                                        <p:tav tm="0">
                                          <p:val>
                                            <p:fltVal val="0"/>
                                          </p:val>
                                        </p:tav>
                                        <p:tav tm="100000">
                                          <p:val>
                                            <p:strVal val="#ppt_w"/>
                                          </p:val>
                                        </p:tav>
                                      </p:tavLst>
                                    </p:anim>
                                    <p:anim calcmode="lin" valueType="num">
                                      <p:cBhvr>
                                        <p:cTn id="21" dur="500" fill="hold"/>
                                        <p:tgtEl>
                                          <p:spTgt spid="80"/>
                                        </p:tgtEl>
                                        <p:attrNameLst>
                                          <p:attrName>ppt_h</p:attrName>
                                        </p:attrNameLst>
                                      </p:cBhvr>
                                      <p:tavLst>
                                        <p:tav tm="0">
                                          <p:val>
                                            <p:fltVal val="0"/>
                                          </p:val>
                                        </p:tav>
                                        <p:tav tm="100000">
                                          <p:val>
                                            <p:strVal val="#ppt_h"/>
                                          </p:val>
                                        </p:tav>
                                      </p:tavLst>
                                    </p:anim>
                                    <p:animEffect transition="in" filter="fade">
                                      <p:cBhvr>
                                        <p:cTn id="22" dur="500"/>
                                        <p:tgtEl>
                                          <p:spTgt spid="80"/>
                                        </p:tgtEl>
                                      </p:cBhvr>
                                    </p:animEffect>
                                  </p:childTnLst>
                                </p:cTn>
                              </p:par>
                            </p:childTnLst>
                          </p:cTn>
                        </p:par>
                        <p:par>
                          <p:cTn id="23" fill="hold">
                            <p:stCondLst>
                              <p:cond delay="2150"/>
                            </p:stCondLst>
                            <p:childTnLst>
                              <p:par>
                                <p:cTn id="24" presetID="22" presetClass="entr" presetSubtype="1" fill="hold" nodeType="afterEffect">
                                  <p:stCondLst>
                                    <p:cond delay="0"/>
                                  </p:stCondLst>
                                  <p:childTnLst>
                                    <p:set>
                                      <p:cBhvr>
                                        <p:cTn id="25" dur="1" fill="hold">
                                          <p:stCondLst>
                                            <p:cond delay="0"/>
                                          </p:stCondLst>
                                        </p:cTn>
                                        <p:tgtEl>
                                          <p:spTgt spid="83"/>
                                        </p:tgtEl>
                                        <p:attrNameLst>
                                          <p:attrName>style.visibility</p:attrName>
                                        </p:attrNameLst>
                                      </p:cBhvr>
                                      <p:to>
                                        <p:strVal val="visible"/>
                                      </p:to>
                                    </p:set>
                                    <p:animEffect transition="in" filter="wipe(up)">
                                      <p:cBhvr>
                                        <p:cTn id="26" dur="500"/>
                                        <p:tgtEl>
                                          <p:spTgt spid="83"/>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84"/>
                                        </p:tgtEl>
                                        <p:attrNameLst>
                                          <p:attrName>style.visibility</p:attrName>
                                        </p:attrNameLst>
                                      </p:cBhvr>
                                      <p:to>
                                        <p:strVal val="visible"/>
                                      </p:to>
                                    </p:set>
                                    <p:anim calcmode="lin" valueType="num">
                                      <p:cBhvr>
                                        <p:cTn id="29" dur="500" fill="hold"/>
                                        <p:tgtEl>
                                          <p:spTgt spid="84"/>
                                        </p:tgtEl>
                                        <p:attrNameLst>
                                          <p:attrName>ppt_w</p:attrName>
                                        </p:attrNameLst>
                                      </p:cBhvr>
                                      <p:tavLst>
                                        <p:tav tm="0">
                                          <p:val>
                                            <p:fltVal val="0"/>
                                          </p:val>
                                        </p:tav>
                                        <p:tav tm="100000">
                                          <p:val>
                                            <p:strVal val="#ppt_w"/>
                                          </p:val>
                                        </p:tav>
                                      </p:tavLst>
                                    </p:anim>
                                    <p:anim calcmode="lin" valueType="num">
                                      <p:cBhvr>
                                        <p:cTn id="30" dur="500" fill="hold"/>
                                        <p:tgtEl>
                                          <p:spTgt spid="84"/>
                                        </p:tgtEl>
                                        <p:attrNameLst>
                                          <p:attrName>ppt_h</p:attrName>
                                        </p:attrNameLst>
                                      </p:cBhvr>
                                      <p:tavLst>
                                        <p:tav tm="0">
                                          <p:val>
                                            <p:fltVal val="0"/>
                                          </p:val>
                                        </p:tav>
                                        <p:tav tm="100000">
                                          <p:val>
                                            <p:strVal val="#ppt_h"/>
                                          </p:val>
                                        </p:tav>
                                      </p:tavLst>
                                    </p:anim>
                                    <p:animEffect transition="in" filter="fade">
                                      <p:cBhvr>
                                        <p:cTn id="31" dur="500"/>
                                        <p:tgtEl>
                                          <p:spTgt spid="84"/>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85"/>
                                        </p:tgtEl>
                                        <p:attrNameLst>
                                          <p:attrName>style.visibility</p:attrName>
                                        </p:attrNameLst>
                                      </p:cBhvr>
                                      <p:to>
                                        <p:strVal val="visible"/>
                                      </p:to>
                                    </p:set>
                                    <p:anim calcmode="lin" valueType="num">
                                      <p:cBhvr>
                                        <p:cTn id="34" dur="500" fill="hold"/>
                                        <p:tgtEl>
                                          <p:spTgt spid="85"/>
                                        </p:tgtEl>
                                        <p:attrNameLst>
                                          <p:attrName>ppt_w</p:attrName>
                                        </p:attrNameLst>
                                      </p:cBhvr>
                                      <p:tavLst>
                                        <p:tav tm="0">
                                          <p:val>
                                            <p:fltVal val="0"/>
                                          </p:val>
                                        </p:tav>
                                        <p:tav tm="100000">
                                          <p:val>
                                            <p:strVal val="#ppt_w"/>
                                          </p:val>
                                        </p:tav>
                                      </p:tavLst>
                                    </p:anim>
                                    <p:anim calcmode="lin" valueType="num">
                                      <p:cBhvr>
                                        <p:cTn id="35" dur="500" fill="hold"/>
                                        <p:tgtEl>
                                          <p:spTgt spid="85"/>
                                        </p:tgtEl>
                                        <p:attrNameLst>
                                          <p:attrName>ppt_h</p:attrName>
                                        </p:attrNameLst>
                                      </p:cBhvr>
                                      <p:tavLst>
                                        <p:tav tm="0">
                                          <p:val>
                                            <p:fltVal val="0"/>
                                          </p:val>
                                        </p:tav>
                                        <p:tav tm="100000">
                                          <p:val>
                                            <p:strVal val="#ppt_h"/>
                                          </p:val>
                                        </p:tav>
                                      </p:tavLst>
                                    </p:anim>
                                    <p:animEffect transition="in" filter="fade">
                                      <p:cBhvr>
                                        <p:cTn id="36" dur="500"/>
                                        <p:tgtEl>
                                          <p:spTgt spid="85"/>
                                        </p:tgtEl>
                                      </p:cBhvr>
                                    </p:animEffect>
                                  </p:childTnLst>
                                </p:cTn>
                              </p:par>
                            </p:childTnLst>
                          </p:cTn>
                        </p:par>
                        <p:par>
                          <p:cTn id="37" fill="hold">
                            <p:stCondLst>
                              <p:cond delay="2650"/>
                            </p:stCondLst>
                            <p:childTnLst>
                              <p:par>
                                <p:cTn id="38" presetID="22" presetClass="entr" presetSubtype="1" fill="hold" nodeType="afterEffect">
                                  <p:stCondLst>
                                    <p:cond delay="0"/>
                                  </p:stCondLst>
                                  <p:childTnLst>
                                    <p:set>
                                      <p:cBhvr>
                                        <p:cTn id="39" dur="1" fill="hold">
                                          <p:stCondLst>
                                            <p:cond delay="0"/>
                                          </p:stCondLst>
                                        </p:cTn>
                                        <p:tgtEl>
                                          <p:spTgt spid="86"/>
                                        </p:tgtEl>
                                        <p:attrNameLst>
                                          <p:attrName>style.visibility</p:attrName>
                                        </p:attrNameLst>
                                      </p:cBhvr>
                                      <p:to>
                                        <p:strVal val="visible"/>
                                      </p:to>
                                    </p:set>
                                    <p:animEffect transition="in" filter="wipe(up)">
                                      <p:cBhvr>
                                        <p:cTn id="40" dur="500"/>
                                        <p:tgtEl>
                                          <p:spTgt spid="86"/>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133"/>
                                        </p:tgtEl>
                                        <p:attrNameLst>
                                          <p:attrName>style.visibility</p:attrName>
                                        </p:attrNameLst>
                                      </p:cBhvr>
                                      <p:to>
                                        <p:strVal val="visible"/>
                                      </p:to>
                                    </p:set>
                                    <p:anim calcmode="lin" valueType="num">
                                      <p:cBhvr>
                                        <p:cTn id="43" dur="500" fill="hold"/>
                                        <p:tgtEl>
                                          <p:spTgt spid="133"/>
                                        </p:tgtEl>
                                        <p:attrNameLst>
                                          <p:attrName>ppt_w</p:attrName>
                                        </p:attrNameLst>
                                      </p:cBhvr>
                                      <p:tavLst>
                                        <p:tav tm="0">
                                          <p:val>
                                            <p:fltVal val="0"/>
                                          </p:val>
                                        </p:tav>
                                        <p:tav tm="100000">
                                          <p:val>
                                            <p:strVal val="#ppt_w"/>
                                          </p:val>
                                        </p:tav>
                                      </p:tavLst>
                                    </p:anim>
                                    <p:anim calcmode="lin" valueType="num">
                                      <p:cBhvr>
                                        <p:cTn id="44" dur="500" fill="hold"/>
                                        <p:tgtEl>
                                          <p:spTgt spid="133"/>
                                        </p:tgtEl>
                                        <p:attrNameLst>
                                          <p:attrName>ppt_h</p:attrName>
                                        </p:attrNameLst>
                                      </p:cBhvr>
                                      <p:tavLst>
                                        <p:tav tm="0">
                                          <p:val>
                                            <p:fltVal val="0"/>
                                          </p:val>
                                        </p:tav>
                                        <p:tav tm="100000">
                                          <p:val>
                                            <p:strVal val="#ppt_h"/>
                                          </p:val>
                                        </p:tav>
                                      </p:tavLst>
                                    </p:anim>
                                    <p:animEffect transition="in" filter="fade">
                                      <p:cBhvr>
                                        <p:cTn id="45" dur="500"/>
                                        <p:tgtEl>
                                          <p:spTgt spid="133"/>
                                        </p:tgtEl>
                                      </p:cBhvr>
                                    </p:animEffect>
                                  </p:childTnLst>
                                </p:cTn>
                              </p:par>
                              <p:par>
                                <p:cTn id="46" presetID="53" presetClass="entr" presetSubtype="16" fill="hold" grpId="0" nodeType="withEffect">
                                  <p:stCondLst>
                                    <p:cond delay="0"/>
                                  </p:stCondLst>
                                  <p:childTnLst>
                                    <p:set>
                                      <p:cBhvr>
                                        <p:cTn id="47" dur="1" fill="hold">
                                          <p:stCondLst>
                                            <p:cond delay="0"/>
                                          </p:stCondLst>
                                        </p:cTn>
                                        <p:tgtEl>
                                          <p:spTgt spid="115"/>
                                        </p:tgtEl>
                                        <p:attrNameLst>
                                          <p:attrName>style.visibility</p:attrName>
                                        </p:attrNameLst>
                                      </p:cBhvr>
                                      <p:to>
                                        <p:strVal val="visible"/>
                                      </p:to>
                                    </p:set>
                                    <p:anim calcmode="lin" valueType="num">
                                      <p:cBhvr>
                                        <p:cTn id="48" dur="500" fill="hold"/>
                                        <p:tgtEl>
                                          <p:spTgt spid="115"/>
                                        </p:tgtEl>
                                        <p:attrNameLst>
                                          <p:attrName>ppt_w</p:attrName>
                                        </p:attrNameLst>
                                      </p:cBhvr>
                                      <p:tavLst>
                                        <p:tav tm="0">
                                          <p:val>
                                            <p:fltVal val="0"/>
                                          </p:val>
                                        </p:tav>
                                        <p:tav tm="100000">
                                          <p:val>
                                            <p:strVal val="#ppt_w"/>
                                          </p:val>
                                        </p:tav>
                                      </p:tavLst>
                                    </p:anim>
                                    <p:anim calcmode="lin" valueType="num">
                                      <p:cBhvr>
                                        <p:cTn id="49" dur="500" fill="hold"/>
                                        <p:tgtEl>
                                          <p:spTgt spid="115"/>
                                        </p:tgtEl>
                                        <p:attrNameLst>
                                          <p:attrName>ppt_h</p:attrName>
                                        </p:attrNameLst>
                                      </p:cBhvr>
                                      <p:tavLst>
                                        <p:tav tm="0">
                                          <p:val>
                                            <p:fltVal val="0"/>
                                          </p:val>
                                        </p:tav>
                                        <p:tav tm="100000">
                                          <p:val>
                                            <p:strVal val="#ppt_h"/>
                                          </p:val>
                                        </p:tav>
                                      </p:tavLst>
                                    </p:anim>
                                    <p:animEffect transition="in" filter="fade">
                                      <p:cBhvr>
                                        <p:cTn id="50" dur="500"/>
                                        <p:tgtEl>
                                          <p:spTgt spid="115"/>
                                        </p:tgtEl>
                                      </p:cBhvr>
                                    </p:animEffect>
                                  </p:childTnLst>
                                </p:cTn>
                              </p:par>
                            </p:childTnLst>
                          </p:cTn>
                        </p:par>
                        <p:par>
                          <p:cTn id="51" fill="hold">
                            <p:stCondLst>
                              <p:cond delay="3150"/>
                            </p:stCondLst>
                            <p:childTnLst>
                              <p:par>
                                <p:cTn id="52" presetID="22" presetClass="entr" presetSubtype="1" fill="hold" nodeType="afterEffect">
                                  <p:stCondLst>
                                    <p:cond delay="0"/>
                                  </p:stCondLst>
                                  <p:childTnLst>
                                    <p:set>
                                      <p:cBhvr>
                                        <p:cTn id="53" dur="1" fill="hold">
                                          <p:stCondLst>
                                            <p:cond delay="0"/>
                                          </p:stCondLst>
                                        </p:cTn>
                                        <p:tgtEl>
                                          <p:spTgt spid="116"/>
                                        </p:tgtEl>
                                        <p:attrNameLst>
                                          <p:attrName>style.visibility</p:attrName>
                                        </p:attrNameLst>
                                      </p:cBhvr>
                                      <p:to>
                                        <p:strVal val="visible"/>
                                      </p:to>
                                    </p:set>
                                    <p:animEffect transition="in" filter="wipe(up)">
                                      <p:cBhvr>
                                        <p:cTn id="54" dur="500"/>
                                        <p:tgtEl>
                                          <p:spTgt spid="116"/>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34"/>
                                        </p:tgtEl>
                                        <p:attrNameLst>
                                          <p:attrName>style.visibility</p:attrName>
                                        </p:attrNameLst>
                                      </p:cBhvr>
                                      <p:to>
                                        <p:strVal val="visible"/>
                                      </p:to>
                                    </p:set>
                                    <p:anim calcmode="lin" valueType="num">
                                      <p:cBhvr>
                                        <p:cTn id="57" dur="500" fill="hold"/>
                                        <p:tgtEl>
                                          <p:spTgt spid="134"/>
                                        </p:tgtEl>
                                        <p:attrNameLst>
                                          <p:attrName>ppt_w</p:attrName>
                                        </p:attrNameLst>
                                      </p:cBhvr>
                                      <p:tavLst>
                                        <p:tav tm="0">
                                          <p:val>
                                            <p:fltVal val="0"/>
                                          </p:val>
                                        </p:tav>
                                        <p:tav tm="100000">
                                          <p:val>
                                            <p:strVal val="#ppt_w"/>
                                          </p:val>
                                        </p:tav>
                                      </p:tavLst>
                                    </p:anim>
                                    <p:anim calcmode="lin" valueType="num">
                                      <p:cBhvr>
                                        <p:cTn id="58" dur="500" fill="hold"/>
                                        <p:tgtEl>
                                          <p:spTgt spid="134"/>
                                        </p:tgtEl>
                                        <p:attrNameLst>
                                          <p:attrName>ppt_h</p:attrName>
                                        </p:attrNameLst>
                                      </p:cBhvr>
                                      <p:tavLst>
                                        <p:tav tm="0">
                                          <p:val>
                                            <p:fltVal val="0"/>
                                          </p:val>
                                        </p:tav>
                                        <p:tav tm="100000">
                                          <p:val>
                                            <p:strVal val="#ppt_h"/>
                                          </p:val>
                                        </p:tav>
                                      </p:tavLst>
                                    </p:anim>
                                    <p:animEffect transition="in" filter="fade">
                                      <p:cBhvr>
                                        <p:cTn id="59" dur="500"/>
                                        <p:tgtEl>
                                          <p:spTgt spid="134"/>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89"/>
                                        </p:tgtEl>
                                        <p:attrNameLst>
                                          <p:attrName>style.visibility</p:attrName>
                                        </p:attrNameLst>
                                      </p:cBhvr>
                                      <p:to>
                                        <p:strVal val="visible"/>
                                      </p:to>
                                    </p:set>
                                    <p:anim calcmode="lin" valueType="num">
                                      <p:cBhvr>
                                        <p:cTn id="62" dur="500" fill="hold"/>
                                        <p:tgtEl>
                                          <p:spTgt spid="89"/>
                                        </p:tgtEl>
                                        <p:attrNameLst>
                                          <p:attrName>ppt_w</p:attrName>
                                        </p:attrNameLst>
                                      </p:cBhvr>
                                      <p:tavLst>
                                        <p:tav tm="0">
                                          <p:val>
                                            <p:fltVal val="0"/>
                                          </p:val>
                                        </p:tav>
                                        <p:tav tm="100000">
                                          <p:val>
                                            <p:strVal val="#ppt_w"/>
                                          </p:val>
                                        </p:tav>
                                      </p:tavLst>
                                    </p:anim>
                                    <p:anim calcmode="lin" valueType="num">
                                      <p:cBhvr>
                                        <p:cTn id="63" dur="500" fill="hold"/>
                                        <p:tgtEl>
                                          <p:spTgt spid="89"/>
                                        </p:tgtEl>
                                        <p:attrNameLst>
                                          <p:attrName>ppt_h</p:attrName>
                                        </p:attrNameLst>
                                      </p:cBhvr>
                                      <p:tavLst>
                                        <p:tav tm="0">
                                          <p:val>
                                            <p:fltVal val="0"/>
                                          </p:val>
                                        </p:tav>
                                        <p:tav tm="100000">
                                          <p:val>
                                            <p:strVal val="#ppt_h"/>
                                          </p:val>
                                        </p:tav>
                                      </p:tavLst>
                                    </p:anim>
                                    <p:animEffect transition="in" filter="fade">
                                      <p:cBhvr>
                                        <p:cTn id="64" dur="500"/>
                                        <p:tgtEl>
                                          <p:spTgt spid="89"/>
                                        </p:tgtEl>
                                      </p:cBhvr>
                                    </p:animEffect>
                                  </p:childTnLst>
                                </p:cTn>
                              </p:par>
                            </p:childTnLst>
                          </p:cTn>
                        </p:par>
                        <p:par>
                          <p:cTn id="65" fill="hold">
                            <p:stCondLst>
                              <p:cond delay="3650"/>
                            </p:stCondLst>
                            <p:childTnLst>
                              <p:par>
                                <p:cTn id="66" presetID="22" presetClass="entr" presetSubtype="1" fill="hold" nodeType="afterEffect">
                                  <p:stCondLst>
                                    <p:cond delay="0"/>
                                  </p:stCondLst>
                                  <p:childTnLst>
                                    <p:set>
                                      <p:cBhvr>
                                        <p:cTn id="67" dur="1" fill="hold">
                                          <p:stCondLst>
                                            <p:cond delay="0"/>
                                          </p:stCondLst>
                                        </p:cTn>
                                        <p:tgtEl>
                                          <p:spTgt spid="88"/>
                                        </p:tgtEl>
                                        <p:attrNameLst>
                                          <p:attrName>style.visibility</p:attrName>
                                        </p:attrNameLst>
                                      </p:cBhvr>
                                      <p:to>
                                        <p:strVal val="visible"/>
                                      </p:to>
                                    </p:set>
                                    <p:animEffect transition="in" filter="wipe(up)">
                                      <p:cBhvr>
                                        <p:cTn id="68" dur="500"/>
                                        <p:tgtEl>
                                          <p:spTgt spid="88"/>
                                        </p:tgtEl>
                                      </p:cBhvr>
                                    </p:animEffect>
                                  </p:childTnLst>
                                </p:cTn>
                              </p:par>
                            </p:childTnLst>
                          </p:cTn>
                        </p:par>
                        <p:par>
                          <p:cTn id="69" fill="hold">
                            <p:stCondLst>
                              <p:cond delay="4150"/>
                            </p:stCondLst>
                            <p:childTnLst>
                              <p:par>
                                <p:cTn id="70" presetID="22" presetClass="entr" presetSubtype="8" fill="hold" nodeType="afterEffect">
                                  <p:stCondLst>
                                    <p:cond delay="0"/>
                                  </p:stCondLst>
                                  <p:childTnLst>
                                    <p:set>
                                      <p:cBhvr>
                                        <p:cTn id="71" dur="1" fill="hold">
                                          <p:stCondLst>
                                            <p:cond delay="0"/>
                                          </p:stCondLst>
                                        </p:cTn>
                                        <p:tgtEl>
                                          <p:spTgt spid="108"/>
                                        </p:tgtEl>
                                        <p:attrNameLst>
                                          <p:attrName>style.visibility</p:attrName>
                                        </p:attrNameLst>
                                      </p:cBhvr>
                                      <p:to>
                                        <p:strVal val="visible"/>
                                      </p:to>
                                    </p:set>
                                    <p:animEffect transition="in" filter="wipe(left)">
                                      <p:cBhvr>
                                        <p:cTn id="72" dur="500"/>
                                        <p:tgtEl>
                                          <p:spTgt spid="108"/>
                                        </p:tgtEl>
                                      </p:cBhvr>
                                    </p:animEffect>
                                  </p:childTnLst>
                                </p:cTn>
                              </p:par>
                            </p:childTnLst>
                          </p:cTn>
                        </p:par>
                        <p:par>
                          <p:cTn id="73" fill="hold">
                            <p:stCondLst>
                              <p:cond delay="4650"/>
                            </p:stCondLst>
                            <p:childTnLst>
                              <p:par>
                                <p:cTn id="74" presetID="22" presetClass="entr" presetSubtype="4" fill="hold" nodeType="afterEffect">
                                  <p:stCondLst>
                                    <p:cond delay="0"/>
                                  </p:stCondLst>
                                  <p:childTnLst>
                                    <p:set>
                                      <p:cBhvr>
                                        <p:cTn id="75" dur="1" fill="hold">
                                          <p:stCondLst>
                                            <p:cond delay="0"/>
                                          </p:stCondLst>
                                        </p:cTn>
                                        <p:tgtEl>
                                          <p:spTgt spid="106"/>
                                        </p:tgtEl>
                                        <p:attrNameLst>
                                          <p:attrName>style.visibility</p:attrName>
                                        </p:attrNameLst>
                                      </p:cBhvr>
                                      <p:to>
                                        <p:strVal val="visible"/>
                                      </p:to>
                                    </p:set>
                                    <p:animEffect transition="in" filter="wipe(down)">
                                      <p:cBhvr>
                                        <p:cTn id="76" dur="500"/>
                                        <p:tgtEl>
                                          <p:spTgt spid="106"/>
                                        </p:tgtEl>
                                      </p:cBhvr>
                                    </p:animEffect>
                                  </p:childTnLst>
                                </p:cTn>
                              </p:par>
                            </p:childTnLst>
                          </p:cTn>
                        </p:par>
                        <p:par>
                          <p:cTn id="77" fill="hold">
                            <p:stCondLst>
                              <p:cond delay="5150"/>
                            </p:stCondLst>
                            <p:childTnLst>
                              <p:par>
                                <p:cTn id="78" presetID="22" presetClass="entr" presetSubtype="8" fill="hold" nodeType="afterEffect">
                                  <p:stCondLst>
                                    <p:cond delay="0"/>
                                  </p:stCondLst>
                                  <p:childTnLst>
                                    <p:set>
                                      <p:cBhvr>
                                        <p:cTn id="79" dur="1" fill="hold">
                                          <p:stCondLst>
                                            <p:cond delay="0"/>
                                          </p:stCondLst>
                                        </p:cTn>
                                        <p:tgtEl>
                                          <p:spTgt spid="93"/>
                                        </p:tgtEl>
                                        <p:attrNameLst>
                                          <p:attrName>style.visibility</p:attrName>
                                        </p:attrNameLst>
                                      </p:cBhvr>
                                      <p:to>
                                        <p:strVal val="visible"/>
                                      </p:to>
                                    </p:set>
                                    <p:animEffect transition="in" filter="wipe(left)">
                                      <p:cBhvr>
                                        <p:cTn id="80" dur="500"/>
                                        <p:tgtEl>
                                          <p:spTgt spid="93"/>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nodeType="clickEffect">
                                  <p:stCondLst>
                                    <p:cond delay="0"/>
                                  </p:stCondLst>
                                  <p:childTnLst>
                                    <p:set>
                                      <p:cBhvr>
                                        <p:cTn id="84" dur="1" fill="hold">
                                          <p:stCondLst>
                                            <p:cond delay="0"/>
                                          </p:stCondLst>
                                        </p:cTn>
                                        <p:tgtEl>
                                          <p:spTgt spid="90"/>
                                        </p:tgtEl>
                                        <p:attrNameLst>
                                          <p:attrName>style.visibility</p:attrName>
                                        </p:attrNameLst>
                                      </p:cBhvr>
                                      <p:to>
                                        <p:strVal val="visible"/>
                                      </p:to>
                                    </p:set>
                                    <p:anim calcmode="lin" valueType="num">
                                      <p:cBhvr>
                                        <p:cTn id="85" dur="500" fill="hold"/>
                                        <p:tgtEl>
                                          <p:spTgt spid="90"/>
                                        </p:tgtEl>
                                        <p:attrNameLst>
                                          <p:attrName>ppt_w</p:attrName>
                                        </p:attrNameLst>
                                      </p:cBhvr>
                                      <p:tavLst>
                                        <p:tav tm="0">
                                          <p:val>
                                            <p:fltVal val="0"/>
                                          </p:val>
                                        </p:tav>
                                        <p:tav tm="100000">
                                          <p:val>
                                            <p:strVal val="#ppt_w"/>
                                          </p:val>
                                        </p:tav>
                                      </p:tavLst>
                                    </p:anim>
                                    <p:anim calcmode="lin" valueType="num">
                                      <p:cBhvr>
                                        <p:cTn id="86" dur="500" fill="hold"/>
                                        <p:tgtEl>
                                          <p:spTgt spid="90"/>
                                        </p:tgtEl>
                                        <p:attrNameLst>
                                          <p:attrName>ppt_h</p:attrName>
                                        </p:attrNameLst>
                                      </p:cBhvr>
                                      <p:tavLst>
                                        <p:tav tm="0">
                                          <p:val>
                                            <p:fltVal val="0"/>
                                          </p:val>
                                        </p:tav>
                                        <p:tav tm="100000">
                                          <p:val>
                                            <p:strVal val="#ppt_h"/>
                                          </p:val>
                                        </p:tav>
                                      </p:tavLst>
                                    </p:anim>
                                    <p:animEffect transition="in" filter="fade">
                                      <p:cBhvr>
                                        <p:cTn id="87" dur="500"/>
                                        <p:tgtEl>
                                          <p:spTgt spid="90"/>
                                        </p:tgtEl>
                                      </p:cBhvr>
                                    </p:animEffect>
                                  </p:childTnLst>
                                </p:cTn>
                              </p:par>
                            </p:childTnLst>
                          </p:cTn>
                        </p:par>
                        <p:par>
                          <p:cTn id="88" fill="hold">
                            <p:stCondLst>
                              <p:cond delay="500"/>
                            </p:stCondLst>
                            <p:childTnLst>
                              <p:par>
                                <p:cTn id="89" presetID="22" presetClass="entr" presetSubtype="1" fill="hold" nodeType="afterEffect">
                                  <p:stCondLst>
                                    <p:cond delay="0"/>
                                  </p:stCondLst>
                                  <p:childTnLst>
                                    <p:set>
                                      <p:cBhvr>
                                        <p:cTn id="90" dur="1" fill="hold">
                                          <p:stCondLst>
                                            <p:cond delay="0"/>
                                          </p:stCondLst>
                                        </p:cTn>
                                        <p:tgtEl>
                                          <p:spTgt spid="155"/>
                                        </p:tgtEl>
                                        <p:attrNameLst>
                                          <p:attrName>style.visibility</p:attrName>
                                        </p:attrNameLst>
                                      </p:cBhvr>
                                      <p:to>
                                        <p:strVal val="visible"/>
                                      </p:to>
                                    </p:set>
                                    <p:animEffect transition="in" filter="wipe(up)">
                                      <p:cBhvr>
                                        <p:cTn id="91" dur="500"/>
                                        <p:tgtEl>
                                          <p:spTgt spid="155"/>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156"/>
                                        </p:tgtEl>
                                        <p:attrNameLst>
                                          <p:attrName>style.visibility</p:attrName>
                                        </p:attrNameLst>
                                      </p:cBhvr>
                                      <p:to>
                                        <p:strVal val="visible"/>
                                      </p:to>
                                    </p:set>
                                    <p:anim calcmode="lin" valueType="num">
                                      <p:cBhvr>
                                        <p:cTn id="94" dur="500" fill="hold"/>
                                        <p:tgtEl>
                                          <p:spTgt spid="156"/>
                                        </p:tgtEl>
                                        <p:attrNameLst>
                                          <p:attrName>ppt_w</p:attrName>
                                        </p:attrNameLst>
                                      </p:cBhvr>
                                      <p:tavLst>
                                        <p:tav tm="0">
                                          <p:val>
                                            <p:fltVal val="0"/>
                                          </p:val>
                                        </p:tav>
                                        <p:tav tm="100000">
                                          <p:val>
                                            <p:strVal val="#ppt_w"/>
                                          </p:val>
                                        </p:tav>
                                      </p:tavLst>
                                    </p:anim>
                                    <p:anim calcmode="lin" valueType="num">
                                      <p:cBhvr>
                                        <p:cTn id="95" dur="500" fill="hold"/>
                                        <p:tgtEl>
                                          <p:spTgt spid="156"/>
                                        </p:tgtEl>
                                        <p:attrNameLst>
                                          <p:attrName>ppt_h</p:attrName>
                                        </p:attrNameLst>
                                      </p:cBhvr>
                                      <p:tavLst>
                                        <p:tav tm="0">
                                          <p:val>
                                            <p:fltVal val="0"/>
                                          </p:val>
                                        </p:tav>
                                        <p:tav tm="100000">
                                          <p:val>
                                            <p:strVal val="#ppt_h"/>
                                          </p:val>
                                        </p:tav>
                                      </p:tavLst>
                                    </p:anim>
                                    <p:animEffect transition="in" filter="fade">
                                      <p:cBhvr>
                                        <p:cTn id="96" dur="500"/>
                                        <p:tgtEl>
                                          <p:spTgt spid="156"/>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2"/>
                                        </p:tgtEl>
                                        <p:attrNameLst>
                                          <p:attrName>style.visibility</p:attrName>
                                        </p:attrNameLst>
                                      </p:cBhvr>
                                      <p:to>
                                        <p:strVal val="visible"/>
                                      </p:to>
                                    </p:set>
                                    <p:anim calcmode="lin" valueType="num">
                                      <p:cBhvr>
                                        <p:cTn id="99" dur="500" fill="hold"/>
                                        <p:tgtEl>
                                          <p:spTgt spid="2"/>
                                        </p:tgtEl>
                                        <p:attrNameLst>
                                          <p:attrName>ppt_w</p:attrName>
                                        </p:attrNameLst>
                                      </p:cBhvr>
                                      <p:tavLst>
                                        <p:tav tm="0">
                                          <p:val>
                                            <p:fltVal val="0"/>
                                          </p:val>
                                        </p:tav>
                                        <p:tav tm="100000">
                                          <p:val>
                                            <p:strVal val="#ppt_w"/>
                                          </p:val>
                                        </p:tav>
                                      </p:tavLst>
                                    </p:anim>
                                    <p:anim calcmode="lin" valueType="num">
                                      <p:cBhvr>
                                        <p:cTn id="100" dur="500" fill="hold"/>
                                        <p:tgtEl>
                                          <p:spTgt spid="2"/>
                                        </p:tgtEl>
                                        <p:attrNameLst>
                                          <p:attrName>ppt_h</p:attrName>
                                        </p:attrNameLst>
                                      </p:cBhvr>
                                      <p:tavLst>
                                        <p:tav tm="0">
                                          <p:val>
                                            <p:fltVal val="0"/>
                                          </p:val>
                                        </p:tav>
                                        <p:tav tm="100000">
                                          <p:val>
                                            <p:strVal val="#ppt_h"/>
                                          </p:val>
                                        </p:tav>
                                      </p:tavLst>
                                    </p:anim>
                                    <p:animEffect transition="in" filter="fade">
                                      <p:cBhvr>
                                        <p:cTn id="101" dur="500"/>
                                        <p:tgtEl>
                                          <p:spTgt spid="2"/>
                                        </p:tgtEl>
                                      </p:cBhvr>
                                    </p:animEffect>
                                  </p:childTnLst>
                                </p:cTn>
                              </p:par>
                            </p:childTnLst>
                          </p:cTn>
                        </p:par>
                        <p:par>
                          <p:cTn id="102" fill="hold">
                            <p:stCondLst>
                              <p:cond delay="1000"/>
                            </p:stCondLst>
                            <p:childTnLst>
                              <p:par>
                                <p:cTn id="103" presetID="22" presetClass="entr" presetSubtype="1" fill="hold" nodeType="afterEffect">
                                  <p:stCondLst>
                                    <p:cond delay="0"/>
                                  </p:stCondLst>
                                  <p:childTnLst>
                                    <p:set>
                                      <p:cBhvr>
                                        <p:cTn id="104" dur="1" fill="hold">
                                          <p:stCondLst>
                                            <p:cond delay="0"/>
                                          </p:stCondLst>
                                        </p:cTn>
                                        <p:tgtEl>
                                          <p:spTgt spid="157"/>
                                        </p:tgtEl>
                                        <p:attrNameLst>
                                          <p:attrName>style.visibility</p:attrName>
                                        </p:attrNameLst>
                                      </p:cBhvr>
                                      <p:to>
                                        <p:strVal val="visible"/>
                                      </p:to>
                                    </p:set>
                                    <p:animEffect transition="in" filter="wipe(up)">
                                      <p:cBhvr>
                                        <p:cTn id="105" dur="500"/>
                                        <p:tgtEl>
                                          <p:spTgt spid="157"/>
                                        </p:tgtEl>
                                      </p:cBhvr>
                                    </p:animEffect>
                                  </p:childTnLst>
                                </p:cTn>
                              </p:par>
                              <p:par>
                                <p:cTn id="106" presetID="53" presetClass="entr" presetSubtype="16" fill="hold" grpId="0" nodeType="withEffect">
                                  <p:stCondLst>
                                    <p:cond delay="0"/>
                                  </p:stCondLst>
                                  <p:childTnLst>
                                    <p:set>
                                      <p:cBhvr>
                                        <p:cTn id="107" dur="1" fill="hold">
                                          <p:stCondLst>
                                            <p:cond delay="0"/>
                                          </p:stCondLst>
                                        </p:cTn>
                                        <p:tgtEl>
                                          <p:spTgt spid="164"/>
                                        </p:tgtEl>
                                        <p:attrNameLst>
                                          <p:attrName>style.visibility</p:attrName>
                                        </p:attrNameLst>
                                      </p:cBhvr>
                                      <p:to>
                                        <p:strVal val="visible"/>
                                      </p:to>
                                    </p:set>
                                    <p:anim calcmode="lin" valueType="num">
                                      <p:cBhvr>
                                        <p:cTn id="108" dur="500" fill="hold"/>
                                        <p:tgtEl>
                                          <p:spTgt spid="164"/>
                                        </p:tgtEl>
                                        <p:attrNameLst>
                                          <p:attrName>ppt_w</p:attrName>
                                        </p:attrNameLst>
                                      </p:cBhvr>
                                      <p:tavLst>
                                        <p:tav tm="0">
                                          <p:val>
                                            <p:fltVal val="0"/>
                                          </p:val>
                                        </p:tav>
                                        <p:tav tm="100000">
                                          <p:val>
                                            <p:strVal val="#ppt_w"/>
                                          </p:val>
                                        </p:tav>
                                      </p:tavLst>
                                    </p:anim>
                                    <p:anim calcmode="lin" valueType="num">
                                      <p:cBhvr>
                                        <p:cTn id="109" dur="500" fill="hold"/>
                                        <p:tgtEl>
                                          <p:spTgt spid="164"/>
                                        </p:tgtEl>
                                        <p:attrNameLst>
                                          <p:attrName>ppt_h</p:attrName>
                                        </p:attrNameLst>
                                      </p:cBhvr>
                                      <p:tavLst>
                                        <p:tav tm="0">
                                          <p:val>
                                            <p:fltVal val="0"/>
                                          </p:val>
                                        </p:tav>
                                        <p:tav tm="100000">
                                          <p:val>
                                            <p:strVal val="#ppt_h"/>
                                          </p:val>
                                        </p:tav>
                                      </p:tavLst>
                                    </p:anim>
                                    <p:animEffect transition="in" filter="fade">
                                      <p:cBhvr>
                                        <p:cTn id="110" dur="500"/>
                                        <p:tgtEl>
                                          <p:spTgt spid="164"/>
                                        </p:tgtEl>
                                      </p:cBhvr>
                                    </p:animEffect>
                                  </p:childTnLst>
                                </p:cTn>
                              </p:par>
                              <p:par>
                                <p:cTn id="111" presetID="53" presetClass="entr" presetSubtype="16" fill="hold" grpId="0" nodeType="withEffect">
                                  <p:stCondLst>
                                    <p:cond delay="0"/>
                                  </p:stCondLst>
                                  <p:childTnLst>
                                    <p:set>
                                      <p:cBhvr>
                                        <p:cTn id="112" dur="1" fill="hold">
                                          <p:stCondLst>
                                            <p:cond delay="0"/>
                                          </p:stCondLst>
                                        </p:cTn>
                                        <p:tgtEl>
                                          <p:spTgt spid="99"/>
                                        </p:tgtEl>
                                        <p:attrNameLst>
                                          <p:attrName>style.visibility</p:attrName>
                                        </p:attrNameLst>
                                      </p:cBhvr>
                                      <p:to>
                                        <p:strVal val="visible"/>
                                      </p:to>
                                    </p:set>
                                    <p:anim calcmode="lin" valueType="num">
                                      <p:cBhvr>
                                        <p:cTn id="113" dur="500" fill="hold"/>
                                        <p:tgtEl>
                                          <p:spTgt spid="99"/>
                                        </p:tgtEl>
                                        <p:attrNameLst>
                                          <p:attrName>ppt_w</p:attrName>
                                        </p:attrNameLst>
                                      </p:cBhvr>
                                      <p:tavLst>
                                        <p:tav tm="0">
                                          <p:val>
                                            <p:fltVal val="0"/>
                                          </p:val>
                                        </p:tav>
                                        <p:tav tm="100000">
                                          <p:val>
                                            <p:strVal val="#ppt_w"/>
                                          </p:val>
                                        </p:tav>
                                      </p:tavLst>
                                    </p:anim>
                                    <p:anim calcmode="lin" valueType="num">
                                      <p:cBhvr>
                                        <p:cTn id="114" dur="500" fill="hold"/>
                                        <p:tgtEl>
                                          <p:spTgt spid="99"/>
                                        </p:tgtEl>
                                        <p:attrNameLst>
                                          <p:attrName>ppt_h</p:attrName>
                                        </p:attrNameLst>
                                      </p:cBhvr>
                                      <p:tavLst>
                                        <p:tav tm="0">
                                          <p:val>
                                            <p:fltVal val="0"/>
                                          </p:val>
                                        </p:tav>
                                        <p:tav tm="100000">
                                          <p:val>
                                            <p:strVal val="#ppt_h"/>
                                          </p:val>
                                        </p:tav>
                                      </p:tavLst>
                                    </p:anim>
                                    <p:animEffect transition="in" filter="fade">
                                      <p:cBhvr>
                                        <p:cTn id="115" dur="500"/>
                                        <p:tgtEl>
                                          <p:spTgt spid="99"/>
                                        </p:tgtEl>
                                      </p:cBhvr>
                                    </p:animEffect>
                                  </p:childTnLst>
                                </p:cTn>
                              </p:par>
                            </p:childTnLst>
                          </p:cTn>
                        </p:par>
                        <p:par>
                          <p:cTn id="116" fill="hold">
                            <p:stCondLst>
                              <p:cond delay="1500"/>
                            </p:stCondLst>
                            <p:childTnLst>
                              <p:par>
                                <p:cTn id="117" presetID="22" presetClass="entr" presetSubtype="1" fill="hold" nodeType="afterEffect">
                                  <p:stCondLst>
                                    <p:cond delay="0"/>
                                  </p:stCondLst>
                                  <p:childTnLst>
                                    <p:set>
                                      <p:cBhvr>
                                        <p:cTn id="118" dur="1" fill="hold">
                                          <p:stCondLst>
                                            <p:cond delay="0"/>
                                          </p:stCondLst>
                                        </p:cTn>
                                        <p:tgtEl>
                                          <p:spTgt spid="158"/>
                                        </p:tgtEl>
                                        <p:attrNameLst>
                                          <p:attrName>style.visibility</p:attrName>
                                        </p:attrNameLst>
                                      </p:cBhvr>
                                      <p:to>
                                        <p:strVal val="visible"/>
                                      </p:to>
                                    </p:set>
                                    <p:animEffect transition="in" filter="wipe(up)">
                                      <p:cBhvr>
                                        <p:cTn id="119" dur="500"/>
                                        <p:tgtEl>
                                          <p:spTgt spid="158"/>
                                        </p:tgtEl>
                                      </p:cBhvr>
                                    </p:animEffect>
                                  </p:childTnLst>
                                </p:cTn>
                              </p:par>
                            </p:childTnLst>
                          </p:cTn>
                        </p:par>
                        <p:par>
                          <p:cTn id="120" fill="hold">
                            <p:stCondLst>
                              <p:cond delay="2000"/>
                            </p:stCondLst>
                            <p:childTnLst>
                              <p:par>
                                <p:cTn id="121" presetID="22" presetClass="entr" presetSubtype="1" fill="hold" nodeType="afterEffect">
                                  <p:stCondLst>
                                    <p:cond delay="0"/>
                                  </p:stCondLst>
                                  <p:childTnLst>
                                    <p:set>
                                      <p:cBhvr>
                                        <p:cTn id="122" dur="1" fill="hold">
                                          <p:stCondLst>
                                            <p:cond delay="0"/>
                                          </p:stCondLst>
                                        </p:cTn>
                                        <p:tgtEl>
                                          <p:spTgt spid="175"/>
                                        </p:tgtEl>
                                        <p:attrNameLst>
                                          <p:attrName>style.visibility</p:attrName>
                                        </p:attrNameLst>
                                      </p:cBhvr>
                                      <p:to>
                                        <p:strVal val="visible"/>
                                      </p:to>
                                    </p:set>
                                    <p:animEffect transition="in" filter="wipe(up)">
                                      <p:cBhvr>
                                        <p:cTn id="123" dur="500"/>
                                        <p:tgtEl>
                                          <p:spTgt spid="175"/>
                                        </p:tgtEl>
                                      </p:cBhvr>
                                    </p:animEffect>
                                  </p:childTnLst>
                                </p:cTn>
                              </p:par>
                            </p:childTnLst>
                          </p:cTn>
                        </p:par>
                        <p:par>
                          <p:cTn id="124" fill="hold">
                            <p:stCondLst>
                              <p:cond delay="2500"/>
                            </p:stCondLst>
                            <p:childTnLst>
                              <p:par>
                                <p:cTn id="125" presetID="22" presetClass="entr" presetSubtype="8" fill="hold" nodeType="afterEffect">
                                  <p:stCondLst>
                                    <p:cond delay="0"/>
                                  </p:stCondLst>
                                  <p:childTnLst>
                                    <p:set>
                                      <p:cBhvr>
                                        <p:cTn id="126" dur="1" fill="hold">
                                          <p:stCondLst>
                                            <p:cond delay="0"/>
                                          </p:stCondLst>
                                        </p:cTn>
                                        <p:tgtEl>
                                          <p:spTgt spid="161"/>
                                        </p:tgtEl>
                                        <p:attrNameLst>
                                          <p:attrName>style.visibility</p:attrName>
                                        </p:attrNameLst>
                                      </p:cBhvr>
                                      <p:to>
                                        <p:strVal val="visible"/>
                                      </p:to>
                                    </p:set>
                                    <p:animEffect transition="in" filter="wipe(left)">
                                      <p:cBhvr>
                                        <p:cTn id="127" dur="500"/>
                                        <p:tgtEl>
                                          <p:spTgt spid="161"/>
                                        </p:tgtEl>
                                      </p:cBhvr>
                                    </p:animEffect>
                                  </p:childTnLst>
                                </p:cTn>
                              </p:par>
                            </p:childTnLst>
                          </p:cTn>
                        </p:par>
                        <p:par>
                          <p:cTn id="128" fill="hold">
                            <p:stCondLst>
                              <p:cond delay="3000"/>
                            </p:stCondLst>
                            <p:childTnLst>
                              <p:par>
                                <p:cTn id="129" presetID="22" presetClass="entr" presetSubtype="4" fill="hold" nodeType="afterEffect">
                                  <p:stCondLst>
                                    <p:cond delay="0"/>
                                  </p:stCondLst>
                                  <p:childTnLst>
                                    <p:set>
                                      <p:cBhvr>
                                        <p:cTn id="130" dur="1" fill="hold">
                                          <p:stCondLst>
                                            <p:cond delay="0"/>
                                          </p:stCondLst>
                                        </p:cTn>
                                        <p:tgtEl>
                                          <p:spTgt spid="160"/>
                                        </p:tgtEl>
                                        <p:attrNameLst>
                                          <p:attrName>style.visibility</p:attrName>
                                        </p:attrNameLst>
                                      </p:cBhvr>
                                      <p:to>
                                        <p:strVal val="visible"/>
                                      </p:to>
                                    </p:set>
                                    <p:animEffect transition="in" filter="wipe(down)">
                                      <p:cBhvr>
                                        <p:cTn id="131" dur="500"/>
                                        <p:tgtEl>
                                          <p:spTgt spid="160"/>
                                        </p:tgtEl>
                                      </p:cBhvr>
                                    </p:animEffect>
                                  </p:childTnLst>
                                </p:cTn>
                              </p:par>
                            </p:childTnLst>
                          </p:cTn>
                        </p:par>
                        <p:par>
                          <p:cTn id="132" fill="hold">
                            <p:stCondLst>
                              <p:cond delay="3500"/>
                            </p:stCondLst>
                            <p:childTnLst>
                              <p:par>
                                <p:cTn id="133" presetID="22" presetClass="entr" presetSubtype="8" fill="hold" nodeType="afterEffect">
                                  <p:stCondLst>
                                    <p:cond delay="0"/>
                                  </p:stCondLst>
                                  <p:childTnLst>
                                    <p:set>
                                      <p:cBhvr>
                                        <p:cTn id="134" dur="1" fill="hold">
                                          <p:stCondLst>
                                            <p:cond delay="0"/>
                                          </p:stCondLst>
                                        </p:cTn>
                                        <p:tgtEl>
                                          <p:spTgt spid="159"/>
                                        </p:tgtEl>
                                        <p:attrNameLst>
                                          <p:attrName>style.visibility</p:attrName>
                                        </p:attrNameLst>
                                      </p:cBhvr>
                                      <p:to>
                                        <p:strVal val="visible"/>
                                      </p:to>
                                    </p:set>
                                    <p:animEffect transition="in" filter="wipe(left)">
                                      <p:cBhvr>
                                        <p:cTn id="135" dur="500"/>
                                        <p:tgtEl>
                                          <p:spTgt spid="159"/>
                                        </p:tgtEl>
                                      </p:cBhvr>
                                    </p:animEffect>
                                  </p:childTnLst>
                                </p:cTn>
                              </p:par>
                            </p:childTnLst>
                          </p:cTn>
                        </p:par>
                      </p:childTnLst>
                    </p:cTn>
                  </p:par>
                  <p:par>
                    <p:cTn id="136" fill="hold">
                      <p:stCondLst>
                        <p:cond delay="indefinite"/>
                      </p:stCondLst>
                      <p:childTnLst>
                        <p:par>
                          <p:cTn id="137" fill="hold">
                            <p:stCondLst>
                              <p:cond delay="0"/>
                            </p:stCondLst>
                            <p:childTnLst>
                              <p:par>
                                <p:cTn id="138" presetID="53" presetClass="entr" presetSubtype="16" fill="hold" nodeType="clickEffect">
                                  <p:stCondLst>
                                    <p:cond delay="0"/>
                                  </p:stCondLst>
                                  <p:childTnLst>
                                    <p:set>
                                      <p:cBhvr>
                                        <p:cTn id="139" dur="1" fill="hold">
                                          <p:stCondLst>
                                            <p:cond delay="0"/>
                                          </p:stCondLst>
                                        </p:cTn>
                                        <p:tgtEl>
                                          <p:spTgt spid="100"/>
                                        </p:tgtEl>
                                        <p:attrNameLst>
                                          <p:attrName>style.visibility</p:attrName>
                                        </p:attrNameLst>
                                      </p:cBhvr>
                                      <p:to>
                                        <p:strVal val="visible"/>
                                      </p:to>
                                    </p:set>
                                    <p:anim calcmode="lin" valueType="num">
                                      <p:cBhvr>
                                        <p:cTn id="140" dur="500" fill="hold"/>
                                        <p:tgtEl>
                                          <p:spTgt spid="100"/>
                                        </p:tgtEl>
                                        <p:attrNameLst>
                                          <p:attrName>ppt_w</p:attrName>
                                        </p:attrNameLst>
                                      </p:cBhvr>
                                      <p:tavLst>
                                        <p:tav tm="0">
                                          <p:val>
                                            <p:fltVal val="0"/>
                                          </p:val>
                                        </p:tav>
                                        <p:tav tm="100000">
                                          <p:val>
                                            <p:strVal val="#ppt_w"/>
                                          </p:val>
                                        </p:tav>
                                      </p:tavLst>
                                    </p:anim>
                                    <p:anim calcmode="lin" valueType="num">
                                      <p:cBhvr>
                                        <p:cTn id="141" dur="500" fill="hold"/>
                                        <p:tgtEl>
                                          <p:spTgt spid="100"/>
                                        </p:tgtEl>
                                        <p:attrNameLst>
                                          <p:attrName>ppt_h</p:attrName>
                                        </p:attrNameLst>
                                      </p:cBhvr>
                                      <p:tavLst>
                                        <p:tav tm="0">
                                          <p:val>
                                            <p:fltVal val="0"/>
                                          </p:val>
                                        </p:tav>
                                        <p:tav tm="100000">
                                          <p:val>
                                            <p:strVal val="#ppt_h"/>
                                          </p:val>
                                        </p:tav>
                                      </p:tavLst>
                                    </p:anim>
                                    <p:animEffect transition="in" filter="fade">
                                      <p:cBhvr>
                                        <p:cTn id="142" dur="500"/>
                                        <p:tgtEl>
                                          <p:spTgt spid="100"/>
                                        </p:tgtEl>
                                      </p:cBhvr>
                                    </p:animEffect>
                                  </p:childTnLst>
                                </p:cTn>
                              </p:par>
                            </p:childTnLst>
                          </p:cTn>
                        </p:par>
                        <p:par>
                          <p:cTn id="143" fill="hold">
                            <p:stCondLst>
                              <p:cond delay="500"/>
                            </p:stCondLst>
                            <p:childTnLst>
                              <p:par>
                                <p:cTn id="144" presetID="22" presetClass="entr" presetSubtype="1" fill="hold" nodeType="afterEffect">
                                  <p:stCondLst>
                                    <p:cond delay="0"/>
                                  </p:stCondLst>
                                  <p:childTnLst>
                                    <p:set>
                                      <p:cBhvr>
                                        <p:cTn id="145" dur="1" fill="hold">
                                          <p:stCondLst>
                                            <p:cond delay="0"/>
                                          </p:stCondLst>
                                        </p:cTn>
                                        <p:tgtEl>
                                          <p:spTgt spid="179"/>
                                        </p:tgtEl>
                                        <p:attrNameLst>
                                          <p:attrName>style.visibility</p:attrName>
                                        </p:attrNameLst>
                                      </p:cBhvr>
                                      <p:to>
                                        <p:strVal val="visible"/>
                                      </p:to>
                                    </p:set>
                                    <p:animEffect transition="in" filter="wipe(up)">
                                      <p:cBhvr>
                                        <p:cTn id="146" dur="500"/>
                                        <p:tgtEl>
                                          <p:spTgt spid="179"/>
                                        </p:tgtEl>
                                      </p:cBhvr>
                                    </p:animEffect>
                                  </p:childTnLst>
                                </p:cTn>
                              </p:par>
                              <p:par>
                                <p:cTn id="147" presetID="53" presetClass="entr" presetSubtype="16" fill="hold" grpId="0" nodeType="withEffect">
                                  <p:stCondLst>
                                    <p:cond delay="0"/>
                                  </p:stCondLst>
                                  <p:childTnLst>
                                    <p:set>
                                      <p:cBhvr>
                                        <p:cTn id="148" dur="1" fill="hold">
                                          <p:stCondLst>
                                            <p:cond delay="0"/>
                                          </p:stCondLst>
                                        </p:cTn>
                                        <p:tgtEl>
                                          <p:spTgt spid="180"/>
                                        </p:tgtEl>
                                        <p:attrNameLst>
                                          <p:attrName>style.visibility</p:attrName>
                                        </p:attrNameLst>
                                      </p:cBhvr>
                                      <p:to>
                                        <p:strVal val="visible"/>
                                      </p:to>
                                    </p:set>
                                    <p:anim calcmode="lin" valueType="num">
                                      <p:cBhvr>
                                        <p:cTn id="149" dur="500" fill="hold"/>
                                        <p:tgtEl>
                                          <p:spTgt spid="180"/>
                                        </p:tgtEl>
                                        <p:attrNameLst>
                                          <p:attrName>ppt_w</p:attrName>
                                        </p:attrNameLst>
                                      </p:cBhvr>
                                      <p:tavLst>
                                        <p:tav tm="0">
                                          <p:val>
                                            <p:fltVal val="0"/>
                                          </p:val>
                                        </p:tav>
                                        <p:tav tm="100000">
                                          <p:val>
                                            <p:strVal val="#ppt_w"/>
                                          </p:val>
                                        </p:tav>
                                      </p:tavLst>
                                    </p:anim>
                                    <p:anim calcmode="lin" valueType="num">
                                      <p:cBhvr>
                                        <p:cTn id="150" dur="500" fill="hold"/>
                                        <p:tgtEl>
                                          <p:spTgt spid="180"/>
                                        </p:tgtEl>
                                        <p:attrNameLst>
                                          <p:attrName>ppt_h</p:attrName>
                                        </p:attrNameLst>
                                      </p:cBhvr>
                                      <p:tavLst>
                                        <p:tav tm="0">
                                          <p:val>
                                            <p:fltVal val="0"/>
                                          </p:val>
                                        </p:tav>
                                        <p:tav tm="100000">
                                          <p:val>
                                            <p:strVal val="#ppt_h"/>
                                          </p:val>
                                        </p:tav>
                                      </p:tavLst>
                                    </p:anim>
                                    <p:animEffect transition="in" filter="fade">
                                      <p:cBhvr>
                                        <p:cTn id="151" dur="500"/>
                                        <p:tgtEl>
                                          <p:spTgt spid="180"/>
                                        </p:tgtEl>
                                      </p:cBhvr>
                                    </p:animEffect>
                                  </p:childTnLst>
                                </p:cTn>
                              </p:par>
                              <p:par>
                                <p:cTn id="152" presetID="53" presetClass="entr" presetSubtype="16" fill="hold" grpId="0" nodeType="withEffect">
                                  <p:stCondLst>
                                    <p:cond delay="0"/>
                                  </p:stCondLst>
                                  <p:childTnLst>
                                    <p:set>
                                      <p:cBhvr>
                                        <p:cTn id="153" dur="1" fill="hold">
                                          <p:stCondLst>
                                            <p:cond delay="0"/>
                                          </p:stCondLst>
                                        </p:cTn>
                                        <p:tgtEl>
                                          <p:spTgt spid="124"/>
                                        </p:tgtEl>
                                        <p:attrNameLst>
                                          <p:attrName>style.visibility</p:attrName>
                                        </p:attrNameLst>
                                      </p:cBhvr>
                                      <p:to>
                                        <p:strVal val="visible"/>
                                      </p:to>
                                    </p:set>
                                    <p:anim calcmode="lin" valueType="num">
                                      <p:cBhvr>
                                        <p:cTn id="154" dur="500" fill="hold"/>
                                        <p:tgtEl>
                                          <p:spTgt spid="124"/>
                                        </p:tgtEl>
                                        <p:attrNameLst>
                                          <p:attrName>ppt_w</p:attrName>
                                        </p:attrNameLst>
                                      </p:cBhvr>
                                      <p:tavLst>
                                        <p:tav tm="0">
                                          <p:val>
                                            <p:fltVal val="0"/>
                                          </p:val>
                                        </p:tav>
                                        <p:tav tm="100000">
                                          <p:val>
                                            <p:strVal val="#ppt_w"/>
                                          </p:val>
                                        </p:tav>
                                      </p:tavLst>
                                    </p:anim>
                                    <p:anim calcmode="lin" valueType="num">
                                      <p:cBhvr>
                                        <p:cTn id="155" dur="500" fill="hold"/>
                                        <p:tgtEl>
                                          <p:spTgt spid="124"/>
                                        </p:tgtEl>
                                        <p:attrNameLst>
                                          <p:attrName>ppt_h</p:attrName>
                                        </p:attrNameLst>
                                      </p:cBhvr>
                                      <p:tavLst>
                                        <p:tav tm="0">
                                          <p:val>
                                            <p:fltVal val="0"/>
                                          </p:val>
                                        </p:tav>
                                        <p:tav tm="100000">
                                          <p:val>
                                            <p:strVal val="#ppt_h"/>
                                          </p:val>
                                        </p:tav>
                                      </p:tavLst>
                                    </p:anim>
                                    <p:animEffect transition="in" filter="fade">
                                      <p:cBhvr>
                                        <p:cTn id="156" dur="500"/>
                                        <p:tgtEl>
                                          <p:spTgt spid="124"/>
                                        </p:tgtEl>
                                      </p:cBhvr>
                                    </p:animEffect>
                                  </p:childTnLst>
                                </p:cTn>
                              </p:par>
                            </p:childTnLst>
                          </p:cTn>
                        </p:par>
                        <p:par>
                          <p:cTn id="157" fill="hold">
                            <p:stCondLst>
                              <p:cond delay="1000"/>
                            </p:stCondLst>
                            <p:childTnLst>
                              <p:par>
                                <p:cTn id="158" presetID="22" presetClass="entr" presetSubtype="1" fill="hold" nodeType="afterEffect">
                                  <p:stCondLst>
                                    <p:cond delay="0"/>
                                  </p:stCondLst>
                                  <p:childTnLst>
                                    <p:set>
                                      <p:cBhvr>
                                        <p:cTn id="159" dur="1" fill="hold">
                                          <p:stCondLst>
                                            <p:cond delay="0"/>
                                          </p:stCondLst>
                                        </p:cTn>
                                        <p:tgtEl>
                                          <p:spTgt spid="181"/>
                                        </p:tgtEl>
                                        <p:attrNameLst>
                                          <p:attrName>style.visibility</p:attrName>
                                        </p:attrNameLst>
                                      </p:cBhvr>
                                      <p:to>
                                        <p:strVal val="visible"/>
                                      </p:to>
                                    </p:set>
                                    <p:animEffect transition="in" filter="wipe(up)">
                                      <p:cBhvr>
                                        <p:cTn id="160" dur="500"/>
                                        <p:tgtEl>
                                          <p:spTgt spid="181"/>
                                        </p:tgtEl>
                                      </p:cBhvr>
                                    </p:animEffect>
                                  </p:childTnLst>
                                </p:cTn>
                              </p:par>
                              <p:par>
                                <p:cTn id="161" presetID="53" presetClass="entr" presetSubtype="16" fill="hold" grpId="0" nodeType="withEffect">
                                  <p:stCondLst>
                                    <p:cond delay="0"/>
                                  </p:stCondLst>
                                  <p:childTnLst>
                                    <p:set>
                                      <p:cBhvr>
                                        <p:cTn id="162" dur="1" fill="hold">
                                          <p:stCondLst>
                                            <p:cond delay="0"/>
                                          </p:stCondLst>
                                        </p:cTn>
                                        <p:tgtEl>
                                          <p:spTgt spid="8"/>
                                        </p:tgtEl>
                                        <p:attrNameLst>
                                          <p:attrName>style.visibility</p:attrName>
                                        </p:attrNameLst>
                                      </p:cBhvr>
                                      <p:to>
                                        <p:strVal val="visible"/>
                                      </p:to>
                                    </p:set>
                                    <p:anim calcmode="lin" valueType="num">
                                      <p:cBhvr>
                                        <p:cTn id="163" dur="500" fill="hold"/>
                                        <p:tgtEl>
                                          <p:spTgt spid="8"/>
                                        </p:tgtEl>
                                        <p:attrNameLst>
                                          <p:attrName>ppt_w</p:attrName>
                                        </p:attrNameLst>
                                      </p:cBhvr>
                                      <p:tavLst>
                                        <p:tav tm="0">
                                          <p:val>
                                            <p:fltVal val="0"/>
                                          </p:val>
                                        </p:tav>
                                        <p:tav tm="100000">
                                          <p:val>
                                            <p:strVal val="#ppt_w"/>
                                          </p:val>
                                        </p:tav>
                                      </p:tavLst>
                                    </p:anim>
                                    <p:anim calcmode="lin" valueType="num">
                                      <p:cBhvr>
                                        <p:cTn id="164" dur="500" fill="hold"/>
                                        <p:tgtEl>
                                          <p:spTgt spid="8"/>
                                        </p:tgtEl>
                                        <p:attrNameLst>
                                          <p:attrName>ppt_h</p:attrName>
                                        </p:attrNameLst>
                                      </p:cBhvr>
                                      <p:tavLst>
                                        <p:tav tm="0">
                                          <p:val>
                                            <p:fltVal val="0"/>
                                          </p:val>
                                        </p:tav>
                                        <p:tav tm="100000">
                                          <p:val>
                                            <p:strVal val="#ppt_h"/>
                                          </p:val>
                                        </p:tav>
                                      </p:tavLst>
                                    </p:anim>
                                    <p:animEffect transition="in" filter="fade">
                                      <p:cBhvr>
                                        <p:cTn id="165" dur="500"/>
                                        <p:tgtEl>
                                          <p:spTgt spid="8"/>
                                        </p:tgtEl>
                                      </p:cBhvr>
                                    </p:animEffect>
                                  </p:childTnLst>
                                </p:cTn>
                              </p:par>
                              <p:par>
                                <p:cTn id="166" presetID="53" presetClass="entr" presetSubtype="16" fill="hold" grpId="0" nodeType="withEffect">
                                  <p:stCondLst>
                                    <p:cond delay="0"/>
                                  </p:stCondLst>
                                  <p:childTnLst>
                                    <p:set>
                                      <p:cBhvr>
                                        <p:cTn id="167" dur="1" fill="hold">
                                          <p:stCondLst>
                                            <p:cond delay="0"/>
                                          </p:stCondLst>
                                        </p:cTn>
                                        <p:tgtEl>
                                          <p:spTgt spid="6"/>
                                        </p:tgtEl>
                                        <p:attrNameLst>
                                          <p:attrName>style.visibility</p:attrName>
                                        </p:attrNameLst>
                                      </p:cBhvr>
                                      <p:to>
                                        <p:strVal val="visible"/>
                                      </p:to>
                                    </p:set>
                                    <p:anim calcmode="lin" valueType="num">
                                      <p:cBhvr>
                                        <p:cTn id="168" dur="500" fill="hold"/>
                                        <p:tgtEl>
                                          <p:spTgt spid="6"/>
                                        </p:tgtEl>
                                        <p:attrNameLst>
                                          <p:attrName>ppt_w</p:attrName>
                                        </p:attrNameLst>
                                      </p:cBhvr>
                                      <p:tavLst>
                                        <p:tav tm="0">
                                          <p:val>
                                            <p:fltVal val="0"/>
                                          </p:val>
                                        </p:tav>
                                        <p:tav tm="100000">
                                          <p:val>
                                            <p:strVal val="#ppt_w"/>
                                          </p:val>
                                        </p:tav>
                                      </p:tavLst>
                                    </p:anim>
                                    <p:anim calcmode="lin" valueType="num">
                                      <p:cBhvr>
                                        <p:cTn id="169" dur="500" fill="hold"/>
                                        <p:tgtEl>
                                          <p:spTgt spid="6"/>
                                        </p:tgtEl>
                                        <p:attrNameLst>
                                          <p:attrName>ppt_h</p:attrName>
                                        </p:attrNameLst>
                                      </p:cBhvr>
                                      <p:tavLst>
                                        <p:tav tm="0">
                                          <p:val>
                                            <p:fltVal val="0"/>
                                          </p:val>
                                        </p:tav>
                                        <p:tav tm="100000">
                                          <p:val>
                                            <p:strVal val="#ppt_h"/>
                                          </p:val>
                                        </p:tav>
                                      </p:tavLst>
                                    </p:anim>
                                    <p:animEffect transition="in" filter="fade">
                                      <p:cBhvr>
                                        <p:cTn id="170" dur="500"/>
                                        <p:tgtEl>
                                          <p:spTgt spid="6"/>
                                        </p:tgtEl>
                                      </p:cBhvr>
                                    </p:animEffect>
                                  </p:childTnLst>
                                </p:cTn>
                              </p:par>
                            </p:childTnLst>
                          </p:cTn>
                        </p:par>
                        <p:par>
                          <p:cTn id="171" fill="hold">
                            <p:stCondLst>
                              <p:cond delay="1500"/>
                            </p:stCondLst>
                            <p:childTnLst>
                              <p:par>
                                <p:cTn id="172" presetID="22" presetClass="entr" presetSubtype="1" fill="hold" nodeType="afterEffect">
                                  <p:stCondLst>
                                    <p:cond delay="0"/>
                                  </p:stCondLst>
                                  <p:childTnLst>
                                    <p:set>
                                      <p:cBhvr>
                                        <p:cTn id="173" dur="1" fill="hold">
                                          <p:stCondLst>
                                            <p:cond delay="0"/>
                                          </p:stCondLst>
                                        </p:cTn>
                                        <p:tgtEl>
                                          <p:spTgt spid="10"/>
                                        </p:tgtEl>
                                        <p:attrNameLst>
                                          <p:attrName>style.visibility</p:attrName>
                                        </p:attrNameLst>
                                      </p:cBhvr>
                                      <p:to>
                                        <p:strVal val="visible"/>
                                      </p:to>
                                    </p:set>
                                    <p:animEffect transition="in" filter="wipe(up)">
                                      <p:cBhvr>
                                        <p:cTn id="174" dur="500"/>
                                        <p:tgtEl>
                                          <p:spTgt spid="10"/>
                                        </p:tgtEl>
                                      </p:cBhvr>
                                    </p:animEffect>
                                  </p:childTnLst>
                                </p:cTn>
                              </p:par>
                              <p:par>
                                <p:cTn id="175" presetID="53" presetClass="entr" presetSubtype="16" fill="hold" grpId="0" nodeType="withEffect">
                                  <p:stCondLst>
                                    <p:cond delay="0"/>
                                  </p:stCondLst>
                                  <p:childTnLst>
                                    <p:set>
                                      <p:cBhvr>
                                        <p:cTn id="176" dur="1" fill="hold">
                                          <p:stCondLst>
                                            <p:cond delay="0"/>
                                          </p:stCondLst>
                                        </p:cTn>
                                        <p:tgtEl>
                                          <p:spTgt spid="185"/>
                                        </p:tgtEl>
                                        <p:attrNameLst>
                                          <p:attrName>style.visibility</p:attrName>
                                        </p:attrNameLst>
                                      </p:cBhvr>
                                      <p:to>
                                        <p:strVal val="visible"/>
                                      </p:to>
                                    </p:set>
                                    <p:anim calcmode="lin" valueType="num">
                                      <p:cBhvr>
                                        <p:cTn id="177" dur="500" fill="hold"/>
                                        <p:tgtEl>
                                          <p:spTgt spid="185"/>
                                        </p:tgtEl>
                                        <p:attrNameLst>
                                          <p:attrName>ppt_w</p:attrName>
                                        </p:attrNameLst>
                                      </p:cBhvr>
                                      <p:tavLst>
                                        <p:tav tm="0">
                                          <p:val>
                                            <p:fltVal val="0"/>
                                          </p:val>
                                        </p:tav>
                                        <p:tav tm="100000">
                                          <p:val>
                                            <p:strVal val="#ppt_w"/>
                                          </p:val>
                                        </p:tav>
                                      </p:tavLst>
                                    </p:anim>
                                    <p:anim calcmode="lin" valueType="num">
                                      <p:cBhvr>
                                        <p:cTn id="178" dur="500" fill="hold"/>
                                        <p:tgtEl>
                                          <p:spTgt spid="185"/>
                                        </p:tgtEl>
                                        <p:attrNameLst>
                                          <p:attrName>ppt_h</p:attrName>
                                        </p:attrNameLst>
                                      </p:cBhvr>
                                      <p:tavLst>
                                        <p:tav tm="0">
                                          <p:val>
                                            <p:fltVal val="0"/>
                                          </p:val>
                                        </p:tav>
                                        <p:tav tm="100000">
                                          <p:val>
                                            <p:strVal val="#ppt_h"/>
                                          </p:val>
                                        </p:tav>
                                      </p:tavLst>
                                    </p:anim>
                                    <p:animEffect transition="in" filter="fade">
                                      <p:cBhvr>
                                        <p:cTn id="179" dur="500"/>
                                        <p:tgtEl>
                                          <p:spTgt spid="185"/>
                                        </p:tgtEl>
                                      </p:cBhvr>
                                    </p:animEffect>
                                  </p:childTnLst>
                                </p:cTn>
                              </p:par>
                              <p:par>
                                <p:cTn id="180" presetID="53" presetClass="entr" presetSubtype="16" fill="hold" grpId="0" nodeType="withEffect">
                                  <p:stCondLst>
                                    <p:cond delay="0"/>
                                  </p:stCondLst>
                                  <p:childTnLst>
                                    <p:set>
                                      <p:cBhvr>
                                        <p:cTn id="181" dur="1" fill="hold">
                                          <p:stCondLst>
                                            <p:cond delay="0"/>
                                          </p:stCondLst>
                                        </p:cTn>
                                        <p:tgtEl>
                                          <p:spTgt spid="129"/>
                                        </p:tgtEl>
                                        <p:attrNameLst>
                                          <p:attrName>style.visibility</p:attrName>
                                        </p:attrNameLst>
                                      </p:cBhvr>
                                      <p:to>
                                        <p:strVal val="visible"/>
                                      </p:to>
                                    </p:set>
                                    <p:anim calcmode="lin" valueType="num">
                                      <p:cBhvr>
                                        <p:cTn id="182" dur="500" fill="hold"/>
                                        <p:tgtEl>
                                          <p:spTgt spid="129"/>
                                        </p:tgtEl>
                                        <p:attrNameLst>
                                          <p:attrName>ppt_w</p:attrName>
                                        </p:attrNameLst>
                                      </p:cBhvr>
                                      <p:tavLst>
                                        <p:tav tm="0">
                                          <p:val>
                                            <p:fltVal val="0"/>
                                          </p:val>
                                        </p:tav>
                                        <p:tav tm="100000">
                                          <p:val>
                                            <p:strVal val="#ppt_w"/>
                                          </p:val>
                                        </p:tav>
                                      </p:tavLst>
                                    </p:anim>
                                    <p:anim calcmode="lin" valueType="num">
                                      <p:cBhvr>
                                        <p:cTn id="183" dur="500" fill="hold"/>
                                        <p:tgtEl>
                                          <p:spTgt spid="129"/>
                                        </p:tgtEl>
                                        <p:attrNameLst>
                                          <p:attrName>ppt_h</p:attrName>
                                        </p:attrNameLst>
                                      </p:cBhvr>
                                      <p:tavLst>
                                        <p:tav tm="0">
                                          <p:val>
                                            <p:fltVal val="0"/>
                                          </p:val>
                                        </p:tav>
                                        <p:tav tm="100000">
                                          <p:val>
                                            <p:strVal val="#ppt_h"/>
                                          </p:val>
                                        </p:tav>
                                      </p:tavLst>
                                    </p:anim>
                                    <p:animEffect transition="in" filter="fade">
                                      <p:cBhvr>
                                        <p:cTn id="184" dur="500"/>
                                        <p:tgtEl>
                                          <p:spTgt spid="129"/>
                                        </p:tgtEl>
                                      </p:cBhvr>
                                    </p:animEffect>
                                  </p:childTnLst>
                                </p:cTn>
                              </p:par>
                            </p:childTnLst>
                          </p:cTn>
                        </p:par>
                        <p:par>
                          <p:cTn id="185" fill="hold">
                            <p:stCondLst>
                              <p:cond delay="2000"/>
                            </p:stCondLst>
                            <p:childTnLst>
                              <p:par>
                                <p:cTn id="186" presetID="22" presetClass="entr" presetSubtype="1" fill="hold" nodeType="afterEffect">
                                  <p:stCondLst>
                                    <p:cond delay="0"/>
                                  </p:stCondLst>
                                  <p:childTnLst>
                                    <p:set>
                                      <p:cBhvr>
                                        <p:cTn id="187" dur="1" fill="hold">
                                          <p:stCondLst>
                                            <p:cond delay="0"/>
                                          </p:stCondLst>
                                        </p:cTn>
                                        <p:tgtEl>
                                          <p:spTgt spid="184"/>
                                        </p:tgtEl>
                                        <p:attrNameLst>
                                          <p:attrName>style.visibility</p:attrName>
                                        </p:attrNameLst>
                                      </p:cBhvr>
                                      <p:to>
                                        <p:strVal val="visible"/>
                                      </p:to>
                                    </p:set>
                                    <p:animEffect transition="in" filter="wipe(up)">
                                      <p:cBhvr>
                                        <p:cTn id="188" dur="500"/>
                                        <p:tgtEl>
                                          <p:spTgt spid="184"/>
                                        </p:tgtEl>
                                      </p:cBhvr>
                                    </p:animEffect>
                                  </p:childTnLst>
                                </p:cTn>
                              </p:par>
                              <p:par>
                                <p:cTn id="189" presetID="53" presetClass="entr" presetSubtype="16" fill="hold" grpId="0" nodeType="withEffect">
                                  <p:stCondLst>
                                    <p:cond delay="0"/>
                                  </p:stCondLst>
                                  <p:childTnLst>
                                    <p:set>
                                      <p:cBhvr>
                                        <p:cTn id="190" dur="1" fill="hold">
                                          <p:stCondLst>
                                            <p:cond delay="0"/>
                                          </p:stCondLst>
                                        </p:cTn>
                                        <p:tgtEl>
                                          <p:spTgt spid="186"/>
                                        </p:tgtEl>
                                        <p:attrNameLst>
                                          <p:attrName>style.visibility</p:attrName>
                                        </p:attrNameLst>
                                      </p:cBhvr>
                                      <p:to>
                                        <p:strVal val="visible"/>
                                      </p:to>
                                    </p:set>
                                    <p:anim calcmode="lin" valueType="num">
                                      <p:cBhvr>
                                        <p:cTn id="191" dur="500" fill="hold"/>
                                        <p:tgtEl>
                                          <p:spTgt spid="186"/>
                                        </p:tgtEl>
                                        <p:attrNameLst>
                                          <p:attrName>ppt_w</p:attrName>
                                        </p:attrNameLst>
                                      </p:cBhvr>
                                      <p:tavLst>
                                        <p:tav tm="0">
                                          <p:val>
                                            <p:fltVal val="0"/>
                                          </p:val>
                                        </p:tav>
                                        <p:tav tm="100000">
                                          <p:val>
                                            <p:strVal val="#ppt_w"/>
                                          </p:val>
                                        </p:tav>
                                      </p:tavLst>
                                    </p:anim>
                                    <p:anim calcmode="lin" valueType="num">
                                      <p:cBhvr>
                                        <p:cTn id="192" dur="500" fill="hold"/>
                                        <p:tgtEl>
                                          <p:spTgt spid="186"/>
                                        </p:tgtEl>
                                        <p:attrNameLst>
                                          <p:attrName>ppt_h</p:attrName>
                                        </p:attrNameLst>
                                      </p:cBhvr>
                                      <p:tavLst>
                                        <p:tav tm="0">
                                          <p:val>
                                            <p:fltVal val="0"/>
                                          </p:val>
                                        </p:tav>
                                        <p:tav tm="100000">
                                          <p:val>
                                            <p:strVal val="#ppt_h"/>
                                          </p:val>
                                        </p:tav>
                                      </p:tavLst>
                                    </p:anim>
                                    <p:animEffect transition="in" filter="fade">
                                      <p:cBhvr>
                                        <p:cTn id="193" dur="500"/>
                                        <p:tgtEl>
                                          <p:spTgt spid="186"/>
                                        </p:tgtEl>
                                      </p:cBhvr>
                                    </p:animEffect>
                                  </p:childTnLst>
                                </p:cTn>
                              </p:par>
                              <p:par>
                                <p:cTn id="194" presetID="53" presetClass="entr" presetSubtype="16" fill="hold" grpId="0" nodeType="withEffect">
                                  <p:stCondLst>
                                    <p:cond delay="0"/>
                                  </p:stCondLst>
                                  <p:childTnLst>
                                    <p:set>
                                      <p:cBhvr>
                                        <p:cTn id="195" dur="1" fill="hold">
                                          <p:stCondLst>
                                            <p:cond delay="0"/>
                                          </p:stCondLst>
                                        </p:cTn>
                                        <p:tgtEl>
                                          <p:spTgt spid="127"/>
                                        </p:tgtEl>
                                        <p:attrNameLst>
                                          <p:attrName>style.visibility</p:attrName>
                                        </p:attrNameLst>
                                      </p:cBhvr>
                                      <p:to>
                                        <p:strVal val="visible"/>
                                      </p:to>
                                    </p:set>
                                    <p:anim calcmode="lin" valueType="num">
                                      <p:cBhvr>
                                        <p:cTn id="196" dur="500" fill="hold"/>
                                        <p:tgtEl>
                                          <p:spTgt spid="127"/>
                                        </p:tgtEl>
                                        <p:attrNameLst>
                                          <p:attrName>ppt_w</p:attrName>
                                        </p:attrNameLst>
                                      </p:cBhvr>
                                      <p:tavLst>
                                        <p:tav tm="0">
                                          <p:val>
                                            <p:fltVal val="0"/>
                                          </p:val>
                                        </p:tav>
                                        <p:tav tm="100000">
                                          <p:val>
                                            <p:strVal val="#ppt_w"/>
                                          </p:val>
                                        </p:tav>
                                      </p:tavLst>
                                    </p:anim>
                                    <p:anim calcmode="lin" valueType="num">
                                      <p:cBhvr>
                                        <p:cTn id="197" dur="500" fill="hold"/>
                                        <p:tgtEl>
                                          <p:spTgt spid="127"/>
                                        </p:tgtEl>
                                        <p:attrNameLst>
                                          <p:attrName>ppt_h</p:attrName>
                                        </p:attrNameLst>
                                      </p:cBhvr>
                                      <p:tavLst>
                                        <p:tav tm="0">
                                          <p:val>
                                            <p:fltVal val="0"/>
                                          </p:val>
                                        </p:tav>
                                        <p:tav tm="100000">
                                          <p:val>
                                            <p:strVal val="#ppt_h"/>
                                          </p:val>
                                        </p:tav>
                                      </p:tavLst>
                                    </p:anim>
                                    <p:animEffect transition="in" filter="fade">
                                      <p:cBhvr>
                                        <p:cTn id="198" dur="500"/>
                                        <p:tgtEl>
                                          <p:spTgt spid="127"/>
                                        </p:tgtEl>
                                      </p:cBhvr>
                                    </p:animEffect>
                                  </p:childTnLst>
                                </p:cTn>
                              </p:par>
                            </p:childTnLst>
                          </p:cTn>
                        </p:par>
                        <p:par>
                          <p:cTn id="199" fill="hold">
                            <p:stCondLst>
                              <p:cond delay="2500"/>
                            </p:stCondLst>
                            <p:childTnLst>
                              <p:par>
                                <p:cTn id="200" presetID="22" presetClass="entr" presetSubtype="1" fill="hold" nodeType="afterEffect">
                                  <p:stCondLst>
                                    <p:cond delay="0"/>
                                  </p:stCondLst>
                                  <p:childTnLst>
                                    <p:set>
                                      <p:cBhvr>
                                        <p:cTn id="201" dur="1" fill="hold">
                                          <p:stCondLst>
                                            <p:cond delay="0"/>
                                          </p:stCondLst>
                                        </p:cTn>
                                        <p:tgtEl>
                                          <p:spTgt spid="182"/>
                                        </p:tgtEl>
                                        <p:attrNameLst>
                                          <p:attrName>style.visibility</p:attrName>
                                        </p:attrNameLst>
                                      </p:cBhvr>
                                      <p:to>
                                        <p:strVal val="visible"/>
                                      </p:to>
                                    </p:set>
                                    <p:animEffect transition="in" filter="wipe(up)">
                                      <p:cBhvr>
                                        <p:cTn id="202" dur="500"/>
                                        <p:tgtEl>
                                          <p:spTgt spid="182"/>
                                        </p:tgtEl>
                                      </p:cBhvr>
                                    </p:animEffect>
                                  </p:childTnLst>
                                </p:cTn>
                              </p:par>
                              <p:par>
                                <p:cTn id="203" presetID="22" presetClass="entr" presetSubtype="1" fill="hold" nodeType="withEffect">
                                  <p:stCondLst>
                                    <p:cond delay="0"/>
                                  </p:stCondLst>
                                  <p:childTnLst>
                                    <p:set>
                                      <p:cBhvr>
                                        <p:cTn id="204" dur="1" fill="hold">
                                          <p:stCondLst>
                                            <p:cond delay="0"/>
                                          </p:stCondLst>
                                        </p:cTn>
                                        <p:tgtEl>
                                          <p:spTgt spid="188"/>
                                        </p:tgtEl>
                                        <p:attrNameLst>
                                          <p:attrName>style.visibility</p:attrName>
                                        </p:attrNameLst>
                                      </p:cBhvr>
                                      <p:to>
                                        <p:strVal val="visible"/>
                                      </p:to>
                                    </p:set>
                                    <p:animEffect transition="in" filter="wipe(up)">
                                      <p:cBhvr>
                                        <p:cTn id="205" dur="500"/>
                                        <p:tgtEl>
                                          <p:spTgt spid="188"/>
                                        </p:tgtEl>
                                      </p:cBhvr>
                                    </p:animEffect>
                                  </p:childTnLst>
                                </p:cTn>
                              </p:par>
                            </p:childTnLst>
                          </p:cTn>
                        </p:par>
                        <p:par>
                          <p:cTn id="206" fill="hold">
                            <p:stCondLst>
                              <p:cond delay="3000"/>
                            </p:stCondLst>
                            <p:childTnLst>
                              <p:par>
                                <p:cTn id="207" presetID="22" presetClass="entr" presetSubtype="8" fill="hold" nodeType="afterEffect">
                                  <p:stCondLst>
                                    <p:cond delay="0"/>
                                  </p:stCondLst>
                                  <p:childTnLst>
                                    <p:set>
                                      <p:cBhvr>
                                        <p:cTn id="208" dur="1" fill="hold">
                                          <p:stCondLst>
                                            <p:cond delay="0"/>
                                          </p:stCondLst>
                                        </p:cTn>
                                        <p:tgtEl>
                                          <p:spTgt spid="183"/>
                                        </p:tgtEl>
                                        <p:attrNameLst>
                                          <p:attrName>style.visibility</p:attrName>
                                        </p:attrNameLst>
                                      </p:cBhvr>
                                      <p:to>
                                        <p:strVal val="visible"/>
                                      </p:to>
                                    </p:set>
                                    <p:animEffect transition="in" filter="wipe(left)">
                                      <p:cBhvr>
                                        <p:cTn id="209" dur="500"/>
                                        <p:tgtEl>
                                          <p:spTgt spid="183"/>
                                        </p:tgtEl>
                                      </p:cBhvr>
                                    </p:animEffect>
                                  </p:childTnLst>
                                </p:cTn>
                              </p:par>
                              <p:par>
                                <p:cTn id="210" presetID="22" presetClass="entr" presetSubtype="1" fill="hold" nodeType="withEffect">
                                  <p:stCondLst>
                                    <p:cond delay="0"/>
                                  </p:stCondLst>
                                  <p:childTnLst>
                                    <p:set>
                                      <p:cBhvr>
                                        <p:cTn id="211" dur="1" fill="hold">
                                          <p:stCondLst>
                                            <p:cond delay="0"/>
                                          </p:stCondLst>
                                        </p:cTn>
                                        <p:tgtEl>
                                          <p:spTgt spid="107"/>
                                        </p:tgtEl>
                                        <p:attrNameLst>
                                          <p:attrName>style.visibility</p:attrName>
                                        </p:attrNameLst>
                                      </p:cBhvr>
                                      <p:to>
                                        <p:strVal val="visible"/>
                                      </p:to>
                                    </p:set>
                                    <p:animEffect transition="in" filter="wipe(up)">
                                      <p:cBhvr>
                                        <p:cTn id="212" dur="500"/>
                                        <p:tgtEl>
                                          <p:spTgt spid="107"/>
                                        </p:tgtEl>
                                      </p:cBhvr>
                                    </p:animEffect>
                                  </p:childTnLst>
                                </p:cTn>
                              </p:par>
                            </p:childTnLst>
                          </p:cTn>
                        </p:par>
                      </p:childTnLst>
                    </p:cTn>
                  </p:par>
                  <p:par>
                    <p:cTn id="213" fill="hold">
                      <p:stCondLst>
                        <p:cond delay="indefinite"/>
                      </p:stCondLst>
                      <p:childTnLst>
                        <p:par>
                          <p:cTn id="214" fill="hold">
                            <p:stCondLst>
                              <p:cond delay="0"/>
                            </p:stCondLst>
                            <p:childTnLst>
                              <p:par>
                                <p:cTn id="215" presetID="53" presetClass="entr" presetSubtype="16" fill="hold" nodeType="clickEffect">
                                  <p:stCondLst>
                                    <p:cond delay="0"/>
                                  </p:stCondLst>
                                  <p:childTnLst>
                                    <p:set>
                                      <p:cBhvr>
                                        <p:cTn id="216" dur="1" fill="hold">
                                          <p:stCondLst>
                                            <p:cond delay="0"/>
                                          </p:stCondLst>
                                        </p:cTn>
                                        <p:tgtEl>
                                          <p:spTgt spid="177"/>
                                        </p:tgtEl>
                                        <p:attrNameLst>
                                          <p:attrName>style.visibility</p:attrName>
                                        </p:attrNameLst>
                                      </p:cBhvr>
                                      <p:to>
                                        <p:strVal val="visible"/>
                                      </p:to>
                                    </p:set>
                                    <p:anim calcmode="lin" valueType="num">
                                      <p:cBhvr>
                                        <p:cTn id="217" dur="500" fill="hold"/>
                                        <p:tgtEl>
                                          <p:spTgt spid="177"/>
                                        </p:tgtEl>
                                        <p:attrNameLst>
                                          <p:attrName>ppt_w</p:attrName>
                                        </p:attrNameLst>
                                      </p:cBhvr>
                                      <p:tavLst>
                                        <p:tav tm="0">
                                          <p:val>
                                            <p:fltVal val="0"/>
                                          </p:val>
                                        </p:tav>
                                        <p:tav tm="100000">
                                          <p:val>
                                            <p:strVal val="#ppt_w"/>
                                          </p:val>
                                        </p:tav>
                                      </p:tavLst>
                                    </p:anim>
                                    <p:anim calcmode="lin" valueType="num">
                                      <p:cBhvr>
                                        <p:cTn id="218" dur="500" fill="hold"/>
                                        <p:tgtEl>
                                          <p:spTgt spid="177"/>
                                        </p:tgtEl>
                                        <p:attrNameLst>
                                          <p:attrName>ppt_h</p:attrName>
                                        </p:attrNameLst>
                                      </p:cBhvr>
                                      <p:tavLst>
                                        <p:tav tm="0">
                                          <p:val>
                                            <p:fltVal val="0"/>
                                          </p:val>
                                        </p:tav>
                                        <p:tav tm="100000">
                                          <p:val>
                                            <p:strVal val="#ppt_h"/>
                                          </p:val>
                                        </p:tav>
                                      </p:tavLst>
                                    </p:anim>
                                    <p:animEffect transition="in" filter="fade">
                                      <p:cBhvr>
                                        <p:cTn id="219"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p:bldP spid="84" grpId="0" animBg="1"/>
      <p:bldP spid="85" grpId="0"/>
      <p:bldP spid="89" grpId="0"/>
      <p:bldP spid="99" grpId="0"/>
      <p:bldP spid="115" grpId="0"/>
      <p:bldP spid="124" grpId="0"/>
      <p:bldP spid="127" grpId="0"/>
      <p:bldP spid="129" grpId="0"/>
      <p:bldP spid="133" grpId="0" animBg="1"/>
      <p:bldP spid="134" grpId="0" animBg="1"/>
      <p:bldP spid="156" grpId="0" animBg="1"/>
      <p:bldP spid="164" grpId="0" animBg="1"/>
      <p:bldP spid="180" grpId="0" animBg="1"/>
      <p:bldP spid="185" grpId="0" animBg="1"/>
      <p:bldP spid="186" grpId="0" animBg="1"/>
      <p:bldP spid="2" grpId="0"/>
      <p:bldP spid="6" grpId="0"/>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Images de Programming Code Background – Téléchargement gratuit sur Freepik">
            <a:extLst>
              <a:ext uri="{FF2B5EF4-FFF2-40B4-BE49-F238E27FC236}">
                <a16:creationId xmlns:a16="http://schemas.microsoft.com/office/drawing/2014/main" id="{DF5E3A19-324C-6AA0-6AF9-3734699511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58BB02B6-993A-4E50-819B-E608C2490A85}"/>
              </a:ext>
            </a:extLst>
          </p:cNvPr>
          <p:cNvSpPr/>
          <p:nvPr/>
        </p:nvSpPr>
        <p:spPr>
          <a:xfrm>
            <a:off x="2523531" y="2690536"/>
            <a:ext cx="7144937" cy="1476928"/>
          </a:xfrm>
          <a:prstGeom prst="rect">
            <a:avLst/>
          </a:prstGeom>
          <a:solidFill>
            <a:schemeClr val="bg1"/>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sp>
        <p:nvSpPr>
          <p:cNvPr id="13" name="Oval 4">
            <a:extLst>
              <a:ext uri="{FF2B5EF4-FFF2-40B4-BE49-F238E27FC236}">
                <a16:creationId xmlns:a16="http://schemas.microsoft.com/office/drawing/2014/main" id="{D2421291-9DD9-4B1F-A3A2-2D8ABB47E521}"/>
              </a:ext>
            </a:extLst>
          </p:cNvPr>
          <p:cNvSpPr/>
          <p:nvPr/>
        </p:nvSpPr>
        <p:spPr>
          <a:xfrm>
            <a:off x="5410985" y="2158738"/>
            <a:ext cx="1153611" cy="970961"/>
          </a:xfrm>
          <a:prstGeom prst="ellipse">
            <a:avLst/>
          </a:prstGeom>
          <a:solidFill>
            <a:srgbClr val="0070C0"/>
          </a:solidFill>
          <a:ln>
            <a:solidFill>
              <a:srgbClr val="25245E"/>
            </a:solid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pic>
        <p:nvPicPr>
          <p:cNvPr id="14" name="Picture 2" descr="https://www.justpush.pl/img/marketing/icon_target.png">
            <a:extLst>
              <a:ext uri="{FF2B5EF4-FFF2-40B4-BE49-F238E27FC236}">
                <a16:creationId xmlns:a16="http://schemas.microsoft.com/office/drawing/2014/main" id="{3E104E9E-C1E4-4E97-9ADE-312EF3E0EBB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0331" y="2354411"/>
            <a:ext cx="779689" cy="584978"/>
          </a:xfrm>
          <a:prstGeom prst="rect">
            <a:avLst/>
          </a:prstGeom>
          <a:solidFill>
            <a:srgbClr val="0070C0"/>
          </a:solidFill>
          <a:extLst>
            <a:ext uri="{909E8E84-426E-40dd-AFC4-6F175D3DCCD1}">
              <a14:hiddenFill xmlns="" xmlns:a14="http://schemas.microsoft.com/office/drawing/2010/main">
                <a:solidFill>
                  <a:srgbClr val="FFFFFF"/>
                </a:solidFill>
              </a14:hiddenFill>
            </a:ext>
          </a:extLst>
        </p:spPr>
      </p:pic>
      <p:sp>
        <p:nvSpPr>
          <p:cNvPr id="15" name="ZoneTexte 14">
            <a:extLst>
              <a:ext uri="{FF2B5EF4-FFF2-40B4-BE49-F238E27FC236}">
                <a16:creationId xmlns:a16="http://schemas.microsoft.com/office/drawing/2014/main" id="{9CBE2788-43EC-44CC-9053-A86BA5F4FD07}"/>
              </a:ext>
            </a:extLst>
          </p:cNvPr>
          <p:cNvSpPr txBox="1"/>
          <p:nvPr/>
        </p:nvSpPr>
        <p:spPr>
          <a:xfrm>
            <a:off x="2430934" y="3230500"/>
            <a:ext cx="7099628" cy="602355"/>
          </a:xfrm>
          <a:prstGeom prst="rect">
            <a:avLst/>
          </a:prstGeom>
          <a:noFill/>
        </p:spPr>
        <p:txBody>
          <a:bodyPr wrap="square" lIns="108850" tIns="54425" rIns="108850" bIns="54425" rtlCol="0">
            <a:spAutoFit/>
          </a:bodyPr>
          <a:lstStyle/>
          <a:p>
            <a:pPr marL="514350" indent="-514350" algn="ctr">
              <a:buFont typeface="+mj-lt"/>
              <a:buAutoNum type="arabicPeriod"/>
            </a:pPr>
            <a:r>
              <a:rPr lang="fr-FR" sz="3200" dirty="0">
                <a:latin typeface="Trebuchet MS" charset="0"/>
                <a:ea typeface="Trebuchet MS" charset="0"/>
                <a:cs typeface="Trebuchet MS" charset="0"/>
              </a:rPr>
              <a:t>Contexte général </a:t>
            </a:r>
          </a:p>
        </p:txBody>
      </p:sp>
    </p:spTree>
    <p:extLst>
      <p:ext uri="{BB962C8B-B14F-4D97-AF65-F5344CB8AC3E}">
        <p14:creationId xmlns:p14="http://schemas.microsoft.com/office/powerpoint/2010/main" val="169660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1584"/>
            <a:ext cx="12192000" cy="5847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C0202"/>
              </a:solidFill>
            </a:endParaRPr>
          </a:p>
        </p:txBody>
      </p:sp>
      <p:sp>
        <p:nvSpPr>
          <p:cNvPr id="16" name="Pentagon 12"/>
          <p:cNvSpPr/>
          <p:nvPr/>
        </p:nvSpPr>
        <p:spPr>
          <a:xfrm rot="10800000">
            <a:off x="8114150" y="-732179"/>
            <a:ext cx="5877383" cy="1214992"/>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Pentagon 12"/>
          <p:cNvSpPr/>
          <p:nvPr/>
        </p:nvSpPr>
        <p:spPr>
          <a:xfrm>
            <a:off x="0" y="96886"/>
            <a:ext cx="3657306" cy="1008112"/>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13"/>
          <p:cNvSpPr/>
          <p:nvPr/>
        </p:nvSpPr>
        <p:spPr>
          <a:xfrm>
            <a:off x="175488" y="132868"/>
            <a:ext cx="360000" cy="360000"/>
          </a:xfrm>
          <a:prstGeom prst="ellipse">
            <a:avLst/>
          </a:prstGeom>
          <a:solidFill>
            <a:srgbClr val="0070C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b="1" dirty="0">
                <a:solidFill>
                  <a:prstClr val="white"/>
                </a:solidFill>
                <a:latin typeface="Gill Sans MT" panose="020B0502020104020203" pitchFamily="34" charset="0"/>
              </a:rPr>
              <a:t>1</a:t>
            </a:r>
            <a:endParaRPr lang="en-US" sz="1500" b="1" dirty="0">
              <a:solidFill>
                <a:prstClr val="white"/>
              </a:solidFill>
              <a:latin typeface="Gill Sans MT" panose="020B0502020104020203" pitchFamily="34" charset="0"/>
            </a:endParaRPr>
          </a:p>
        </p:txBody>
      </p:sp>
      <p:sp>
        <p:nvSpPr>
          <p:cNvPr id="53" name="TextBox 14"/>
          <p:cNvSpPr txBox="1"/>
          <p:nvPr/>
        </p:nvSpPr>
        <p:spPr>
          <a:xfrm>
            <a:off x="683568" y="116632"/>
            <a:ext cx="5148672" cy="369332"/>
          </a:xfrm>
          <a:prstGeom prst="rect">
            <a:avLst/>
          </a:prstGeom>
          <a:noFill/>
        </p:spPr>
        <p:txBody>
          <a:bodyPr wrap="square" rtlCol="0">
            <a:spAutoFit/>
          </a:bodyPr>
          <a:lstStyle/>
          <a:p>
            <a:r>
              <a:rPr lang="fr-FR" dirty="0">
                <a:latin typeface="Century Gothic" panose="020B0502020202020204" pitchFamily="34" charset="0"/>
              </a:rPr>
              <a:t>Contexte général</a:t>
            </a:r>
            <a:endParaRPr lang="en-US" dirty="0">
              <a:latin typeface="Century Gothic" panose="020B0502020202020204" pitchFamily="34" charset="0"/>
            </a:endParaRPr>
          </a:p>
        </p:txBody>
      </p:sp>
      <p:sp>
        <p:nvSpPr>
          <p:cNvPr id="54" name="Oval 15"/>
          <p:cNvSpPr/>
          <p:nvPr/>
        </p:nvSpPr>
        <p:spPr>
          <a:xfrm>
            <a:off x="3717851" y="101600"/>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prstClr val="white"/>
                </a:solidFill>
                <a:latin typeface="Gill Sans MT" panose="020B0502020104020203" pitchFamily="34" charset="0"/>
              </a:rPr>
              <a:t>2</a:t>
            </a:r>
            <a:endParaRPr lang="en-US" sz="1500" dirty="0">
              <a:solidFill>
                <a:prstClr val="white"/>
              </a:solidFill>
              <a:latin typeface="Gill Sans MT" panose="020B0502020104020203" pitchFamily="34" charset="0"/>
            </a:endParaRPr>
          </a:p>
        </p:txBody>
      </p:sp>
      <p:sp>
        <p:nvSpPr>
          <p:cNvPr id="55" name="Oval 16"/>
          <p:cNvSpPr/>
          <p:nvPr/>
        </p:nvSpPr>
        <p:spPr>
          <a:xfrm>
            <a:off x="4310557" y="101600"/>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prstClr val="white"/>
                </a:solidFill>
                <a:latin typeface="Gill Sans MT" panose="020B0502020104020203" pitchFamily="34" charset="0"/>
              </a:rPr>
              <a:t>3</a:t>
            </a:r>
            <a:endParaRPr lang="en-US" sz="1500" dirty="0">
              <a:solidFill>
                <a:prstClr val="white"/>
              </a:solidFill>
              <a:latin typeface="Gill Sans MT" panose="020B0502020104020203" pitchFamily="34" charset="0"/>
            </a:endParaRPr>
          </a:p>
        </p:txBody>
      </p:sp>
      <p:sp>
        <p:nvSpPr>
          <p:cNvPr id="60" name="TextBox 34">
            <a:extLst>
              <a:ext uri="{FF2B5EF4-FFF2-40B4-BE49-F238E27FC236}">
                <a16:creationId xmlns:a16="http://schemas.microsoft.com/office/drawing/2014/main" id="{40BFE88E-EEF2-0199-C099-78C9DF3CE11E}"/>
              </a:ext>
            </a:extLst>
          </p:cNvPr>
          <p:cNvSpPr txBox="1"/>
          <p:nvPr/>
        </p:nvSpPr>
        <p:spPr>
          <a:xfrm>
            <a:off x="4512165" y="3052573"/>
            <a:ext cx="3004923" cy="623248"/>
          </a:xfrm>
          <a:prstGeom prst="rect">
            <a:avLst/>
          </a:prstGeom>
          <a:noFill/>
        </p:spPr>
        <p:txBody>
          <a:bodyPr wrap="square" lIns="68580" tIns="34290" rIns="68580" bIns="34290" rtlCol="0">
            <a:spAutoFit/>
          </a:bodyPr>
          <a:lstStyle/>
          <a:p>
            <a:pPr algn="ctr">
              <a:spcBef>
                <a:spcPts val="450"/>
              </a:spcBef>
            </a:pPr>
            <a:r>
              <a:rPr lang="fr-FR" dirty="0">
                <a:ln w="18415" cmpd="sng">
                  <a:noFill/>
                  <a:prstDash val="solid"/>
                </a:ln>
                <a:solidFill>
                  <a:sysClr val="windowText" lastClr="000000"/>
                </a:solidFill>
                <a:effectLst>
                  <a:outerShdw blurRad="63500" dir="3600000" algn="tl" rotWithShape="0">
                    <a:srgbClr val="000000">
                      <a:alpha val="70000"/>
                    </a:srgbClr>
                  </a:outerShdw>
                </a:effectLst>
                <a:latin typeface="Century Gothic" pitchFamily="34" charset="0"/>
              </a:rPr>
              <a:t>Office chérifien de phosphate</a:t>
            </a:r>
          </a:p>
        </p:txBody>
      </p:sp>
      <p:grpSp>
        <p:nvGrpSpPr>
          <p:cNvPr id="61" name="Groupe 12">
            <a:extLst>
              <a:ext uri="{FF2B5EF4-FFF2-40B4-BE49-F238E27FC236}">
                <a16:creationId xmlns:a16="http://schemas.microsoft.com/office/drawing/2014/main" id="{32376320-5494-9EC2-7B90-9C527172F2A3}"/>
              </a:ext>
            </a:extLst>
          </p:cNvPr>
          <p:cNvGrpSpPr/>
          <p:nvPr/>
        </p:nvGrpSpPr>
        <p:grpSpPr>
          <a:xfrm>
            <a:off x="8623513" y="2837916"/>
            <a:ext cx="1909160" cy="1882800"/>
            <a:chOff x="6861825" y="1537075"/>
            <a:chExt cx="3428967" cy="3397820"/>
          </a:xfrm>
          <a:solidFill>
            <a:srgbClr val="0070C0"/>
          </a:solidFill>
        </p:grpSpPr>
        <p:sp>
          <p:nvSpPr>
            <p:cNvPr id="62" name="Flèche gauche 9">
              <a:extLst>
                <a:ext uri="{FF2B5EF4-FFF2-40B4-BE49-F238E27FC236}">
                  <a16:creationId xmlns:a16="http://schemas.microsoft.com/office/drawing/2014/main" id="{652AC1BA-4694-876B-F647-4F7A2D1CA4EC}"/>
                </a:ext>
              </a:extLst>
            </p:cNvPr>
            <p:cNvSpPr/>
            <p:nvPr/>
          </p:nvSpPr>
          <p:spPr bwMode="gray">
            <a:xfrm rot="5400000">
              <a:off x="8383932" y="1572576"/>
              <a:ext cx="400206" cy="329204"/>
            </a:xfrm>
            <a:prstGeom prst="leftArrow">
              <a:avLst/>
            </a:prstGeom>
            <a:grpFill/>
            <a:ln w="9525" algn="ctr">
              <a:solidFill>
                <a:schemeClr val="tx1"/>
              </a:solidFill>
              <a:miter lim="800000"/>
              <a:headEnd/>
              <a:tailEnd/>
            </a:ln>
          </p:spPr>
          <p:txBody>
            <a:bodyPr wrap="none" rtlCol="0" anchor="ctr"/>
            <a:lstStyle/>
            <a:p>
              <a:pPr algn="ctr"/>
              <a:endParaRPr lang="fr-FR" dirty="0">
                <a:solidFill>
                  <a:srgbClr val="009900"/>
                </a:solidFill>
              </a:endParaRPr>
            </a:p>
          </p:txBody>
        </p:sp>
        <p:sp>
          <p:nvSpPr>
            <p:cNvPr id="63" name="Flèche gauche 56">
              <a:extLst>
                <a:ext uri="{FF2B5EF4-FFF2-40B4-BE49-F238E27FC236}">
                  <a16:creationId xmlns:a16="http://schemas.microsoft.com/office/drawing/2014/main" id="{9DCBACB0-46B9-0247-9E7B-3C30871863CA}"/>
                </a:ext>
              </a:extLst>
            </p:cNvPr>
            <p:cNvSpPr/>
            <p:nvPr/>
          </p:nvSpPr>
          <p:spPr bwMode="gray">
            <a:xfrm rot="16200000">
              <a:off x="8383932" y="4570190"/>
              <a:ext cx="400206" cy="329204"/>
            </a:xfrm>
            <a:prstGeom prst="leftArrow">
              <a:avLst/>
            </a:prstGeom>
            <a:grpFill/>
            <a:ln w="9525" algn="ctr">
              <a:solidFill>
                <a:schemeClr val="tx1"/>
              </a:solidFill>
              <a:miter lim="800000"/>
              <a:headEnd/>
              <a:tailEnd/>
            </a:ln>
          </p:spPr>
          <p:txBody>
            <a:bodyPr wrap="none" rtlCol="0" anchor="ctr"/>
            <a:lstStyle/>
            <a:p>
              <a:pPr algn="ctr"/>
              <a:endParaRPr lang="fr-FR" dirty="0">
                <a:solidFill>
                  <a:srgbClr val="009900"/>
                </a:solidFill>
              </a:endParaRPr>
            </a:p>
          </p:txBody>
        </p:sp>
        <p:sp>
          <p:nvSpPr>
            <p:cNvPr id="64" name="Flèche gauche 57">
              <a:extLst>
                <a:ext uri="{FF2B5EF4-FFF2-40B4-BE49-F238E27FC236}">
                  <a16:creationId xmlns:a16="http://schemas.microsoft.com/office/drawing/2014/main" id="{579B2B1E-EB04-67A9-0A15-B0225B6625C8}"/>
                </a:ext>
              </a:extLst>
            </p:cNvPr>
            <p:cNvSpPr/>
            <p:nvPr/>
          </p:nvSpPr>
          <p:spPr bwMode="gray">
            <a:xfrm>
              <a:off x="6861825" y="3121003"/>
              <a:ext cx="400205" cy="329205"/>
            </a:xfrm>
            <a:prstGeom prst="leftArrow">
              <a:avLst/>
            </a:prstGeom>
            <a:grpFill/>
            <a:ln w="9525" algn="ctr">
              <a:solidFill>
                <a:schemeClr val="tx1"/>
              </a:solidFill>
              <a:miter lim="800000"/>
              <a:headEnd/>
              <a:tailEnd/>
            </a:ln>
          </p:spPr>
          <p:txBody>
            <a:bodyPr wrap="none" rtlCol="0" anchor="ctr"/>
            <a:lstStyle/>
            <a:p>
              <a:pPr algn="ctr"/>
              <a:endParaRPr lang="fr-FR" dirty="0">
                <a:solidFill>
                  <a:srgbClr val="009900"/>
                </a:solidFill>
              </a:endParaRPr>
            </a:p>
          </p:txBody>
        </p:sp>
        <p:sp>
          <p:nvSpPr>
            <p:cNvPr id="65" name="Flèche gauche 58">
              <a:extLst>
                <a:ext uri="{FF2B5EF4-FFF2-40B4-BE49-F238E27FC236}">
                  <a16:creationId xmlns:a16="http://schemas.microsoft.com/office/drawing/2014/main" id="{2682CBFE-BF53-CEFC-9027-A8E998438038}"/>
                </a:ext>
              </a:extLst>
            </p:cNvPr>
            <p:cNvSpPr/>
            <p:nvPr/>
          </p:nvSpPr>
          <p:spPr bwMode="gray">
            <a:xfrm rot="10800000">
              <a:off x="9890586" y="3122368"/>
              <a:ext cx="400206" cy="329204"/>
            </a:xfrm>
            <a:prstGeom prst="leftArrow">
              <a:avLst/>
            </a:prstGeom>
            <a:grpFill/>
            <a:ln w="9525" algn="ctr">
              <a:solidFill>
                <a:schemeClr val="tx1"/>
              </a:solidFill>
              <a:miter lim="800000"/>
              <a:headEnd/>
              <a:tailEnd/>
            </a:ln>
          </p:spPr>
          <p:txBody>
            <a:bodyPr wrap="none" rtlCol="0" anchor="ctr"/>
            <a:lstStyle/>
            <a:p>
              <a:pPr algn="ctr"/>
              <a:endParaRPr lang="fr-FR" dirty="0">
                <a:solidFill>
                  <a:srgbClr val="009900"/>
                </a:solidFill>
              </a:endParaRPr>
            </a:p>
          </p:txBody>
        </p:sp>
        <p:sp>
          <p:nvSpPr>
            <p:cNvPr id="71" name="Ellipse 70">
              <a:extLst>
                <a:ext uri="{FF2B5EF4-FFF2-40B4-BE49-F238E27FC236}">
                  <a16:creationId xmlns:a16="http://schemas.microsoft.com/office/drawing/2014/main" id="{D85BF497-0ED2-1CB4-A2B9-F5D7D3C5EC0E}"/>
                </a:ext>
              </a:extLst>
            </p:cNvPr>
            <p:cNvSpPr/>
            <p:nvPr/>
          </p:nvSpPr>
          <p:spPr bwMode="gray">
            <a:xfrm>
              <a:off x="7277484" y="1921587"/>
              <a:ext cx="2613102" cy="2613102"/>
            </a:xfrm>
            <a:prstGeom prst="ellipse">
              <a:avLst/>
            </a:prstGeom>
            <a:solidFill>
              <a:schemeClr val="bg1"/>
            </a:solidFill>
            <a:ln w="28575" algn="ctr">
              <a:solidFill>
                <a:srgbClr val="0070C0"/>
              </a:solidFill>
              <a:miter lim="800000"/>
              <a:headEnd/>
              <a:tailEnd/>
            </a:ln>
          </p:spPr>
          <p:txBody>
            <a:bodyPr wrap="none" rtlCol="0" anchor="ctr"/>
            <a:lstStyle/>
            <a:p>
              <a:pPr algn="ctr"/>
              <a:endParaRPr lang="fr-FR" dirty="0">
                <a:solidFill>
                  <a:srgbClr val="009900"/>
                </a:solidFill>
              </a:endParaRPr>
            </a:p>
          </p:txBody>
        </p:sp>
      </p:grpSp>
      <p:cxnSp>
        <p:nvCxnSpPr>
          <p:cNvPr id="72" name="Connecteur droit 71">
            <a:extLst>
              <a:ext uri="{FF2B5EF4-FFF2-40B4-BE49-F238E27FC236}">
                <a16:creationId xmlns:a16="http://schemas.microsoft.com/office/drawing/2014/main" id="{3FB1F001-B7AA-472C-D111-040DCF9598A9}"/>
              </a:ext>
            </a:extLst>
          </p:cNvPr>
          <p:cNvCxnSpPr/>
          <p:nvPr/>
        </p:nvCxnSpPr>
        <p:spPr>
          <a:xfrm>
            <a:off x="8360881" y="3485988"/>
            <a:ext cx="0" cy="573044"/>
          </a:xfrm>
          <a:prstGeom prst="line">
            <a:avLst/>
          </a:prstGeom>
          <a:ln>
            <a:solidFill>
              <a:schemeClr val="accent2">
                <a:lumMod val="50000"/>
              </a:schemeClr>
            </a:solidFill>
          </a:ln>
        </p:spPr>
        <p:style>
          <a:lnRef idx="3">
            <a:schemeClr val="accent2"/>
          </a:lnRef>
          <a:fillRef idx="0">
            <a:schemeClr val="accent2"/>
          </a:fillRef>
          <a:effectRef idx="2">
            <a:schemeClr val="accent2"/>
          </a:effectRef>
          <a:fontRef idx="minor">
            <a:schemeClr val="tx1"/>
          </a:fontRef>
        </p:style>
      </p:cxnSp>
      <p:sp>
        <p:nvSpPr>
          <p:cNvPr id="73" name="TextBox 34">
            <a:extLst>
              <a:ext uri="{FF2B5EF4-FFF2-40B4-BE49-F238E27FC236}">
                <a16:creationId xmlns:a16="http://schemas.microsoft.com/office/drawing/2014/main" id="{72F0A74D-7510-0A6F-F522-65B9CDAA570F}"/>
              </a:ext>
            </a:extLst>
          </p:cNvPr>
          <p:cNvSpPr txBox="1"/>
          <p:nvPr/>
        </p:nvSpPr>
        <p:spPr>
          <a:xfrm>
            <a:off x="4464471" y="3582751"/>
            <a:ext cx="3004923" cy="346249"/>
          </a:xfrm>
          <a:prstGeom prst="rect">
            <a:avLst/>
          </a:prstGeom>
          <a:noFill/>
        </p:spPr>
        <p:txBody>
          <a:bodyPr wrap="square" lIns="68580" tIns="34290" rIns="68580" bIns="34290" rtlCol="0">
            <a:spAutoFit/>
          </a:bodyPr>
          <a:lstStyle/>
          <a:p>
            <a:pPr algn="ctr">
              <a:spcBef>
                <a:spcPts val="450"/>
              </a:spcBef>
            </a:pPr>
            <a:r>
              <a:rPr lang="fr-FR" dirty="0">
                <a:ln w="18415" cmpd="sng">
                  <a:noFill/>
                  <a:prstDash val="solid"/>
                </a:ln>
                <a:solidFill>
                  <a:sysClr val="windowText" lastClr="000000"/>
                </a:solidFill>
                <a:effectLst>
                  <a:outerShdw blurRad="63500" dir="3600000" algn="tl" rotWithShape="0">
                    <a:srgbClr val="000000">
                      <a:alpha val="70000"/>
                    </a:srgbClr>
                  </a:outerShdw>
                </a:effectLst>
                <a:latin typeface="Century Gothic" pitchFamily="34" charset="0"/>
              </a:rPr>
              <a:t>Administration/Social</a:t>
            </a:r>
          </a:p>
        </p:txBody>
      </p:sp>
      <p:sp>
        <p:nvSpPr>
          <p:cNvPr id="75" name="TextBox 34">
            <a:extLst>
              <a:ext uri="{FF2B5EF4-FFF2-40B4-BE49-F238E27FC236}">
                <a16:creationId xmlns:a16="http://schemas.microsoft.com/office/drawing/2014/main" id="{A0B0C747-444E-6061-DCD3-92D9B2E133C9}"/>
              </a:ext>
            </a:extLst>
          </p:cNvPr>
          <p:cNvSpPr txBox="1"/>
          <p:nvPr/>
        </p:nvSpPr>
        <p:spPr>
          <a:xfrm>
            <a:off x="4584692" y="3616221"/>
            <a:ext cx="3004923" cy="346249"/>
          </a:xfrm>
          <a:prstGeom prst="rect">
            <a:avLst/>
          </a:prstGeom>
          <a:noFill/>
        </p:spPr>
        <p:txBody>
          <a:bodyPr wrap="square" lIns="68580" tIns="34290" rIns="68580" bIns="34290" rtlCol="0">
            <a:spAutoFit/>
          </a:bodyPr>
          <a:lstStyle/>
          <a:p>
            <a:pPr algn="ctr">
              <a:spcBef>
                <a:spcPts val="450"/>
              </a:spcBef>
            </a:pPr>
            <a:r>
              <a:rPr lang="fr-FR" dirty="0">
                <a:ln w="18415" cmpd="sng">
                  <a:noFill/>
                  <a:prstDash val="solid"/>
                </a:ln>
                <a:solidFill>
                  <a:sysClr val="windowText" lastClr="000000"/>
                </a:solidFill>
                <a:effectLst>
                  <a:outerShdw blurRad="63500" dir="3600000" algn="tl" rotWithShape="0">
                    <a:srgbClr val="000000">
                      <a:alpha val="70000"/>
                    </a:srgbClr>
                  </a:outerShdw>
                </a:effectLst>
                <a:latin typeface="Century Gothic" pitchFamily="34" charset="0"/>
              </a:rPr>
              <a:t>Extraction</a:t>
            </a:r>
          </a:p>
        </p:txBody>
      </p:sp>
      <p:sp>
        <p:nvSpPr>
          <p:cNvPr id="77" name="TextBox 34">
            <a:extLst>
              <a:ext uri="{FF2B5EF4-FFF2-40B4-BE49-F238E27FC236}">
                <a16:creationId xmlns:a16="http://schemas.microsoft.com/office/drawing/2014/main" id="{5703A474-3549-3059-1E5E-925DCEA181C0}"/>
              </a:ext>
            </a:extLst>
          </p:cNvPr>
          <p:cNvSpPr txBox="1"/>
          <p:nvPr/>
        </p:nvSpPr>
        <p:spPr>
          <a:xfrm>
            <a:off x="4672633" y="3602760"/>
            <a:ext cx="2762393" cy="349298"/>
          </a:xfrm>
          <a:prstGeom prst="rect">
            <a:avLst/>
          </a:prstGeom>
          <a:noFill/>
        </p:spPr>
        <p:txBody>
          <a:bodyPr wrap="square" lIns="68580" tIns="34290" rIns="68580" bIns="34290" rtlCol="0">
            <a:spAutoFit/>
          </a:bodyPr>
          <a:lstStyle/>
          <a:p>
            <a:pPr algn="ctr">
              <a:spcBef>
                <a:spcPts val="450"/>
              </a:spcBef>
            </a:pPr>
            <a:r>
              <a:rPr lang="fr-FR" dirty="0">
                <a:ln w="18415" cmpd="sng">
                  <a:noFill/>
                  <a:prstDash val="solid"/>
                </a:ln>
                <a:solidFill>
                  <a:sysClr val="windowText" lastClr="000000"/>
                </a:solidFill>
                <a:effectLst>
                  <a:outerShdw blurRad="63500" dir="3600000" algn="tl" rotWithShape="0">
                    <a:srgbClr val="000000">
                      <a:alpha val="70000"/>
                    </a:srgbClr>
                  </a:outerShdw>
                </a:effectLst>
                <a:latin typeface="Century Gothic" pitchFamily="34" charset="0"/>
              </a:rPr>
              <a:t>Traitement</a:t>
            </a:r>
          </a:p>
        </p:txBody>
      </p:sp>
      <p:sp>
        <p:nvSpPr>
          <p:cNvPr id="68" name="Flèche gauche 56">
            <a:extLst>
              <a:ext uri="{FF2B5EF4-FFF2-40B4-BE49-F238E27FC236}">
                <a16:creationId xmlns:a16="http://schemas.microsoft.com/office/drawing/2014/main" id="{38EFD65C-67E0-1575-4B36-0448EDE141E3}"/>
              </a:ext>
            </a:extLst>
          </p:cNvPr>
          <p:cNvSpPr/>
          <p:nvPr/>
        </p:nvSpPr>
        <p:spPr bwMode="gray">
          <a:xfrm rot="16200000">
            <a:off x="5718374" y="2328271"/>
            <a:ext cx="221762" cy="183292"/>
          </a:xfrm>
          <a:prstGeom prst="leftArrow">
            <a:avLst/>
          </a:prstGeom>
          <a:solidFill>
            <a:srgbClr val="0070C0"/>
          </a:solidFill>
          <a:ln w="9525" algn="ctr">
            <a:noFill/>
            <a:miter lim="800000"/>
            <a:headEnd/>
            <a:tailEnd/>
          </a:ln>
        </p:spPr>
        <p:txBody>
          <a:bodyPr wrap="none" rtlCol="0" anchor="ctr"/>
          <a:lstStyle/>
          <a:p>
            <a:pPr algn="ctr"/>
            <a:endParaRPr lang="fr-FR" dirty="0">
              <a:solidFill>
                <a:srgbClr val="009900"/>
              </a:solidFill>
            </a:endParaRPr>
          </a:p>
        </p:txBody>
      </p:sp>
      <p:sp>
        <p:nvSpPr>
          <p:cNvPr id="69" name="TextBox 34">
            <a:extLst>
              <a:ext uri="{FF2B5EF4-FFF2-40B4-BE49-F238E27FC236}">
                <a16:creationId xmlns:a16="http://schemas.microsoft.com/office/drawing/2014/main" id="{AA090CD2-AE47-FC63-0C04-42DB45D6B092}"/>
              </a:ext>
            </a:extLst>
          </p:cNvPr>
          <p:cNvSpPr txBox="1"/>
          <p:nvPr/>
        </p:nvSpPr>
        <p:spPr>
          <a:xfrm>
            <a:off x="3994121" y="2693478"/>
            <a:ext cx="3610485" cy="315471"/>
          </a:xfrm>
          <a:prstGeom prst="rect">
            <a:avLst/>
          </a:prstGeom>
          <a:noFill/>
        </p:spPr>
        <p:txBody>
          <a:bodyPr wrap="square" lIns="68580" tIns="34290" rIns="68580" bIns="34290" rtlCol="0">
            <a:spAutoFit/>
          </a:bodyPr>
          <a:lstStyle/>
          <a:p>
            <a:pPr algn="ctr">
              <a:spcBef>
                <a:spcPts val="450"/>
              </a:spcBef>
            </a:pPr>
            <a:r>
              <a:rPr lang="fr-FR" sz="1400" dirty="0">
                <a:ln w="18415" cmpd="sng">
                  <a:noFill/>
                  <a:prstDash val="solid"/>
                </a:ln>
                <a:solidFill>
                  <a:sysClr val="windowText" lastClr="000000"/>
                </a:solidFill>
                <a:effectLst>
                  <a:outerShdw blurRad="63500" dir="3600000" algn="tl" rotWithShape="0">
                    <a:srgbClr val="000000">
                      <a:alpha val="70000"/>
                    </a:srgbClr>
                  </a:outerShdw>
                </a:effectLst>
                <a:latin typeface="Century Gothic" pitchFamily="34" charset="0"/>
              </a:rPr>
              <a:t> </a:t>
            </a:r>
            <a:r>
              <a:rPr lang="fr-FR" sz="1600" b="1" dirty="0">
                <a:ln w="18415" cmpd="sng">
                  <a:noFill/>
                  <a:prstDash val="solid"/>
                </a:ln>
                <a:solidFill>
                  <a:sysClr val="windowText" lastClr="000000"/>
                </a:solidFill>
                <a:effectLst>
                  <a:outerShdw blurRad="63500" dir="3600000" algn="tl" rotWithShape="0">
                    <a:srgbClr val="000000">
                      <a:alpha val="70000"/>
                    </a:srgbClr>
                  </a:outerShdw>
                </a:effectLst>
                <a:latin typeface="Century Gothic" pitchFamily="34" charset="0"/>
              </a:rPr>
              <a:t>Service informatique</a:t>
            </a:r>
          </a:p>
        </p:txBody>
      </p:sp>
      <p:sp>
        <p:nvSpPr>
          <p:cNvPr id="70" name="Flèche gauche 56">
            <a:extLst>
              <a:ext uri="{FF2B5EF4-FFF2-40B4-BE49-F238E27FC236}">
                <a16:creationId xmlns:a16="http://schemas.microsoft.com/office/drawing/2014/main" id="{0D91E97E-81BB-4F5F-19EE-CF1B6A64FFB3}"/>
              </a:ext>
            </a:extLst>
          </p:cNvPr>
          <p:cNvSpPr/>
          <p:nvPr/>
        </p:nvSpPr>
        <p:spPr bwMode="gray">
          <a:xfrm rot="16200000">
            <a:off x="5695158" y="3342999"/>
            <a:ext cx="221762" cy="183292"/>
          </a:xfrm>
          <a:prstGeom prst="leftArrow">
            <a:avLst/>
          </a:prstGeom>
          <a:solidFill>
            <a:srgbClr val="0070C0"/>
          </a:solidFill>
          <a:ln w="9525" algn="ctr">
            <a:noFill/>
            <a:miter lim="800000"/>
            <a:headEnd/>
            <a:tailEnd/>
          </a:ln>
        </p:spPr>
        <p:txBody>
          <a:bodyPr wrap="none" rtlCol="0" anchor="ctr"/>
          <a:lstStyle/>
          <a:p>
            <a:pPr algn="ctr"/>
            <a:endParaRPr lang="fr-FR" dirty="0">
              <a:solidFill>
                <a:srgbClr val="009900"/>
              </a:solidFill>
            </a:endParaRPr>
          </a:p>
        </p:txBody>
      </p:sp>
      <p:sp>
        <p:nvSpPr>
          <p:cNvPr id="79" name="TextBox 34">
            <a:extLst>
              <a:ext uri="{FF2B5EF4-FFF2-40B4-BE49-F238E27FC236}">
                <a16:creationId xmlns:a16="http://schemas.microsoft.com/office/drawing/2014/main" id="{6737D256-4779-93ED-92DE-2F9A6B51C111}"/>
              </a:ext>
            </a:extLst>
          </p:cNvPr>
          <p:cNvSpPr txBox="1"/>
          <p:nvPr/>
        </p:nvSpPr>
        <p:spPr>
          <a:xfrm>
            <a:off x="3573551" y="3655249"/>
            <a:ext cx="4660310" cy="500137"/>
          </a:xfrm>
          <a:prstGeom prst="rect">
            <a:avLst/>
          </a:prstGeom>
          <a:noFill/>
        </p:spPr>
        <p:txBody>
          <a:bodyPr wrap="square" lIns="68580" tIns="34290" rIns="68580" bIns="34290" rtlCol="0">
            <a:spAutoFit/>
          </a:bodyPr>
          <a:lstStyle/>
          <a:p>
            <a:pPr algn="ctr">
              <a:spcBef>
                <a:spcPts val="450"/>
              </a:spcBef>
            </a:pPr>
            <a:r>
              <a:rPr lang="fr-FR" sz="1400" dirty="0">
                <a:ln w="18415" cmpd="sng">
                  <a:noFill/>
                  <a:prstDash val="solid"/>
                </a:ln>
                <a:solidFill>
                  <a:sysClr val="windowText" lastClr="000000"/>
                </a:solidFill>
                <a:effectLst>
                  <a:outerShdw blurRad="63500" dir="3600000" algn="tl" rotWithShape="0">
                    <a:srgbClr val="000000">
                      <a:alpha val="70000"/>
                    </a:srgbClr>
                  </a:outerShdw>
                </a:effectLst>
                <a:latin typeface="Century Gothic" pitchFamily="34" charset="0"/>
              </a:rPr>
              <a:t>Assure la gestion du matériel, des logiciels, et la formations des utilisateurs</a:t>
            </a:r>
          </a:p>
        </p:txBody>
      </p:sp>
      <p:sp>
        <p:nvSpPr>
          <p:cNvPr id="103" name="Rectangle 102">
            <a:extLst>
              <a:ext uri="{FF2B5EF4-FFF2-40B4-BE49-F238E27FC236}">
                <a16:creationId xmlns:a16="http://schemas.microsoft.com/office/drawing/2014/main" id="{F1C8C0BF-A9C3-4D11-A88E-5C0C73A315DA}"/>
              </a:ext>
            </a:extLst>
          </p:cNvPr>
          <p:cNvSpPr/>
          <p:nvPr>
            <p:custDataLst>
              <p:tags r:id="rId2"/>
            </p:custDataLst>
          </p:nvPr>
        </p:nvSpPr>
        <p:spPr>
          <a:xfrm>
            <a:off x="739764" y="761200"/>
            <a:ext cx="3082781" cy="253916"/>
          </a:xfrm>
          <a:prstGeom prst="rect">
            <a:avLst/>
          </a:prstGeom>
          <a:noFill/>
          <a:ln>
            <a:noFill/>
          </a:ln>
        </p:spPr>
        <p:txBody>
          <a:bodyPr wrap="square" lIns="68580" tIns="34290" rIns="68580" bIns="34290">
            <a:spAutoFit/>
          </a:bodyPr>
          <a:lstStyle/>
          <a:p>
            <a:pPr algn="ctr"/>
            <a:r>
              <a:rPr lang="fr-FR" sz="1200" b="1" dirty="0">
                <a:latin typeface="Gill Sans MT" panose="020B0502020104020203" pitchFamily="34" charset="0"/>
              </a:rPr>
              <a:t>1-Organisme d’accueil</a:t>
            </a:r>
          </a:p>
        </p:txBody>
      </p:sp>
      <p:sp>
        <p:nvSpPr>
          <p:cNvPr id="104" name="Chevron 27">
            <a:extLst>
              <a:ext uri="{FF2B5EF4-FFF2-40B4-BE49-F238E27FC236}">
                <a16:creationId xmlns:a16="http://schemas.microsoft.com/office/drawing/2014/main" id="{C4CB5C1D-FD99-FCCF-7BD2-95CBA56F21F3}"/>
              </a:ext>
            </a:extLst>
          </p:cNvPr>
          <p:cNvSpPr/>
          <p:nvPr>
            <p:custDataLst>
              <p:tags r:id="rId3"/>
            </p:custDataLst>
          </p:nvPr>
        </p:nvSpPr>
        <p:spPr>
          <a:xfrm>
            <a:off x="739764" y="986620"/>
            <a:ext cx="3092904" cy="96104"/>
          </a:xfrm>
          <a:prstGeom prst="chevron">
            <a:avLst/>
          </a:prstGeom>
          <a:solidFill>
            <a:srgbClr val="0070C0"/>
          </a:solidFill>
          <a:ln w="25400" cap="flat" cmpd="sng" algn="ctr">
            <a:noFill/>
            <a:prstDash val="solid"/>
          </a:ln>
          <a:effectLst/>
        </p:spPr>
        <p:txBody>
          <a:bodyPr lIns="68580" tIns="34290" rIns="68580" bIns="34290" rtlCol="0" anchor="ctr"/>
          <a:lstStyle/>
          <a:p>
            <a:pPr algn="ctr"/>
            <a:endParaRPr lang="en-US" sz="1100" kern="0">
              <a:ln w="18415" cmpd="sng">
                <a:solidFill>
                  <a:srgbClr val="FFFFFF"/>
                </a:solidFill>
                <a:prstDash val="solid"/>
              </a:ln>
              <a:solidFill>
                <a:srgbClr val="FFFFFF"/>
              </a:solidFill>
              <a:effectLst>
                <a:outerShdw blurRad="63500" dir="3600000" algn="tl" rotWithShape="0">
                  <a:srgbClr val="000000">
                    <a:alpha val="70000"/>
                  </a:srgbClr>
                </a:outerShdw>
              </a:effectLst>
              <a:latin typeface="Century Gothic" pitchFamily="34" charset="0"/>
            </a:endParaRPr>
          </a:p>
        </p:txBody>
      </p:sp>
      <p:sp>
        <p:nvSpPr>
          <p:cNvPr id="105" name="Rectangle 104">
            <a:extLst>
              <a:ext uri="{FF2B5EF4-FFF2-40B4-BE49-F238E27FC236}">
                <a16:creationId xmlns:a16="http://schemas.microsoft.com/office/drawing/2014/main" id="{F1319067-9B1F-AC78-C0E3-3E8041D51A55}"/>
              </a:ext>
            </a:extLst>
          </p:cNvPr>
          <p:cNvSpPr/>
          <p:nvPr>
            <p:custDataLst>
              <p:tags r:id="rId4"/>
            </p:custDataLst>
          </p:nvPr>
        </p:nvSpPr>
        <p:spPr>
          <a:xfrm>
            <a:off x="4481722" y="745914"/>
            <a:ext cx="3038867" cy="438582"/>
          </a:xfrm>
          <a:prstGeom prst="rect">
            <a:avLst/>
          </a:prstGeom>
        </p:spPr>
        <p:txBody>
          <a:bodyPr wrap="square" lIns="68580" tIns="34290" rIns="68580" bIns="34290">
            <a:spAutoFit/>
          </a:bodyPr>
          <a:lstStyle/>
          <a:p>
            <a:pPr algn="ctr"/>
            <a:r>
              <a:rPr lang="fr-FR" sz="1200" b="1" dirty="0">
                <a:latin typeface="Gill Sans MT" panose="020B0502020104020203" pitchFamily="34" charset="0"/>
              </a:rPr>
              <a:t>2- Problématique</a:t>
            </a:r>
          </a:p>
          <a:p>
            <a:pPr algn="ctr"/>
            <a:endParaRPr lang="fr-FR" sz="1200" b="1" dirty="0">
              <a:latin typeface="Gill Sans MT" panose="020B0502020104020203" pitchFamily="34" charset="0"/>
            </a:endParaRPr>
          </a:p>
        </p:txBody>
      </p:sp>
      <p:sp>
        <p:nvSpPr>
          <p:cNvPr id="106" name="Chevron 29">
            <a:extLst>
              <a:ext uri="{FF2B5EF4-FFF2-40B4-BE49-F238E27FC236}">
                <a16:creationId xmlns:a16="http://schemas.microsoft.com/office/drawing/2014/main" id="{0179CD36-9708-48D7-FD38-85A4789CA97C}"/>
              </a:ext>
            </a:extLst>
          </p:cNvPr>
          <p:cNvSpPr/>
          <p:nvPr>
            <p:custDataLst>
              <p:tags r:id="rId5"/>
            </p:custDataLst>
          </p:nvPr>
        </p:nvSpPr>
        <p:spPr>
          <a:xfrm>
            <a:off x="4496253" y="986453"/>
            <a:ext cx="3104953" cy="96271"/>
          </a:xfrm>
          <a:prstGeom prst="chevron">
            <a:avLst/>
          </a:prstGeom>
          <a:solidFill>
            <a:srgbClr val="ACCBF9"/>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entury Gothic" pitchFamily="34" charset="0"/>
              <a:ea typeface="+mn-ea"/>
              <a:cs typeface="+mn-cs"/>
            </a:endParaRPr>
          </a:p>
        </p:txBody>
      </p:sp>
      <p:sp>
        <p:nvSpPr>
          <p:cNvPr id="107" name="Rectangle 106">
            <a:extLst>
              <a:ext uri="{FF2B5EF4-FFF2-40B4-BE49-F238E27FC236}">
                <a16:creationId xmlns:a16="http://schemas.microsoft.com/office/drawing/2014/main" id="{83D7B1C4-172D-7B17-AC0A-3891888CA170}"/>
              </a:ext>
            </a:extLst>
          </p:cNvPr>
          <p:cNvSpPr/>
          <p:nvPr>
            <p:custDataLst>
              <p:tags r:id="rId6"/>
            </p:custDataLst>
          </p:nvPr>
        </p:nvSpPr>
        <p:spPr>
          <a:xfrm>
            <a:off x="8238657" y="761200"/>
            <a:ext cx="3082781" cy="253916"/>
          </a:xfrm>
          <a:prstGeom prst="rect">
            <a:avLst/>
          </a:prstGeom>
        </p:spPr>
        <p:txBody>
          <a:bodyPr wrap="square" lIns="68580" tIns="34290" rIns="68580" bIns="34290">
            <a:spAutoFit/>
          </a:bodyPr>
          <a:lstStyle/>
          <a:p>
            <a:pPr algn="ctr"/>
            <a:r>
              <a:rPr lang="fr-FR" sz="1200" b="1" dirty="0">
                <a:latin typeface="Gill Sans MT" panose="020B0502020104020203" pitchFamily="34" charset="0"/>
              </a:rPr>
              <a:t>3- Objectifs</a:t>
            </a:r>
          </a:p>
        </p:txBody>
      </p:sp>
      <p:sp>
        <p:nvSpPr>
          <p:cNvPr id="108" name="Chevron 27">
            <a:extLst>
              <a:ext uri="{FF2B5EF4-FFF2-40B4-BE49-F238E27FC236}">
                <a16:creationId xmlns:a16="http://schemas.microsoft.com/office/drawing/2014/main" id="{7B8697DF-04FA-B411-E628-480B3BF8DB3A}"/>
              </a:ext>
            </a:extLst>
          </p:cNvPr>
          <p:cNvSpPr/>
          <p:nvPr>
            <p:custDataLst>
              <p:tags r:id="rId7"/>
            </p:custDataLst>
          </p:nvPr>
        </p:nvSpPr>
        <p:spPr>
          <a:xfrm>
            <a:off x="8238657" y="986620"/>
            <a:ext cx="3092904" cy="96104"/>
          </a:xfrm>
          <a:prstGeom prst="chevron">
            <a:avLst/>
          </a:prstGeom>
          <a:solidFill>
            <a:schemeClr val="bg2"/>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entury Gothic" pitchFamily="34" charset="0"/>
              <a:ea typeface="+mn-ea"/>
              <a:cs typeface="+mn-cs"/>
            </a:endParaRPr>
          </a:p>
        </p:txBody>
      </p:sp>
      <p:sp>
        <p:nvSpPr>
          <p:cNvPr id="109" name="Oval 16">
            <a:extLst>
              <a:ext uri="{FF2B5EF4-FFF2-40B4-BE49-F238E27FC236}">
                <a16:creationId xmlns:a16="http://schemas.microsoft.com/office/drawing/2014/main" id="{6AB81E88-3C71-1CE6-8CB7-BD9252FAD303}"/>
              </a:ext>
            </a:extLst>
          </p:cNvPr>
          <p:cNvSpPr/>
          <p:nvPr/>
        </p:nvSpPr>
        <p:spPr>
          <a:xfrm>
            <a:off x="4899481" y="96886"/>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prstClr val="white"/>
                </a:solidFill>
                <a:latin typeface="Gill Sans MT" panose="020B0502020104020203" pitchFamily="34" charset="0"/>
              </a:rPr>
              <a:t>4</a:t>
            </a:r>
            <a:endParaRPr lang="en-US" sz="1500" dirty="0">
              <a:solidFill>
                <a:prstClr val="white"/>
              </a:solidFill>
              <a:latin typeface="Gill Sans MT" panose="020B0502020104020203" pitchFamily="34" charset="0"/>
            </a:endParaRPr>
          </a:p>
        </p:txBody>
      </p:sp>
      <p:sp>
        <p:nvSpPr>
          <p:cNvPr id="52" name="Isosceles Triangle 37">
            <a:extLst>
              <a:ext uri="{FF2B5EF4-FFF2-40B4-BE49-F238E27FC236}">
                <a16:creationId xmlns:a16="http://schemas.microsoft.com/office/drawing/2014/main" id="{FBD1A31E-2D22-0548-AB3F-7EBCD52E7B6A}"/>
              </a:ext>
            </a:extLst>
          </p:cNvPr>
          <p:cNvSpPr/>
          <p:nvPr>
            <p:custDataLst>
              <p:tags r:id="rId8"/>
            </p:custDataLst>
          </p:nvPr>
        </p:nvSpPr>
        <p:spPr>
          <a:xfrm rot="10800000">
            <a:off x="2026890" y="1167276"/>
            <a:ext cx="216000" cy="108000"/>
          </a:xfrm>
          <a:prstGeom prst="triangle">
            <a:avLst/>
          </a:prstGeom>
          <a:solidFill>
            <a:srgbClr val="0070C0"/>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80" name="Chevron 27">
            <a:extLst>
              <a:ext uri="{FF2B5EF4-FFF2-40B4-BE49-F238E27FC236}">
                <a16:creationId xmlns:a16="http://schemas.microsoft.com/office/drawing/2014/main" id="{6AC2099C-BF68-6C4E-6B67-97229EB853C7}"/>
              </a:ext>
            </a:extLst>
          </p:cNvPr>
          <p:cNvSpPr/>
          <p:nvPr>
            <p:custDataLst>
              <p:tags r:id="rId9"/>
            </p:custDataLst>
          </p:nvPr>
        </p:nvSpPr>
        <p:spPr>
          <a:xfrm>
            <a:off x="739760" y="986616"/>
            <a:ext cx="3092904" cy="96104"/>
          </a:xfrm>
          <a:prstGeom prst="chevron">
            <a:avLst/>
          </a:prstGeom>
          <a:solidFill>
            <a:srgbClr val="0070C0"/>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entury Gothic" pitchFamily="34" charset="0"/>
              <a:ea typeface="+mn-ea"/>
              <a:cs typeface="+mn-cs"/>
            </a:endParaRPr>
          </a:p>
        </p:txBody>
      </p:sp>
      <p:cxnSp>
        <p:nvCxnSpPr>
          <p:cNvPr id="93" name="Connecteur droit 22">
            <a:extLst>
              <a:ext uri="{FF2B5EF4-FFF2-40B4-BE49-F238E27FC236}">
                <a16:creationId xmlns:a16="http://schemas.microsoft.com/office/drawing/2014/main" id="{18591E23-D2C3-0FE8-1F5C-975B2E704F2D}"/>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94" name="Connecteur droit 23">
            <a:extLst>
              <a:ext uri="{FF2B5EF4-FFF2-40B4-BE49-F238E27FC236}">
                <a16:creationId xmlns:a16="http://schemas.microsoft.com/office/drawing/2014/main" id="{41A26C09-94B3-C41C-D001-9CAB2A12D294}"/>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95" name="Connecteur droit 22">
            <a:extLst>
              <a:ext uri="{FF2B5EF4-FFF2-40B4-BE49-F238E27FC236}">
                <a16:creationId xmlns:a16="http://schemas.microsoft.com/office/drawing/2014/main" id="{21898C33-8C6A-9BD0-6D36-EF972D2EC994}"/>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96" name="Connecteur droit 23">
            <a:extLst>
              <a:ext uri="{FF2B5EF4-FFF2-40B4-BE49-F238E27FC236}">
                <a16:creationId xmlns:a16="http://schemas.microsoft.com/office/drawing/2014/main" id="{4083CAF9-865E-6F48-29E4-EAEDCB677CCE}"/>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97" name="Pentagon 12">
            <a:extLst>
              <a:ext uri="{FF2B5EF4-FFF2-40B4-BE49-F238E27FC236}">
                <a16:creationId xmlns:a16="http://schemas.microsoft.com/office/drawing/2014/main" id="{A5F718F2-9B4D-DD8A-2953-1291036F4174}"/>
              </a:ext>
            </a:extLst>
          </p:cNvPr>
          <p:cNvSpPr/>
          <p:nvPr/>
        </p:nvSpPr>
        <p:spPr>
          <a:xfrm rot="10800000">
            <a:off x="1331191" y="6427650"/>
            <a:ext cx="9827316" cy="439258"/>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Pentagon 12">
            <a:extLst>
              <a:ext uri="{FF2B5EF4-FFF2-40B4-BE49-F238E27FC236}">
                <a16:creationId xmlns:a16="http://schemas.microsoft.com/office/drawing/2014/main" id="{441A6F9D-E2F7-AD05-36C8-25E67AE09F17}"/>
              </a:ext>
            </a:extLst>
          </p:cNvPr>
          <p:cNvSpPr/>
          <p:nvPr/>
        </p:nvSpPr>
        <p:spPr>
          <a:xfrm>
            <a:off x="-3" y="6385711"/>
            <a:ext cx="2114622" cy="1035804"/>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9" name="Connecteur droit 22">
            <a:extLst>
              <a:ext uri="{FF2B5EF4-FFF2-40B4-BE49-F238E27FC236}">
                <a16:creationId xmlns:a16="http://schemas.microsoft.com/office/drawing/2014/main" id="{135F9FF5-0B84-815B-F85A-C143CA4AA43B}"/>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00" name="Connecteur droit 23">
            <a:extLst>
              <a:ext uri="{FF2B5EF4-FFF2-40B4-BE49-F238E27FC236}">
                <a16:creationId xmlns:a16="http://schemas.microsoft.com/office/drawing/2014/main" id="{4F2FF0B9-E11F-78C3-0601-898B03016144}"/>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01" name="Ellipse 100">
            <a:extLst>
              <a:ext uri="{FF2B5EF4-FFF2-40B4-BE49-F238E27FC236}">
                <a16:creationId xmlns:a16="http://schemas.microsoft.com/office/drawing/2014/main" id="{ACD7CA9E-33AC-0094-4416-A8FE6C32B248}"/>
              </a:ext>
            </a:extLst>
          </p:cNvPr>
          <p:cNvSpPr/>
          <p:nvPr/>
        </p:nvSpPr>
        <p:spPr>
          <a:xfrm>
            <a:off x="5822027" y="6278881"/>
            <a:ext cx="654416" cy="5639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4</a:t>
            </a:r>
          </a:p>
        </p:txBody>
      </p:sp>
      <p:sp>
        <p:nvSpPr>
          <p:cNvPr id="110" name="Pentagon 12">
            <a:extLst>
              <a:ext uri="{FF2B5EF4-FFF2-40B4-BE49-F238E27FC236}">
                <a16:creationId xmlns:a16="http://schemas.microsoft.com/office/drawing/2014/main" id="{36684FA7-2BC6-B79C-75F9-F82953BF9D3A}"/>
              </a:ext>
            </a:extLst>
          </p:cNvPr>
          <p:cNvSpPr/>
          <p:nvPr/>
        </p:nvSpPr>
        <p:spPr>
          <a:xfrm rot="10800000">
            <a:off x="10101196" y="6385711"/>
            <a:ext cx="2114622" cy="1035804"/>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TextBox 55">
            <a:extLst>
              <a:ext uri="{FF2B5EF4-FFF2-40B4-BE49-F238E27FC236}">
                <a16:creationId xmlns:a16="http://schemas.microsoft.com/office/drawing/2014/main" id="{80D9B8FA-3D01-42F1-A9B5-88EC7E66766E}"/>
              </a:ext>
            </a:extLst>
          </p:cNvPr>
          <p:cNvSpPr txBox="1"/>
          <p:nvPr/>
        </p:nvSpPr>
        <p:spPr>
          <a:xfrm>
            <a:off x="3497892" y="3341130"/>
            <a:ext cx="4923842" cy="738664"/>
          </a:xfrm>
          <a:prstGeom prst="rect">
            <a:avLst/>
          </a:prstGeom>
          <a:noFill/>
          <a:ln>
            <a:noFill/>
          </a:ln>
        </p:spPr>
        <p:txBody>
          <a:bodyPr wrap="square" rtlCol="0">
            <a:spAutoFit/>
          </a:bodyPr>
          <a:lstStyle/>
          <a:p>
            <a:pPr algn="ctr"/>
            <a:r>
              <a:rPr lang="fr-FR" sz="1400" dirty="0">
                <a:latin typeface="Century Gothic" panose="020B0502020202020204" pitchFamily="34" charset="0"/>
              </a:rPr>
              <a:t>L’OCP, est le leader mondial soutenant l’agriculture durables et contribue au développement économique et social du Maroc</a:t>
            </a:r>
            <a:endParaRPr lang="fr-FR" sz="1400" dirty="0">
              <a:effectLst>
                <a:outerShdw blurRad="38100" dist="38100" dir="2700000" algn="tl">
                  <a:srgbClr val="000000">
                    <a:alpha val="43137"/>
                  </a:srgbClr>
                </a:outerShdw>
              </a:effectLst>
              <a:latin typeface="Century Gothic" panose="020B0502020202020204" pitchFamily="34" charset="0"/>
            </a:endParaRPr>
          </a:p>
        </p:txBody>
      </p:sp>
      <p:pic>
        <p:nvPicPr>
          <p:cNvPr id="3" name="Image 5">
            <a:extLst>
              <a:ext uri="{FF2B5EF4-FFF2-40B4-BE49-F238E27FC236}">
                <a16:creationId xmlns:a16="http://schemas.microsoft.com/office/drawing/2014/main" id="{285053CB-4728-0658-E7A4-6D405362586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183090" y="1382505"/>
            <a:ext cx="1519555" cy="855980"/>
          </a:xfrm>
          <a:prstGeom prst="rect">
            <a:avLst/>
          </a:prstGeom>
          <a:effectLst>
            <a:glow>
              <a:schemeClr val="accent1">
                <a:alpha val="0"/>
              </a:schemeClr>
            </a:glow>
            <a:outerShdw dist="50800" sx="85000" sy="85000" algn="ctr" rotWithShape="0">
              <a:srgbClr val="000000">
                <a:alpha val="33000"/>
              </a:srgbClr>
            </a:outerShdw>
            <a:reflection endPos="0" dist="50800" dir="5400000" sy="-100000" algn="bl" rotWithShape="0"/>
          </a:effectLst>
        </p:spPr>
      </p:pic>
      <p:sp>
        <p:nvSpPr>
          <p:cNvPr id="5" name="TextBox 4">
            <a:extLst>
              <a:ext uri="{FF2B5EF4-FFF2-40B4-BE49-F238E27FC236}">
                <a16:creationId xmlns:a16="http://schemas.microsoft.com/office/drawing/2014/main" id="{CA947927-3430-81E5-411A-1F444BDECEB8}"/>
              </a:ext>
            </a:extLst>
          </p:cNvPr>
          <p:cNvSpPr txBox="1"/>
          <p:nvPr/>
        </p:nvSpPr>
        <p:spPr>
          <a:xfrm>
            <a:off x="7676911" y="3613411"/>
            <a:ext cx="2009107" cy="369332"/>
          </a:xfrm>
          <a:prstGeom prst="rect">
            <a:avLst/>
          </a:prstGeom>
          <a:noFill/>
        </p:spPr>
        <p:txBody>
          <a:bodyPr wrap="square" rtlCol="0">
            <a:spAutoFit/>
          </a:bodyPr>
          <a:lstStyle/>
          <a:p>
            <a:r>
              <a:rPr lang="fr-FR" dirty="0"/>
              <a:t>9 filiales</a:t>
            </a:r>
            <a:endParaRPr lang="en-US" dirty="0"/>
          </a:p>
        </p:txBody>
      </p:sp>
      <p:sp>
        <p:nvSpPr>
          <p:cNvPr id="6" name="TextBox 5">
            <a:extLst>
              <a:ext uri="{FF2B5EF4-FFF2-40B4-BE49-F238E27FC236}">
                <a16:creationId xmlns:a16="http://schemas.microsoft.com/office/drawing/2014/main" id="{D8081056-4178-6B4F-F470-0A712D25212C}"/>
              </a:ext>
            </a:extLst>
          </p:cNvPr>
          <p:cNvSpPr txBox="1"/>
          <p:nvPr/>
        </p:nvSpPr>
        <p:spPr>
          <a:xfrm>
            <a:off x="1804377" y="3541752"/>
            <a:ext cx="2810328" cy="646331"/>
          </a:xfrm>
          <a:prstGeom prst="rect">
            <a:avLst/>
          </a:prstGeom>
          <a:noFill/>
        </p:spPr>
        <p:txBody>
          <a:bodyPr wrap="square" rtlCol="0">
            <a:spAutoFit/>
          </a:bodyPr>
          <a:lstStyle/>
          <a:p>
            <a:pPr algn="ctr"/>
            <a:r>
              <a:rPr lang="fr-FR" dirty="0"/>
              <a:t>¾ </a:t>
            </a:r>
            <a:r>
              <a:rPr lang="fr-MA" sz="1800" dirty="0">
                <a:effectLst/>
                <a:latin typeface="Times New Roman" panose="02020603050405020304" pitchFamily="18" charset="0"/>
                <a:ea typeface="Calibri" panose="020F0502020204030204" pitchFamily="34" charset="0"/>
              </a:rPr>
              <a:t>des réserves mondiales de phosphates</a:t>
            </a:r>
            <a:endParaRPr lang="fr-FR" dirty="0"/>
          </a:p>
        </p:txBody>
      </p:sp>
      <p:sp>
        <p:nvSpPr>
          <p:cNvPr id="7" name="TextBox 6">
            <a:extLst>
              <a:ext uri="{FF2B5EF4-FFF2-40B4-BE49-F238E27FC236}">
                <a16:creationId xmlns:a16="http://schemas.microsoft.com/office/drawing/2014/main" id="{614870DD-32C6-8BC1-284C-674A5D9C96D7}"/>
              </a:ext>
            </a:extLst>
          </p:cNvPr>
          <p:cNvSpPr txBox="1"/>
          <p:nvPr/>
        </p:nvSpPr>
        <p:spPr>
          <a:xfrm>
            <a:off x="4682363" y="3541752"/>
            <a:ext cx="2556351" cy="646331"/>
          </a:xfrm>
          <a:prstGeom prst="rect">
            <a:avLst/>
          </a:prstGeom>
          <a:noFill/>
        </p:spPr>
        <p:txBody>
          <a:bodyPr wrap="square" rtlCol="0">
            <a:spAutoFit/>
          </a:bodyPr>
          <a:lstStyle/>
          <a:p>
            <a:pPr algn="ctr"/>
            <a:r>
              <a:rPr lang="fr-MA" sz="1800" dirty="0">
                <a:effectLst/>
                <a:latin typeface="Times New Roman" panose="02020603050405020304" pitchFamily="18" charset="0"/>
                <a:ea typeface="Calibri" panose="020F0502020204030204" pitchFamily="34" charset="0"/>
              </a:rPr>
              <a:t>6,9 milliards de dollars CA à l’export</a:t>
            </a:r>
            <a:endParaRPr lang="en-US" dirty="0"/>
          </a:p>
        </p:txBody>
      </p:sp>
      <p:pic>
        <p:nvPicPr>
          <p:cNvPr id="3074" name="Picture 2" descr="‫قافلة فوسبوكراع الفلاحية تحط الرحال بمدينة السمارة .التفااااااااصيل...،، -‬‎">
            <a:extLst>
              <a:ext uri="{FF2B5EF4-FFF2-40B4-BE49-F238E27FC236}">
                <a16:creationId xmlns:a16="http://schemas.microsoft.com/office/drawing/2014/main" id="{C3E6A4AB-C408-3090-981D-9F0B8FE2970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84479" y="3459488"/>
            <a:ext cx="1199711" cy="6987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99F9E42E-0921-C359-2523-55EEF37A0CDB}"/>
              </a:ext>
            </a:extLst>
          </p:cNvPr>
          <p:cNvPicPr>
            <a:picLocks noChangeAspect="1"/>
          </p:cNvPicPr>
          <p:nvPr/>
        </p:nvPicPr>
        <p:blipFill>
          <a:blip r:embed="rId14"/>
          <a:stretch>
            <a:fillRect/>
          </a:stretch>
        </p:blipFill>
        <p:spPr>
          <a:xfrm>
            <a:off x="231130" y="6353175"/>
            <a:ext cx="904875" cy="504825"/>
          </a:xfrm>
          <a:prstGeom prst="rect">
            <a:avLst/>
          </a:prstGeom>
        </p:spPr>
      </p:pic>
      <p:pic>
        <p:nvPicPr>
          <p:cNvPr id="11" name="Picture 10">
            <a:extLst>
              <a:ext uri="{FF2B5EF4-FFF2-40B4-BE49-F238E27FC236}">
                <a16:creationId xmlns:a16="http://schemas.microsoft.com/office/drawing/2014/main" id="{CA40AB7D-00C6-BE2E-66AC-9284A3C118C0}"/>
              </a:ext>
            </a:extLst>
          </p:cNvPr>
          <p:cNvPicPr>
            <a:picLocks noChangeAspect="1"/>
          </p:cNvPicPr>
          <p:nvPr/>
        </p:nvPicPr>
        <p:blipFill>
          <a:blip r:embed="rId15"/>
          <a:stretch>
            <a:fillRect/>
          </a:stretch>
        </p:blipFill>
        <p:spPr>
          <a:xfrm>
            <a:off x="11312128" y="6380909"/>
            <a:ext cx="742950" cy="476250"/>
          </a:xfrm>
          <a:prstGeom prst="rect">
            <a:avLst/>
          </a:prstGeom>
        </p:spPr>
      </p:pic>
      <p:sp>
        <p:nvSpPr>
          <p:cNvPr id="12" name="ZoneTexte 27">
            <a:extLst>
              <a:ext uri="{FF2B5EF4-FFF2-40B4-BE49-F238E27FC236}">
                <a16:creationId xmlns:a16="http://schemas.microsoft.com/office/drawing/2014/main" id="{FA699393-617D-CA26-87F0-C02CF4076701}"/>
              </a:ext>
            </a:extLst>
          </p:cNvPr>
          <p:cNvSpPr txBox="1"/>
          <p:nvPr/>
        </p:nvSpPr>
        <p:spPr>
          <a:xfrm>
            <a:off x="8909732" y="16474"/>
            <a:ext cx="3400154" cy="415498"/>
          </a:xfrm>
          <a:prstGeom prst="rect">
            <a:avLst/>
          </a:prstGeom>
          <a:noFill/>
        </p:spPr>
        <p:txBody>
          <a:bodyPr wrap="square" rtlCol="0">
            <a:spAutoFit/>
          </a:bodyPr>
          <a:lstStyle/>
          <a:p>
            <a:pPr algn="ctr"/>
            <a:r>
              <a:rPr lang="fr-FR" sz="1050" b="1" dirty="0">
                <a:solidFill>
                  <a:schemeClr val="bg1"/>
                </a:solidFill>
                <a:effectLst>
                  <a:outerShdw blurRad="38100" dist="38100" dir="2700000" algn="tl">
                    <a:srgbClr val="000000">
                      <a:alpha val="43137"/>
                    </a:srgbClr>
                  </a:outerShdw>
                </a:effectLst>
                <a:latin typeface="Garamond" panose="02020404030301010803" pitchFamily="18" charset="0"/>
              </a:rPr>
              <a:t>Conception et réalisation d’un outil informatique</a:t>
            </a:r>
          </a:p>
          <a:p>
            <a:pPr algn="ctr"/>
            <a:r>
              <a:rPr lang="fr-FR" sz="1050" b="1" dirty="0">
                <a:solidFill>
                  <a:schemeClr val="bg1"/>
                </a:solidFill>
                <a:effectLst>
                  <a:outerShdw blurRad="38100" dist="38100" dir="2700000" algn="tl">
                    <a:srgbClr val="000000">
                      <a:alpha val="43137"/>
                    </a:srgbClr>
                  </a:outerShdw>
                </a:effectLst>
                <a:latin typeface="Garamond" panose="02020404030301010803" pitchFamily="18" charset="0"/>
              </a:rPr>
              <a:t>pour la gestion des stages</a:t>
            </a:r>
          </a:p>
        </p:txBody>
      </p:sp>
    </p:spTree>
    <p:custDataLst>
      <p:tags r:id="rId1"/>
    </p:custDataLst>
    <p:extLst>
      <p:ext uri="{BB962C8B-B14F-4D97-AF65-F5344CB8AC3E}">
        <p14:creationId xmlns:p14="http://schemas.microsoft.com/office/powerpoint/2010/main" val="55565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fade">
                                      <p:cBhvr>
                                        <p:cTn id="7" dur="500"/>
                                        <p:tgtEl>
                                          <p:spTgt spid="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0"/>
                                        </p:tgtEl>
                                        <p:attrNameLst>
                                          <p:attrName>style.visibility</p:attrName>
                                        </p:attrNameLst>
                                      </p:cBhvr>
                                      <p:to>
                                        <p:strVal val="visible"/>
                                      </p:to>
                                    </p:set>
                                    <p:animEffect transition="in" filter="fade">
                                      <p:cBhvr>
                                        <p:cTn id="10" dur="500"/>
                                        <p:tgtEl>
                                          <p:spTgt spid="80"/>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par>
                          <p:cTn id="15" fill="hold">
                            <p:stCondLst>
                              <p:cond delay="0"/>
                            </p:stCondLst>
                            <p:childTnLst>
                              <p:par>
                                <p:cTn id="16" presetID="22" presetClass="entr" presetSubtype="1" fill="hold" grpId="0" nodeType="afterEffect">
                                  <p:stCondLst>
                                    <p:cond delay="0"/>
                                  </p:stCondLst>
                                  <p:childTnLst>
                                    <p:set>
                                      <p:cBhvr>
                                        <p:cTn id="17" dur="1" fill="hold">
                                          <p:stCondLst>
                                            <p:cond delay="0"/>
                                          </p:stCondLst>
                                        </p:cTn>
                                        <p:tgtEl>
                                          <p:spTgt spid="60"/>
                                        </p:tgtEl>
                                        <p:attrNameLst>
                                          <p:attrName>style.visibility</p:attrName>
                                        </p:attrNameLst>
                                      </p:cBhvr>
                                      <p:to>
                                        <p:strVal val="visible"/>
                                      </p:to>
                                    </p:set>
                                    <p:animEffect transition="in" filter="wipe(up)">
                                      <p:cBhvr>
                                        <p:cTn id="18" dur="500"/>
                                        <p:tgtEl>
                                          <p:spTgt spid="60"/>
                                        </p:tgtEl>
                                      </p:cBhvr>
                                    </p:animEffect>
                                  </p:childTnLst>
                                </p:cTn>
                              </p:par>
                              <p:par>
                                <p:cTn id="19" presetID="64" presetClass="path" presetSubtype="0" accel="50000" decel="50000" fill="hold" grpId="3" nodeType="withEffect">
                                  <p:stCondLst>
                                    <p:cond delay="0"/>
                                  </p:stCondLst>
                                  <p:childTnLst>
                                    <p:animMotion origin="layout" path="M 8.33333E-7 7.40741E-7 L 8.33333E-7 -0.10093 " pathEditMode="relative" rAng="0" ptsTypes="AA">
                                      <p:cBhvr>
                                        <p:cTn id="20" dur="2000" fill="hold"/>
                                        <p:tgtEl>
                                          <p:spTgt spid="60"/>
                                        </p:tgtEl>
                                        <p:attrNameLst>
                                          <p:attrName>ppt_x</p:attrName>
                                          <p:attrName>ppt_y</p:attrName>
                                        </p:attrNameLst>
                                      </p:cBhvr>
                                      <p:rCtr x="0" y="-5046"/>
                                    </p:animMotion>
                                  </p:childTnLst>
                                </p:cTn>
                              </p:par>
                              <p:par>
                                <p:cTn id="21" presetID="2" presetClass="entr" presetSubtype="4" fill="hold" grpId="0" nodeType="withEffect">
                                  <p:stCondLst>
                                    <p:cond delay="0"/>
                                  </p:stCondLst>
                                  <p:childTnLst>
                                    <p:set>
                                      <p:cBhvr>
                                        <p:cTn id="22" dur="1" fill="hold">
                                          <p:stCondLst>
                                            <p:cond delay="0"/>
                                          </p:stCondLst>
                                        </p:cTn>
                                        <p:tgtEl>
                                          <p:spTgt spid="67"/>
                                        </p:tgtEl>
                                        <p:attrNameLst>
                                          <p:attrName>style.visibility</p:attrName>
                                        </p:attrNameLst>
                                      </p:cBhvr>
                                      <p:to>
                                        <p:strVal val="visible"/>
                                      </p:to>
                                    </p:set>
                                    <p:anim calcmode="lin" valueType="num">
                                      <p:cBhvr additive="base">
                                        <p:cTn id="23" dur="500" fill="hold"/>
                                        <p:tgtEl>
                                          <p:spTgt spid="67"/>
                                        </p:tgtEl>
                                        <p:attrNameLst>
                                          <p:attrName>ppt_x</p:attrName>
                                        </p:attrNameLst>
                                      </p:cBhvr>
                                      <p:tavLst>
                                        <p:tav tm="0">
                                          <p:val>
                                            <p:strVal val="#ppt_x"/>
                                          </p:val>
                                        </p:tav>
                                        <p:tav tm="100000">
                                          <p:val>
                                            <p:strVal val="#ppt_x"/>
                                          </p:val>
                                        </p:tav>
                                      </p:tavLst>
                                    </p:anim>
                                    <p:anim calcmode="lin" valueType="num">
                                      <p:cBhvr additive="base">
                                        <p:cTn id="24" dur="500" fill="hold"/>
                                        <p:tgtEl>
                                          <p:spTgt spid="67"/>
                                        </p:tgtEl>
                                        <p:attrNameLst>
                                          <p:attrName>ppt_y</p:attrName>
                                        </p:attrNameLst>
                                      </p:cBhvr>
                                      <p:tavLst>
                                        <p:tav tm="0">
                                          <p:val>
                                            <p:strVal val="1+#ppt_h/2"/>
                                          </p:val>
                                        </p:tav>
                                        <p:tav tm="100000">
                                          <p:val>
                                            <p:strVal val="#ppt_y"/>
                                          </p:val>
                                        </p:tav>
                                      </p:tavLst>
                                    </p:anim>
                                  </p:childTnLst>
                                </p:cTn>
                              </p:par>
                              <p:par>
                                <p:cTn id="25" presetID="10"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animEffect transition="in" filter="fade">
                                      <p:cBhvr>
                                        <p:cTn id="27" dur="500"/>
                                        <p:tgtEl>
                                          <p:spTgt spid="61"/>
                                        </p:tgtEl>
                                      </p:cBhvr>
                                    </p:animEffect>
                                  </p:childTnLst>
                                </p:cTn>
                              </p:par>
                              <p:par>
                                <p:cTn id="28" presetID="8" presetClass="emph" presetSubtype="0" fill="hold" nodeType="withEffect">
                                  <p:stCondLst>
                                    <p:cond delay="0"/>
                                  </p:stCondLst>
                                  <p:childTnLst>
                                    <p:animRot by="-5400000">
                                      <p:cBhvr>
                                        <p:cTn id="29" dur="1000" fill="hold"/>
                                        <p:tgtEl>
                                          <p:spTgt spid="61"/>
                                        </p:tgtEl>
                                        <p:attrNameLst>
                                          <p:attrName>r</p:attrName>
                                        </p:attrNameLst>
                                      </p:cBhvr>
                                    </p:animRo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67"/>
                                        </p:tgtEl>
                                        <p:attrNameLst>
                                          <p:attrName>style.visibility</p:attrName>
                                        </p:attrNameLst>
                                      </p:cBhvr>
                                      <p:to>
                                        <p:strVal val="hidden"/>
                                      </p:to>
                                    </p:set>
                                  </p:childTnLst>
                                </p:cTn>
                              </p:par>
                            </p:childTnLst>
                          </p:cTn>
                        </p:par>
                        <p:par>
                          <p:cTn id="34" fill="hold">
                            <p:stCondLst>
                              <p:cond delay="0"/>
                            </p:stCondLst>
                            <p:childTnLst>
                              <p:par>
                                <p:cTn id="35" presetID="1"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par>
                          <p:cTn id="37" fill="hold">
                            <p:stCondLst>
                              <p:cond delay="0"/>
                            </p:stCondLst>
                            <p:childTnLst>
                              <p:par>
                                <p:cTn id="38" presetID="1" presetClass="entr" presetSubtype="0" fill="hold" grpId="0" nodeType="afterEffect">
                                  <p:stCondLst>
                                    <p:cond delay="0"/>
                                  </p:stCondLst>
                                  <p:childTnLst>
                                    <p:set>
                                      <p:cBhvr>
                                        <p:cTn id="39" dur="1" fill="hold">
                                          <p:stCondLst>
                                            <p:cond delay="0"/>
                                          </p:stCondLst>
                                        </p:cTn>
                                        <p:tgtEl>
                                          <p:spTgt spid="5"/>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6"/>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5"/>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7"/>
                                        </p:tgtEl>
                                        <p:attrNameLst>
                                          <p:attrName>style.visibility</p:attrName>
                                        </p:attrNameLst>
                                      </p:cBhvr>
                                      <p:to>
                                        <p:strVal val="hidden"/>
                                      </p:to>
                                    </p:set>
                                  </p:childTnLst>
                                </p:cTn>
                              </p:par>
                              <p:par>
                                <p:cTn id="51" presetID="22" presetClass="entr" presetSubtype="1" fill="hold" nodeType="withEffect">
                                  <p:stCondLst>
                                    <p:cond delay="0"/>
                                  </p:stCondLst>
                                  <p:childTnLst>
                                    <p:set>
                                      <p:cBhvr>
                                        <p:cTn id="52" dur="1" fill="hold">
                                          <p:stCondLst>
                                            <p:cond delay="0"/>
                                          </p:stCondLst>
                                        </p:cTn>
                                        <p:tgtEl>
                                          <p:spTgt spid="72"/>
                                        </p:tgtEl>
                                        <p:attrNameLst>
                                          <p:attrName>style.visibility</p:attrName>
                                        </p:attrNameLst>
                                      </p:cBhvr>
                                      <p:to>
                                        <p:strVal val="visible"/>
                                      </p:to>
                                    </p:set>
                                    <p:animEffect transition="in" filter="wipe(up)">
                                      <p:cBhvr>
                                        <p:cTn id="53" dur="500"/>
                                        <p:tgtEl>
                                          <p:spTgt spid="72"/>
                                        </p:tgtEl>
                                      </p:cBhvr>
                                    </p:animEffect>
                                  </p:childTnLst>
                                </p:cTn>
                              </p:par>
                              <p:par>
                                <p:cTn id="54" presetID="1" presetClass="exit" presetSubtype="0" fill="hold" nodeType="withEffect">
                                  <p:stCondLst>
                                    <p:cond delay="0"/>
                                  </p:stCondLst>
                                  <p:childTnLst>
                                    <p:set>
                                      <p:cBhvr>
                                        <p:cTn id="55" dur="1" fill="hold">
                                          <p:stCondLst>
                                            <p:cond delay="0"/>
                                          </p:stCondLst>
                                        </p:cTn>
                                        <p:tgtEl>
                                          <p:spTgt spid="3"/>
                                        </p:tgtEl>
                                        <p:attrNameLst>
                                          <p:attrName>style.visibility</p:attrName>
                                        </p:attrNameLst>
                                      </p:cBhvr>
                                      <p:to>
                                        <p:strVal val="hidden"/>
                                      </p:to>
                                    </p:set>
                                  </p:childTnLst>
                                </p:cTn>
                              </p:par>
                              <p:par>
                                <p:cTn id="56" presetID="1" presetClass="entr" presetSubtype="0" fill="hold" nodeType="withEffect">
                                  <p:stCondLst>
                                    <p:cond delay="0"/>
                                  </p:stCondLst>
                                  <p:childTnLst>
                                    <p:set>
                                      <p:cBhvr>
                                        <p:cTn id="57" dur="1" fill="hold">
                                          <p:stCondLst>
                                            <p:cond delay="0"/>
                                          </p:stCondLst>
                                        </p:cTn>
                                        <p:tgtEl>
                                          <p:spTgt spid="3074"/>
                                        </p:tgtEl>
                                        <p:attrNameLst>
                                          <p:attrName>style.visibility</p:attrName>
                                        </p:attrNameLst>
                                      </p:cBhvr>
                                      <p:to>
                                        <p:strVal val="visible"/>
                                      </p:to>
                                    </p:set>
                                  </p:childTnLst>
                                </p:cTn>
                              </p:par>
                              <p:par>
                                <p:cTn id="58" presetID="22" presetClass="entr" presetSubtype="1" fill="hold" grpId="0" nodeType="withEffect">
                                  <p:stCondLst>
                                    <p:cond delay="0"/>
                                  </p:stCondLst>
                                  <p:childTnLst>
                                    <p:set>
                                      <p:cBhvr>
                                        <p:cTn id="59" dur="1" fill="hold">
                                          <p:stCondLst>
                                            <p:cond delay="0"/>
                                          </p:stCondLst>
                                        </p:cTn>
                                        <p:tgtEl>
                                          <p:spTgt spid="73"/>
                                        </p:tgtEl>
                                        <p:attrNameLst>
                                          <p:attrName>style.visibility</p:attrName>
                                        </p:attrNameLst>
                                      </p:cBhvr>
                                      <p:to>
                                        <p:strVal val="visible"/>
                                      </p:to>
                                    </p:set>
                                    <p:animEffect transition="in" filter="wipe(up)">
                                      <p:cBhvr>
                                        <p:cTn id="60" dur="500"/>
                                        <p:tgtEl>
                                          <p:spTgt spid="73"/>
                                        </p:tgtEl>
                                      </p:cBhvr>
                                    </p:animEffect>
                                  </p:childTnLst>
                                </p:cTn>
                              </p:par>
                              <p:par>
                                <p:cTn id="61" presetID="1" presetClass="exit" presetSubtype="0" fill="hold" grpId="4" nodeType="withEffect">
                                  <p:stCondLst>
                                    <p:cond delay="0"/>
                                  </p:stCondLst>
                                  <p:childTnLst>
                                    <p:set>
                                      <p:cBhvr>
                                        <p:cTn id="62" dur="1" fill="hold">
                                          <p:stCondLst>
                                            <p:cond delay="0"/>
                                          </p:stCondLst>
                                        </p:cTn>
                                        <p:tgtEl>
                                          <p:spTgt spid="60"/>
                                        </p:tgtEl>
                                        <p:attrNameLst>
                                          <p:attrName>style.visibility</p:attrName>
                                        </p:attrNameLst>
                                      </p:cBhvr>
                                      <p:to>
                                        <p:strVal val="hidden"/>
                                      </p:to>
                                    </p:set>
                                  </p:childTnLst>
                                </p:cTn>
                              </p:par>
                              <p:par>
                                <p:cTn id="63" presetID="64" presetClass="path" presetSubtype="0" accel="50000" decel="50000" fill="hold" grpId="1" nodeType="withEffect">
                                  <p:stCondLst>
                                    <p:cond delay="0"/>
                                  </p:stCondLst>
                                  <p:childTnLst>
                                    <p:animMotion origin="layout" path="M -2.91667E-6 4.81481E-6 L -2.91667E-6 -0.25 " pathEditMode="relative" rAng="0" ptsTypes="AA">
                                      <p:cBhvr>
                                        <p:cTn id="64" dur="1000" fill="hold"/>
                                        <p:tgtEl>
                                          <p:spTgt spid="73"/>
                                        </p:tgtEl>
                                        <p:attrNameLst>
                                          <p:attrName>ppt_x</p:attrName>
                                          <p:attrName>ppt_y</p:attrName>
                                        </p:attrNameLst>
                                      </p:cBhvr>
                                      <p:rCtr x="0" y="-12500"/>
                                    </p:animMotion>
                                  </p:childTnLst>
                                </p:cTn>
                              </p:par>
                              <p:par>
                                <p:cTn id="65" presetID="8" presetClass="emph" presetSubtype="0" fill="hold" nodeType="withEffect">
                                  <p:stCondLst>
                                    <p:cond delay="0"/>
                                  </p:stCondLst>
                                  <p:childTnLst>
                                    <p:animRot by="-5400000">
                                      <p:cBhvr>
                                        <p:cTn id="66" dur="1000" fill="hold"/>
                                        <p:tgtEl>
                                          <p:spTgt spid="61"/>
                                        </p:tgtEl>
                                        <p:attrNameLst>
                                          <p:attrName>r</p:attrName>
                                        </p:attrNameLst>
                                      </p:cBhvr>
                                    </p:animRot>
                                  </p:childTnLst>
                                </p:cTn>
                              </p:par>
                              <p:par>
                                <p:cTn id="67" presetID="22" presetClass="entr" presetSubtype="1" fill="hold" grpId="0" nodeType="withEffect">
                                  <p:stCondLst>
                                    <p:cond delay="0"/>
                                  </p:stCondLst>
                                  <p:childTnLst>
                                    <p:set>
                                      <p:cBhvr>
                                        <p:cTn id="68" dur="1" fill="hold">
                                          <p:stCondLst>
                                            <p:cond delay="0"/>
                                          </p:stCondLst>
                                        </p:cTn>
                                        <p:tgtEl>
                                          <p:spTgt spid="75"/>
                                        </p:tgtEl>
                                        <p:attrNameLst>
                                          <p:attrName>style.visibility</p:attrName>
                                        </p:attrNameLst>
                                      </p:cBhvr>
                                      <p:to>
                                        <p:strVal val="visible"/>
                                      </p:to>
                                    </p:set>
                                    <p:animEffect transition="in" filter="wipe(up)">
                                      <p:cBhvr>
                                        <p:cTn id="69" dur="500"/>
                                        <p:tgtEl>
                                          <p:spTgt spid="75"/>
                                        </p:tgtEl>
                                      </p:cBhvr>
                                    </p:animEffect>
                                  </p:childTnLst>
                                </p:cTn>
                              </p:par>
                              <p:par>
                                <p:cTn id="70" presetID="35" presetClass="path" presetSubtype="0" accel="50000" decel="50000" fill="hold" grpId="1" nodeType="withEffect">
                                  <p:stCondLst>
                                    <p:cond delay="0"/>
                                  </p:stCondLst>
                                  <p:childTnLst>
                                    <p:animMotion origin="layout" path="M 1.25E-6 3.7037E-6 L -0.25 3.7037E-6 " pathEditMode="relative" rAng="0" ptsTypes="AA">
                                      <p:cBhvr>
                                        <p:cTn id="71" dur="1000" fill="hold"/>
                                        <p:tgtEl>
                                          <p:spTgt spid="75"/>
                                        </p:tgtEl>
                                        <p:attrNameLst>
                                          <p:attrName>ppt_x</p:attrName>
                                          <p:attrName>ppt_y</p:attrName>
                                        </p:attrNameLst>
                                      </p:cBhvr>
                                      <p:rCtr x="-12500" y="0"/>
                                    </p:animMotion>
                                  </p:childTnLst>
                                </p:cTn>
                              </p:par>
                              <p:par>
                                <p:cTn id="72" presetID="8" presetClass="emph" presetSubtype="0" fill="hold" nodeType="withEffect">
                                  <p:stCondLst>
                                    <p:cond delay="0"/>
                                  </p:stCondLst>
                                  <p:childTnLst>
                                    <p:animRot by="-5400000">
                                      <p:cBhvr>
                                        <p:cTn id="73" dur="1000" fill="hold"/>
                                        <p:tgtEl>
                                          <p:spTgt spid="61"/>
                                        </p:tgtEl>
                                        <p:attrNameLst>
                                          <p:attrName>r</p:attrName>
                                        </p:attrNameLst>
                                      </p:cBhvr>
                                    </p:animRot>
                                  </p:childTnLst>
                                </p:cTn>
                              </p:par>
                              <p:par>
                                <p:cTn id="74" presetID="22" presetClass="entr" presetSubtype="1" fill="hold" grpId="0" nodeType="withEffect">
                                  <p:stCondLst>
                                    <p:cond delay="0"/>
                                  </p:stCondLst>
                                  <p:childTnLst>
                                    <p:set>
                                      <p:cBhvr>
                                        <p:cTn id="75" dur="1" fill="hold">
                                          <p:stCondLst>
                                            <p:cond delay="0"/>
                                          </p:stCondLst>
                                        </p:cTn>
                                        <p:tgtEl>
                                          <p:spTgt spid="77"/>
                                        </p:tgtEl>
                                        <p:attrNameLst>
                                          <p:attrName>style.visibility</p:attrName>
                                        </p:attrNameLst>
                                      </p:cBhvr>
                                      <p:to>
                                        <p:strVal val="visible"/>
                                      </p:to>
                                    </p:set>
                                    <p:animEffect transition="in" filter="wipe(up)">
                                      <p:cBhvr>
                                        <p:cTn id="76" dur="500"/>
                                        <p:tgtEl>
                                          <p:spTgt spid="77"/>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2" nodeType="clickEffect">
                                  <p:stCondLst>
                                    <p:cond delay="0"/>
                                  </p:stCondLst>
                                  <p:childTnLst>
                                    <p:animEffect transition="out" filter="fade">
                                      <p:cBhvr>
                                        <p:cTn id="80" dur="500"/>
                                        <p:tgtEl>
                                          <p:spTgt spid="75"/>
                                        </p:tgtEl>
                                      </p:cBhvr>
                                    </p:animEffect>
                                    <p:set>
                                      <p:cBhvr>
                                        <p:cTn id="81" dur="1" fill="hold">
                                          <p:stCondLst>
                                            <p:cond delay="499"/>
                                          </p:stCondLst>
                                        </p:cTn>
                                        <p:tgtEl>
                                          <p:spTgt spid="75"/>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77"/>
                                        </p:tgtEl>
                                      </p:cBhvr>
                                    </p:animEffect>
                                    <p:set>
                                      <p:cBhvr>
                                        <p:cTn id="84" dur="1" fill="hold">
                                          <p:stCondLst>
                                            <p:cond delay="499"/>
                                          </p:stCondLst>
                                        </p:cTn>
                                        <p:tgtEl>
                                          <p:spTgt spid="77"/>
                                        </p:tgtEl>
                                        <p:attrNameLst>
                                          <p:attrName>style.visibility</p:attrName>
                                        </p:attrNameLst>
                                      </p:cBhvr>
                                      <p:to>
                                        <p:strVal val="hidden"/>
                                      </p:to>
                                    </p:set>
                                  </p:childTnLst>
                                </p:cTn>
                              </p:par>
                            </p:childTnLst>
                          </p:cTn>
                        </p:par>
                        <p:par>
                          <p:cTn id="85" fill="hold">
                            <p:stCondLst>
                              <p:cond delay="500"/>
                            </p:stCondLst>
                            <p:childTnLst>
                              <p:par>
                                <p:cTn id="86" presetID="10" presetClass="entr" presetSubtype="0" fill="hold" grpId="0" nodeType="afterEffect">
                                  <p:stCondLst>
                                    <p:cond delay="0"/>
                                  </p:stCondLst>
                                  <p:childTnLst>
                                    <p:set>
                                      <p:cBhvr>
                                        <p:cTn id="87" dur="1" fill="hold">
                                          <p:stCondLst>
                                            <p:cond delay="0"/>
                                          </p:stCondLst>
                                        </p:cTn>
                                        <p:tgtEl>
                                          <p:spTgt spid="68"/>
                                        </p:tgtEl>
                                        <p:attrNameLst>
                                          <p:attrName>style.visibility</p:attrName>
                                        </p:attrNameLst>
                                      </p:cBhvr>
                                      <p:to>
                                        <p:strVal val="visible"/>
                                      </p:to>
                                    </p:set>
                                    <p:animEffect transition="in" filter="fade">
                                      <p:cBhvr>
                                        <p:cTn id="88" dur="500"/>
                                        <p:tgtEl>
                                          <p:spTgt spid="68"/>
                                        </p:tgtEl>
                                      </p:cBhvr>
                                    </p:animEffect>
                                  </p:childTnLst>
                                </p:cTn>
                              </p:par>
                              <p:par>
                                <p:cTn id="89" presetID="10" presetClass="entr" presetSubtype="0" fill="hold" grpId="0" nodeType="withEffect">
                                  <p:stCondLst>
                                    <p:cond delay="0"/>
                                  </p:stCondLst>
                                  <p:childTnLst>
                                    <p:set>
                                      <p:cBhvr>
                                        <p:cTn id="90" dur="1" fill="hold">
                                          <p:stCondLst>
                                            <p:cond delay="0"/>
                                          </p:stCondLst>
                                        </p:cTn>
                                        <p:tgtEl>
                                          <p:spTgt spid="69"/>
                                        </p:tgtEl>
                                        <p:attrNameLst>
                                          <p:attrName>style.visibility</p:attrName>
                                        </p:attrNameLst>
                                      </p:cBhvr>
                                      <p:to>
                                        <p:strVal val="visible"/>
                                      </p:to>
                                    </p:set>
                                    <p:animEffect transition="in" filter="fade">
                                      <p:cBhvr>
                                        <p:cTn id="91" dur="500"/>
                                        <p:tgtEl>
                                          <p:spTgt spid="69"/>
                                        </p:tgtEl>
                                      </p:cBhvr>
                                    </p:animEffect>
                                  </p:childTnLst>
                                </p:cTn>
                              </p:par>
                              <p:par>
                                <p:cTn id="92" presetID="10" presetClass="entr" presetSubtype="0" fill="hold" grpId="0" nodeType="withEffect">
                                  <p:stCondLst>
                                    <p:cond delay="0"/>
                                  </p:stCondLst>
                                  <p:childTnLst>
                                    <p:set>
                                      <p:cBhvr>
                                        <p:cTn id="93" dur="1" fill="hold">
                                          <p:stCondLst>
                                            <p:cond delay="0"/>
                                          </p:stCondLst>
                                        </p:cTn>
                                        <p:tgtEl>
                                          <p:spTgt spid="70"/>
                                        </p:tgtEl>
                                        <p:attrNameLst>
                                          <p:attrName>style.visibility</p:attrName>
                                        </p:attrNameLst>
                                      </p:cBhvr>
                                      <p:to>
                                        <p:strVal val="visible"/>
                                      </p:to>
                                    </p:set>
                                    <p:animEffect transition="in" filter="fade">
                                      <p:cBhvr>
                                        <p:cTn id="94" dur="500"/>
                                        <p:tgtEl>
                                          <p:spTgt spid="70"/>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79"/>
                                        </p:tgtEl>
                                        <p:attrNameLst>
                                          <p:attrName>style.visibility</p:attrName>
                                        </p:attrNameLst>
                                      </p:cBhvr>
                                      <p:to>
                                        <p:strVal val="visible"/>
                                      </p:to>
                                    </p:set>
                                    <p:animEffect transition="in" filter="fade">
                                      <p:cBhvr>
                                        <p:cTn id="97"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0" grpId="3"/>
      <p:bldP spid="60" grpId="4"/>
      <p:bldP spid="73" grpId="0"/>
      <p:bldP spid="73" grpId="1"/>
      <p:bldP spid="75" grpId="0"/>
      <p:bldP spid="75" grpId="1"/>
      <p:bldP spid="75" grpId="2"/>
      <p:bldP spid="77" grpId="0"/>
      <p:bldP spid="77" grpId="1"/>
      <p:bldP spid="68" grpId="0" animBg="1"/>
      <p:bldP spid="69" grpId="0"/>
      <p:bldP spid="70" grpId="0" animBg="1"/>
      <p:bldP spid="79" grpId="0"/>
      <p:bldP spid="52" grpId="0" animBg="1"/>
      <p:bldP spid="80" grpId="0" animBg="1"/>
      <p:bldP spid="67" grpId="0"/>
      <p:bldP spid="67" grpId="1"/>
      <p:bldP spid="5" grpId="0"/>
      <p:bldP spid="5" grpId="1"/>
      <p:bldP spid="6" grpId="0"/>
      <p:bldP spid="6" grpId="1"/>
      <p:bldP spid="7" grpId="0"/>
      <p:bldP spid="7"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1584"/>
            <a:ext cx="12192000" cy="5847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C0202"/>
              </a:solidFill>
            </a:endParaRPr>
          </a:p>
        </p:txBody>
      </p:sp>
      <p:sp>
        <p:nvSpPr>
          <p:cNvPr id="48" name="Pentagon 12"/>
          <p:cNvSpPr/>
          <p:nvPr/>
        </p:nvSpPr>
        <p:spPr>
          <a:xfrm>
            <a:off x="0" y="96886"/>
            <a:ext cx="3657306" cy="1008112"/>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13"/>
          <p:cNvSpPr/>
          <p:nvPr/>
        </p:nvSpPr>
        <p:spPr>
          <a:xfrm>
            <a:off x="175488" y="132868"/>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b="1" dirty="0">
                <a:solidFill>
                  <a:prstClr val="white"/>
                </a:solidFill>
                <a:latin typeface="Gill Sans MT" panose="020B0502020104020203" pitchFamily="34" charset="0"/>
              </a:rPr>
              <a:t>1</a:t>
            </a:r>
            <a:endParaRPr lang="en-US" sz="1500" b="1" dirty="0">
              <a:solidFill>
                <a:prstClr val="white"/>
              </a:solidFill>
              <a:latin typeface="Gill Sans MT" panose="020B0502020104020203" pitchFamily="34" charset="0"/>
            </a:endParaRPr>
          </a:p>
        </p:txBody>
      </p:sp>
      <p:sp>
        <p:nvSpPr>
          <p:cNvPr id="53" name="TextBox 14"/>
          <p:cNvSpPr txBox="1"/>
          <p:nvPr/>
        </p:nvSpPr>
        <p:spPr>
          <a:xfrm>
            <a:off x="683568" y="116632"/>
            <a:ext cx="5148672" cy="369332"/>
          </a:xfrm>
          <a:prstGeom prst="rect">
            <a:avLst/>
          </a:prstGeom>
          <a:noFill/>
        </p:spPr>
        <p:txBody>
          <a:bodyPr wrap="square" rtlCol="0">
            <a:spAutoFit/>
          </a:bodyPr>
          <a:lstStyle/>
          <a:p>
            <a:r>
              <a:rPr lang="fr-FR" dirty="0">
                <a:latin typeface="Century Gothic" panose="020B0502020202020204" pitchFamily="34" charset="0"/>
              </a:rPr>
              <a:t>Contexte général</a:t>
            </a:r>
            <a:endParaRPr lang="en-US" dirty="0">
              <a:latin typeface="Century Gothic" panose="020B0502020202020204" pitchFamily="34" charset="0"/>
            </a:endParaRPr>
          </a:p>
        </p:txBody>
      </p:sp>
      <p:sp>
        <p:nvSpPr>
          <p:cNvPr id="54" name="Oval 15"/>
          <p:cNvSpPr/>
          <p:nvPr/>
        </p:nvSpPr>
        <p:spPr>
          <a:xfrm>
            <a:off x="3717851" y="101600"/>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schemeClr val="bg1"/>
                </a:solidFill>
                <a:latin typeface="Gill Sans MT" panose="020B0502020104020203" pitchFamily="34" charset="0"/>
              </a:rPr>
              <a:t>2</a:t>
            </a:r>
            <a:endParaRPr lang="en-US" sz="1500" dirty="0">
              <a:solidFill>
                <a:schemeClr val="bg1"/>
              </a:solidFill>
              <a:latin typeface="Gill Sans MT" panose="020B0502020104020203" pitchFamily="34" charset="0"/>
            </a:endParaRPr>
          </a:p>
        </p:txBody>
      </p:sp>
      <p:sp>
        <p:nvSpPr>
          <p:cNvPr id="55" name="Oval 16"/>
          <p:cNvSpPr/>
          <p:nvPr/>
        </p:nvSpPr>
        <p:spPr>
          <a:xfrm>
            <a:off x="4310557" y="101600"/>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schemeClr val="bg1"/>
                </a:solidFill>
                <a:latin typeface="Gill Sans MT" panose="020B0502020104020203" pitchFamily="34" charset="0"/>
              </a:rPr>
              <a:t>3</a:t>
            </a:r>
            <a:endParaRPr lang="en-US" sz="1500" dirty="0">
              <a:solidFill>
                <a:schemeClr val="bg1"/>
              </a:solidFill>
              <a:latin typeface="Gill Sans MT" panose="020B0502020104020203" pitchFamily="34" charset="0"/>
            </a:endParaRPr>
          </a:p>
        </p:txBody>
      </p:sp>
      <p:sp>
        <p:nvSpPr>
          <p:cNvPr id="97" name="Isosceles Triangle 37">
            <a:extLst>
              <a:ext uri="{FF2B5EF4-FFF2-40B4-BE49-F238E27FC236}">
                <a16:creationId xmlns:a16="http://schemas.microsoft.com/office/drawing/2014/main" id="{1B0DD87B-6215-F60C-570E-39AADAC0B9D1}"/>
              </a:ext>
            </a:extLst>
          </p:cNvPr>
          <p:cNvSpPr/>
          <p:nvPr>
            <p:custDataLst>
              <p:tags r:id="rId2"/>
            </p:custDataLst>
          </p:nvPr>
        </p:nvSpPr>
        <p:spPr>
          <a:xfrm rot="10800000">
            <a:off x="2026894" y="1167280"/>
            <a:ext cx="216000" cy="108000"/>
          </a:xfrm>
          <a:prstGeom prst="triangle">
            <a:avLst/>
          </a:prstGeom>
          <a:solidFill>
            <a:srgbClr val="0070C0"/>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8" name="Rectangle 97">
            <a:extLst>
              <a:ext uri="{FF2B5EF4-FFF2-40B4-BE49-F238E27FC236}">
                <a16:creationId xmlns:a16="http://schemas.microsoft.com/office/drawing/2014/main" id="{6283DFF5-9610-1AF8-56E3-8BD3E0E771D8}"/>
              </a:ext>
            </a:extLst>
          </p:cNvPr>
          <p:cNvSpPr/>
          <p:nvPr>
            <p:custDataLst>
              <p:tags r:id="rId3"/>
            </p:custDataLst>
          </p:nvPr>
        </p:nvSpPr>
        <p:spPr>
          <a:xfrm>
            <a:off x="739764" y="761200"/>
            <a:ext cx="3082781" cy="253916"/>
          </a:xfrm>
          <a:prstGeom prst="rect">
            <a:avLst/>
          </a:prstGeom>
        </p:spPr>
        <p:txBody>
          <a:bodyPr wrap="square" lIns="68580" tIns="34290" rIns="68580" bIns="34290">
            <a:spAutoFit/>
          </a:bodyPr>
          <a:lstStyle/>
          <a:p>
            <a:pPr algn="ctr"/>
            <a:r>
              <a:rPr lang="fr-FR" sz="1200" b="1" dirty="0">
                <a:latin typeface="Gill Sans MT" panose="020B0502020104020203" pitchFamily="34" charset="0"/>
              </a:rPr>
              <a:t>1-Organisme d’accueil</a:t>
            </a:r>
          </a:p>
        </p:txBody>
      </p:sp>
      <p:sp>
        <p:nvSpPr>
          <p:cNvPr id="99" name="Chevron 27">
            <a:extLst>
              <a:ext uri="{FF2B5EF4-FFF2-40B4-BE49-F238E27FC236}">
                <a16:creationId xmlns:a16="http://schemas.microsoft.com/office/drawing/2014/main" id="{BBE3A460-C3B5-6A62-62A3-EFA77EAF47CD}"/>
              </a:ext>
            </a:extLst>
          </p:cNvPr>
          <p:cNvSpPr/>
          <p:nvPr>
            <p:custDataLst>
              <p:tags r:id="rId4"/>
            </p:custDataLst>
          </p:nvPr>
        </p:nvSpPr>
        <p:spPr>
          <a:xfrm>
            <a:off x="739764" y="986620"/>
            <a:ext cx="3092904" cy="96104"/>
          </a:xfrm>
          <a:prstGeom prst="chevron">
            <a:avLst/>
          </a:prstGeom>
          <a:solidFill>
            <a:schemeClr val="bg2"/>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entury Gothic" pitchFamily="34" charset="0"/>
              <a:ea typeface="+mn-ea"/>
              <a:cs typeface="+mn-cs"/>
            </a:endParaRPr>
          </a:p>
        </p:txBody>
      </p:sp>
      <p:sp>
        <p:nvSpPr>
          <p:cNvPr id="100" name="Rectangle 99">
            <a:extLst>
              <a:ext uri="{FF2B5EF4-FFF2-40B4-BE49-F238E27FC236}">
                <a16:creationId xmlns:a16="http://schemas.microsoft.com/office/drawing/2014/main" id="{B00970B3-A1A7-2F46-E549-3FD62A7A4D50}"/>
              </a:ext>
            </a:extLst>
          </p:cNvPr>
          <p:cNvSpPr/>
          <p:nvPr>
            <p:custDataLst>
              <p:tags r:id="rId5"/>
            </p:custDataLst>
          </p:nvPr>
        </p:nvSpPr>
        <p:spPr>
          <a:xfrm>
            <a:off x="4481722" y="745914"/>
            <a:ext cx="3199238" cy="253916"/>
          </a:xfrm>
          <a:prstGeom prst="rect">
            <a:avLst/>
          </a:prstGeom>
        </p:spPr>
        <p:txBody>
          <a:bodyPr wrap="square" lIns="68580" tIns="34290" rIns="68580" bIns="34290">
            <a:spAutoFit/>
          </a:bodyPr>
          <a:lstStyle/>
          <a:p>
            <a:pPr algn="ctr"/>
            <a:r>
              <a:rPr lang="fr-FR" sz="1200" b="1" dirty="0">
                <a:latin typeface="Gill Sans MT" panose="020B0502020104020203" pitchFamily="34" charset="0"/>
              </a:rPr>
              <a:t>2- Problématique</a:t>
            </a:r>
          </a:p>
        </p:txBody>
      </p:sp>
      <p:sp>
        <p:nvSpPr>
          <p:cNvPr id="101" name="Chevron 29">
            <a:extLst>
              <a:ext uri="{FF2B5EF4-FFF2-40B4-BE49-F238E27FC236}">
                <a16:creationId xmlns:a16="http://schemas.microsoft.com/office/drawing/2014/main" id="{C1C2E0BE-3C4E-4C82-6263-C822C0ED869A}"/>
              </a:ext>
            </a:extLst>
          </p:cNvPr>
          <p:cNvSpPr/>
          <p:nvPr>
            <p:custDataLst>
              <p:tags r:id="rId6"/>
            </p:custDataLst>
          </p:nvPr>
        </p:nvSpPr>
        <p:spPr>
          <a:xfrm>
            <a:off x="4496253" y="986453"/>
            <a:ext cx="3104953" cy="96271"/>
          </a:xfrm>
          <a:prstGeom prst="chevron">
            <a:avLst/>
          </a:prstGeom>
          <a:solidFill>
            <a:srgbClr val="0070C0"/>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entury Gothic" pitchFamily="34" charset="0"/>
              <a:ea typeface="+mn-ea"/>
              <a:cs typeface="+mn-cs"/>
            </a:endParaRPr>
          </a:p>
        </p:txBody>
      </p:sp>
      <p:sp>
        <p:nvSpPr>
          <p:cNvPr id="102" name="Rectangle 101">
            <a:extLst>
              <a:ext uri="{FF2B5EF4-FFF2-40B4-BE49-F238E27FC236}">
                <a16:creationId xmlns:a16="http://schemas.microsoft.com/office/drawing/2014/main" id="{A37A7BD7-217F-1123-204D-E8192C81F9BF}"/>
              </a:ext>
            </a:extLst>
          </p:cNvPr>
          <p:cNvSpPr/>
          <p:nvPr>
            <p:custDataLst>
              <p:tags r:id="rId7"/>
            </p:custDataLst>
          </p:nvPr>
        </p:nvSpPr>
        <p:spPr>
          <a:xfrm>
            <a:off x="8238657" y="761200"/>
            <a:ext cx="3082781" cy="253916"/>
          </a:xfrm>
          <a:prstGeom prst="rect">
            <a:avLst/>
          </a:prstGeom>
        </p:spPr>
        <p:txBody>
          <a:bodyPr wrap="square" lIns="68580" tIns="34290" rIns="68580" bIns="34290">
            <a:spAutoFit/>
          </a:bodyPr>
          <a:lstStyle/>
          <a:p>
            <a:pPr algn="ctr"/>
            <a:r>
              <a:rPr lang="fr-FR" sz="1200" b="1" dirty="0">
                <a:latin typeface="Gill Sans MT" panose="020B0502020104020203" pitchFamily="34" charset="0"/>
              </a:rPr>
              <a:t>3- Objectifs</a:t>
            </a:r>
          </a:p>
        </p:txBody>
      </p:sp>
      <p:sp>
        <p:nvSpPr>
          <p:cNvPr id="103" name="Chevron 27">
            <a:extLst>
              <a:ext uri="{FF2B5EF4-FFF2-40B4-BE49-F238E27FC236}">
                <a16:creationId xmlns:a16="http://schemas.microsoft.com/office/drawing/2014/main" id="{DF56DE23-FC31-F82B-5114-C839B92FC73B}"/>
              </a:ext>
            </a:extLst>
          </p:cNvPr>
          <p:cNvSpPr/>
          <p:nvPr>
            <p:custDataLst>
              <p:tags r:id="rId8"/>
            </p:custDataLst>
          </p:nvPr>
        </p:nvSpPr>
        <p:spPr>
          <a:xfrm>
            <a:off x="8238657" y="986620"/>
            <a:ext cx="3092904" cy="96104"/>
          </a:xfrm>
          <a:prstGeom prst="chevron">
            <a:avLst/>
          </a:prstGeom>
          <a:solidFill>
            <a:schemeClr val="bg2"/>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entury Gothic" pitchFamily="34" charset="0"/>
              <a:ea typeface="+mn-ea"/>
              <a:cs typeface="+mn-cs"/>
            </a:endParaRPr>
          </a:p>
        </p:txBody>
      </p:sp>
      <p:sp>
        <p:nvSpPr>
          <p:cNvPr id="104" name="Oval 16">
            <a:extLst>
              <a:ext uri="{FF2B5EF4-FFF2-40B4-BE49-F238E27FC236}">
                <a16:creationId xmlns:a16="http://schemas.microsoft.com/office/drawing/2014/main" id="{F556BCA9-C55D-EA25-8244-11C9E437B495}"/>
              </a:ext>
            </a:extLst>
          </p:cNvPr>
          <p:cNvSpPr/>
          <p:nvPr/>
        </p:nvSpPr>
        <p:spPr>
          <a:xfrm>
            <a:off x="4891398" y="86697"/>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prstClr val="white"/>
                </a:solidFill>
                <a:latin typeface="Gill Sans MT" panose="020B0502020104020203" pitchFamily="34" charset="0"/>
              </a:rPr>
              <a:t>4</a:t>
            </a:r>
            <a:endParaRPr lang="en-US" sz="1500" dirty="0">
              <a:solidFill>
                <a:prstClr val="white"/>
              </a:solidFill>
              <a:latin typeface="Gill Sans MT" panose="020B0502020104020203" pitchFamily="34" charset="0"/>
            </a:endParaRPr>
          </a:p>
        </p:txBody>
      </p:sp>
      <p:cxnSp>
        <p:nvCxnSpPr>
          <p:cNvPr id="108" name="Connecteur droit 22">
            <a:extLst>
              <a:ext uri="{FF2B5EF4-FFF2-40B4-BE49-F238E27FC236}">
                <a16:creationId xmlns:a16="http://schemas.microsoft.com/office/drawing/2014/main" id="{36EAC9D8-CEFC-BE9E-5FBC-7BBCCF651CC8}"/>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09" name="Connecteur droit 23">
            <a:extLst>
              <a:ext uri="{FF2B5EF4-FFF2-40B4-BE49-F238E27FC236}">
                <a16:creationId xmlns:a16="http://schemas.microsoft.com/office/drawing/2014/main" id="{61730838-4ACC-7FBE-5A32-475161B79082}"/>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10" name="Connecteur droit 22">
            <a:extLst>
              <a:ext uri="{FF2B5EF4-FFF2-40B4-BE49-F238E27FC236}">
                <a16:creationId xmlns:a16="http://schemas.microsoft.com/office/drawing/2014/main" id="{8B33DDCB-56F5-A97D-9340-7AB8715FD5A0}"/>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11" name="Connecteur droit 23">
            <a:extLst>
              <a:ext uri="{FF2B5EF4-FFF2-40B4-BE49-F238E27FC236}">
                <a16:creationId xmlns:a16="http://schemas.microsoft.com/office/drawing/2014/main" id="{20EAB739-33FC-4C09-248E-C71B29D3AFBB}"/>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12" name="Pentagon 12">
            <a:extLst>
              <a:ext uri="{FF2B5EF4-FFF2-40B4-BE49-F238E27FC236}">
                <a16:creationId xmlns:a16="http://schemas.microsoft.com/office/drawing/2014/main" id="{DA24B590-5FD7-6EF5-1FAE-16C150F41987}"/>
              </a:ext>
            </a:extLst>
          </p:cNvPr>
          <p:cNvSpPr/>
          <p:nvPr/>
        </p:nvSpPr>
        <p:spPr>
          <a:xfrm rot="10800000">
            <a:off x="1331191" y="6427650"/>
            <a:ext cx="9827316" cy="439258"/>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Pentagon 12">
            <a:extLst>
              <a:ext uri="{FF2B5EF4-FFF2-40B4-BE49-F238E27FC236}">
                <a16:creationId xmlns:a16="http://schemas.microsoft.com/office/drawing/2014/main" id="{63CC5A9D-C5C3-A5D2-35AA-04EF65A1ED8D}"/>
              </a:ext>
            </a:extLst>
          </p:cNvPr>
          <p:cNvSpPr/>
          <p:nvPr/>
        </p:nvSpPr>
        <p:spPr>
          <a:xfrm>
            <a:off x="-3" y="6385711"/>
            <a:ext cx="2114622" cy="1035804"/>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4" name="Connecteur droit 22">
            <a:extLst>
              <a:ext uri="{FF2B5EF4-FFF2-40B4-BE49-F238E27FC236}">
                <a16:creationId xmlns:a16="http://schemas.microsoft.com/office/drawing/2014/main" id="{EBC22182-9ABC-B6F4-37E1-CB35256660F8}"/>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15" name="Connecteur droit 23">
            <a:extLst>
              <a:ext uri="{FF2B5EF4-FFF2-40B4-BE49-F238E27FC236}">
                <a16:creationId xmlns:a16="http://schemas.microsoft.com/office/drawing/2014/main" id="{6A6AFEC1-C195-594C-60B7-C0C4C1260A06}"/>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16" name="Ellipse 115">
            <a:extLst>
              <a:ext uri="{FF2B5EF4-FFF2-40B4-BE49-F238E27FC236}">
                <a16:creationId xmlns:a16="http://schemas.microsoft.com/office/drawing/2014/main" id="{5EA8CF64-FBF3-C517-6DD7-D676D82C3F4A}"/>
              </a:ext>
            </a:extLst>
          </p:cNvPr>
          <p:cNvSpPr/>
          <p:nvPr/>
        </p:nvSpPr>
        <p:spPr>
          <a:xfrm>
            <a:off x="5822027" y="6278881"/>
            <a:ext cx="654416" cy="5639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5</a:t>
            </a:r>
          </a:p>
        </p:txBody>
      </p:sp>
      <p:sp>
        <p:nvSpPr>
          <p:cNvPr id="118" name="Pentagon 12">
            <a:extLst>
              <a:ext uri="{FF2B5EF4-FFF2-40B4-BE49-F238E27FC236}">
                <a16:creationId xmlns:a16="http://schemas.microsoft.com/office/drawing/2014/main" id="{2D6E4B3B-3587-0A26-D12F-E2446312F0E6}"/>
              </a:ext>
            </a:extLst>
          </p:cNvPr>
          <p:cNvSpPr/>
          <p:nvPr/>
        </p:nvSpPr>
        <p:spPr>
          <a:xfrm rot="10800000">
            <a:off x="10101196" y="6385711"/>
            <a:ext cx="2114622" cy="1035804"/>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Pentagon 12">
            <a:extLst>
              <a:ext uri="{FF2B5EF4-FFF2-40B4-BE49-F238E27FC236}">
                <a16:creationId xmlns:a16="http://schemas.microsoft.com/office/drawing/2014/main" id="{F9E23209-ADFB-FD41-CB76-DBA68EA391CB}"/>
              </a:ext>
            </a:extLst>
          </p:cNvPr>
          <p:cNvSpPr/>
          <p:nvPr/>
        </p:nvSpPr>
        <p:spPr>
          <a:xfrm rot="10800000">
            <a:off x="8151242" y="-782980"/>
            <a:ext cx="5840292" cy="1244579"/>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Graphic 4" descr="Building">
            <a:extLst>
              <a:ext uri="{FF2B5EF4-FFF2-40B4-BE49-F238E27FC236}">
                <a16:creationId xmlns:a16="http://schemas.microsoft.com/office/drawing/2014/main" id="{1AE902B5-6F3D-3119-C492-C9B583882B7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4727" y="1395164"/>
            <a:ext cx="1765161" cy="2091734"/>
          </a:xfrm>
          <a:prstGeom prst="rect">
            <a:avLst/>
          </a:prstGeom>
        </p:spPr>
      </p:pic>
      <p:pic>
        <p:nvPicPr>
          <p:cNvPr id="11" name="Graphic 10" descr="Office worker">
            <a:extLst>
              <a:ext uri="{FF2B5EF4-FFF2-40B4-BE49-F238E27FC236}">
                <a16:creationId xmlns:a16="http://schemas.microsoft.com/office/drawing/2014/main" id="{E0B513C4-4C83-6964-D5B3-46B856F21A3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173248" y="3200927"/>
            <a:ext cx="914400" cy="914400"/>
          </a:xfrm>
          <a:prstGeom prst="rect">
            <a:avLst/>
          </a:prstGeom>
        </p:spPr>
      </p:pic>
      <p:pic>
        <p:nvPicPr>
          <p:cNvPr id="15" name="Graphic 14" descr="Office worker">
            <a:extLst>
              <a:ext uri="{FF2B5EF4-FFF2-40B4-BE49-F238E27FC236}">
                <a16:creationId xmlns:a16="http://schemas.microsoft.com/office/drawing/2014/main" id="{885803C0-00E7-745F-2212-27484DADB55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868099" y="2353170"/>
            <a:ext cx="914400" cy="914400"/>
          </a:xfrm>
          <a:prstGeom prst="rect">
            <a:avLst/>
          </a:prstGeom>
        </p:spPr>
      </p:pic>
      <p:pic>
        <p:nvPicPr>
          <p:cNvPr id="16" name="Graphic 15" descr="Office worker">
            <a:extLst>
              <a:ext uri="{FF2B5EF4-FFF2-40B4-BE49-F238E27FC236}">
                <a16:creationId xmlns:a16="http://schemas.microsoft.com/office/drawing/2014/main" id="{C1DEC4B5-0857-6A51-4190-3B68EEBB658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325299" y="3202524"/>
            <a:ext cx="914400" cy="914400"/>
          </a:xfrm>
          <a:prstGeom prst="rect">
            <a:avLst/>
          </a:prstGeom>
        </p:spPr>
      </p:pic>
      <p:pic>
        <p:nvPicPr>
          <p:cNvPr id="19" name="Graphic 18" descr="Office worker">
            <a:extLst>
              <a:ext uri="{FF2B5EF4-FFF2-40B4-BE49-F238E27FC236}">
                <a16:creationId xmlns:a16="http://schemas.microsoft.com/office/drawing/2014/main" id="{CC0B47F5-797D-C2EC-713D-A4031C23122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716048" y="4052083"/>
            <a:ext cx="914400" cy="914400"/>
          </a:xfrm>
          <a:prstGeom prst="rect">
            <a:avLst/>
          </a:prstGeom>
        </p:spPr>
      </p:pic>
      <p:pic>
        <p:nvPicPr>
          <p:cNvPr id="20" name="Graphic 19" descr="Office worker">
            <a:extLst>
              <a:ext uri="{FF2B5EF4-FFF2-40B4-BE49-F238E27FC236}">
                <a16:creationId xmlns:a16="http://schemas.microsoft.com/office/drawing/2014/main" id="{5FC6D9A8-6295-99B4-93D3-B00820424FC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808606" y="4048684"/>
            <a:ext cx="914400" cy="914400"/>
          </a:xfrm>
          <a:prstGeom prst="rect">
            <a:avLst/>
          </a:prstGeom>
        </p:spPr>
      </p:pic>
      <p:pic>
        <p:nvPicPr>
          <p:cNvPr id="21" name="Graphic 20" descr="Office worker">
            <a:extLst>
              <a:ext uri="{FF2B5EF4-FFF2-40B4-BE49-F238E27FC236}">
                <a16:creationId xmlns:a16="http://schemas.microsoft.com/office/drawing/2014/main" id="{083D6CBA-63DD-542E-8E79-2C265EBCE45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901164" y="4048684"/>
            <a:ext cx="914400" cy="914400"/>
          </a:xfrm>
          <a:prstGeom prst="rect">
            <a:avLst/>
          </a:prstGeom>
        </p:spPr>
      </p:pic>
      <p:pic>
        <p:nvPicPr>
          <p:cNvPr id="24" name="Graphic 23" descr="School boy">
            <a:extLst>
              <a:ext uri="{FF2B5EF4-FFF2-40B4-BE49-F238E27FC236}">
                <a16:creationId xmlns:a16="http://schemas.microsoft.com/office/drawing/2014/main" id="{D639DD88-4465-A195-0E20-952D1F4AC8B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843101" y="2999842"/>
            <a:ext cx="914400" cy="914400"/>
          </a:xfrm>
          <a:prstGeom prst="rect">
            <a:avLst/>
          </a:prstGeom>
        </p:spPr>
      </p:pic>
      <p:pic>
        <p:nvPicPr>
          <p:cNvPr id="26" name="Graphic 25" descr="School girl">
            <a:extLst>
              <a:ext uri="{FF2B5EF4-FFF2-40B4-BE49-F238E27FC236}">
                <a16:creationId xmlns:a16="http://schemas.microsoft.com/office/drawing/2014/main" id="{4AE1114C-0BD1-9237-69C0-7AC348E68308}"/>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451890" y="2530136"/>
            <a:ext cx="914400" cy="914400"/>
          </a:xfrm>
          <a:prstGeom prst="rect">
            <a:avLst/>
          </a:prstGeom>
        </p:spPr>
      </p:pic>
      <p:pic>
        <p:nvPicPr>
          <p:cNvPr id="28" name="Graphic 27" descr="School girl">
            <a:extLst>
              <a:ext uri="{FF2B5EF4-FFF2-40B4-BE49-F238E27FC236}">
                <a16:creationId xmlns:a16="http://schemas.microsoft.com/office/drawing/2014/main" id="{0D2CBB47-8E3A-4BB1-2B34-0F3DEBDBB9F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322847" y="4115327"/>
            <a:ext cx="914400" cy="914400"/>
          </a:xfrm>
          <a:prstGeom prst="rect">
            <a:avLst/>
          </a:prstGeom>
        </p:spPr>
      </p:pic>
      <p:pic>
        <p:nvPicPr>
          <p:cNvPr id="30" name="Graphic 29" descr="School girl">
            <a:extLst>
              <a:ext uri="{FF2B5EF4-FFF2-40B4-BE49-F238E27FC236}">
                <a16:creationId xmlns:a16="http://schemas.microsoft.com/office/drawing/2014/main" id="{7BFA217A-3A7F-7BE1-7410-8ED33DE3CE5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944056" y="3324426"/>
            <a:ext cx="914400" cy="914400"/>
          </a:xfrm>
          <a:prstGeom prst="rect">
            <a:avLst/>
          </a:prstGeom>
        </p:spPr>
      </p:pic>
      <p:pic>
        <p:nvPicPr>
          <p:cNvPr id="34" name="Graphic 33" descr="School boy">
            <a:extLst>
              <a:ext uri="{FF2B5EF4-FFF2-40B4-BE49-F238E27FC236}">
                <a16:creationId xmlns:a16="http://schemas.microsoft.com/office/drawing/2014/main" id="{C580F4AD-FA0F-0699-3801-94D9586D26F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531256" y="4021968"/>
            <a:ext cx="914400" cy="914400"/>
          </a:xfrm>
          <a:prstGeom prst="rect">
            <a:avLst/>
          </a:prstGeom>
        </p:spPr>
      </p:pic>
      <p:pic>
        <p:nvPicPr>
          <p:cNvPr id="42" name="Graphic 41" descr="School boy">
            <a:extLst>
              <a:ext uri="{FF2B5EF4-FFF2-40B4-BE49-F238E27FC236}">
                <a16:creationId xmlns:a16="http://schemas.microsoft.com/office/drawing/2014/main" id="{1E61C108-E121-5666-4F95-FEAE5B4677E3}"/>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152787" y="3710417"/>
            <a:ext cx="914400" cy="914400"/>
          </a:xfrm>
          <a:prstGeom prst="rect">
            <a:avLst/>
          </a:prstGeom>
        </p:spPr>
      </p:pic>
      <p:pic>
        <p:nvPicPr>
          <p:cNvPr id="45" name="Graphic 44" descr="School boy">
            <a:extLst>
              <a:ext uri="{FF2B5EF4-FFF2-40B4-BE49-F238E27FC236}">
                <a16:creationId xmlns:a16="http://schemas.microsoft.com/office/drawing/2014/main" id="{4D9F370E-D621-1122-B153-3696FE3BDA2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701316" y="4331020"/>
            <a:ext cx="914400" cy="914400"/>
          </a:xfrm>
          <a:prstGeom prst="rect">
            <a:avLst/>
          </a:prstGeom>
        </p:spPr>
      </p:pic>
      <p:pic>
        <p:nvPicPr>
          <p:cNvPr id="51" name="Graphic 50" descr="School girl">
            <a:extLst>
              <a:ext uri="{FF2B5EF4-FFF2-40B4-BE49-F238E27FC236}">
                <a16:creationId xmlns:a16="http://schemas.microsoft.com/office/drawing/2014/main" id="{C99B09FB-3091-CF1E-EBC3-7A3C98667FC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101196" y="4021968"/>
            <a:ext cx="914400" cy="914400"/>
          </a:xfrm>
          <a:prstGeom prst="rect">
            <a:avLst/>
          </a:prstGeom>
        </p:spPr>
      </p:pic>
      <p:pic>
        <p:nvPicPr>
          <p:cNvPr id="52" name="Graphic 51" descr="School girl">
            <a:extLst>
              <a:ext uri="{FF2B5EF4-FFF2-40B4-BE49-F238E27FC236}">
                <a16:creationId xmlns:a16="http://schemas.microsoft.com/office/drawing/2014/main" id="{71B9A14B-0EEC-2958-F398-C65103B804C4}"/>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790431" y="3244330"/>
            <a:ext cx="914400" cy="914400"/>
          </a:xfrm>
          <a:prstGeom prst="rect">
            <a:avLst/>
          </a:prstGeom>
        </p:spPr>
      </p:pic>
      <p:pic>
        <p:nvPicPr>
          <p:cNvPr id="58" name="Graphic 57" descr="School boy">
            <a:extLst>
              <a:ext uri="{FF2B5EF4-FFF2-40B4-BE49-F238E27FC236}">
                <a16:creationId xmlns:a16="http://schemas.microsoft.com/office/drawing/2014/main" id="{63CB1F58-B2E1-DD2E-38C7-E9F5D92BF5B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537490" y="2560051"/>
            <a:ext cx="914400" cy="914400"/>
          </a:xfrm>
          <a:prstGeom prst="rect">
            <a:avLst/>
          </a:prstGeom>
        </p:spPr>
      </p:pic>
      <p:sp>
        <p:nvSpPr>
          <p:cNvPr id="60" name="TextBox 59">
            <a:extLst>
              <a:ext uri="{FF2B5EF4-FFF2-40B4-BE49-F238E27FC236}">
                <a16:creationId xmlns:a16="http://schemas.microsoft.com/office/drawing/2014/main" id="{8A311A5F-C644-E784-FE92-B04820C43D7E}"/>
              </a:ext>
            </a:extLst>
          </p:cNvPr>
          <p:cNvSpPr txBox="1"/>
          <p:nvPr/>
        </p:nvSpPr>
        <p:spPr>
          <a:xfrm>
            <a:off x="3310894" y="5304939"/>
            <a:ext cx="1826590" cy="369332"/>
          </a:xfrm>
          <a:prstGeom prst="rect">
            <a:avLst/>
          </a:prstGeom>
          <a:noFill/>
          <a:ln>
            <a:solidFill>
              <a:schemeClr val="bg1"/>
            </a:solidFill>
          </a:ln>
        </p:spPr>
        <p:txBody>
          <a:bodyPr wrap="square" rtlCol="0">
            <a:spAutoFit/>
          </a:bodyPr>
          <a:lstStyle/>
          <a:p>
            <a:r>
              <a:rPr lang="fr-FR" dirty="0"/>
              <a:t> 2.300 employés</a:t>
            </a:r>
            <a:endParaRPr lang="en-US" dirty="0"/>
          </a:p>
        </p:txBody>
      </p:sp>
      <p:sp>
        <p:nvSpPr>
          <p:cNvPr id="62" name="TextBox 61">
            <a:extLst>
              <a:ext uri="{FF2B5EF4-FFF2-40B4-BE49-F238E27FC236}">
                <a16:creationId xmlns:a16="http://schemas.microsoft.com/office/drawing/2014/main" id="{74EB0462-4B6D-0F9E-4349-3198AB45F2FD}"/>
              </a:ext>
            </a:extLst>
          </p:cNvPr>
          <p:cNvSpPr txBox="1"/>
          <p:nvPr/>
        </p:nvSpPr>
        <p:spPr>
          <a:xfrm>
            <a:off x="8860247" y="5312677"/>
            <a:ext cx="1183285" cy="369332"/>
          </a:xfrm>
          <a:prstGeom prst="rect">
            <a:avLst/>
          </a:prstGeom>
          <a:noFill/>
          <a:ln>
            <a:solidFill>
              <a:schemeClr val="bg1"/>
            </a:solidFill>
          </a:ln>
        </p:spPr>
        <p:txBody>
          <a:bodyPr wrap="square" rtlCol="0">
            <a:spAutoFit/>
          </a:bodyPr>
          <a:lstStyle/>
          <a:p>
            <a:r>
              <a:rPr lang="fr-FR" dirty="0"/>
              <a:t>Stagiaires</a:t>
            </a:r>
            <a:endParaRPr lang="en-US" dirty="0"/>
          </a:p>
        </p:txBody>
      </p:sp>
      <p:cxnSp>
        <p:nvCxnSpPr>
          <p:cNvPr id="64" name="Straight Arrow Connector 63">
            <a:extLst>
              <a:ext uri="{FF2B5EF4-FFF2-40B4-BE49-F238E27FC236}">
                <a16:creationId xmlns:a16="http://schemas.microsoft.com/office/drawing/2014/main" id="{19A5ADD8-1298-FB7F-B2A9-191E71CAD51B}"/>
              </a:ext>
            </a:extLst>
          </p:cNvPr>
          <p:cNvCxnSpPr/>
          <p:nvPr/>
        </p:nvCxnSpPr>
        <p:spPr>
          <a:xfrm>
            <a:off x="1553611" y="2590683"/>
            <a:ext cx="1655733" cy="919593"/>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7CD0D5E6-D844-DBEC-9B7E-43375254F958}"/>
              </a:ext>
            </a:extLst>
          </p:cNvPr>
          <p:cNvCxnSpPr>
            <a:cxnSpLocks/>
          </p:cNvCxnSpPr>
          <p:nvPr/>
        </p:nvCxnSpPr>
        <p:spPr>
          <a:xfrm>
            <a:off x="5688968" y="3897458"/>
            <a:ext cx="1898473" cy="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71" name="Arc 70">
            <a:extLst>
              <a:ext uri="{FF2B5EF4-FFF2-40B4-BE49-F238E27FC236}">
                <a16:creationId xmlns:a16="http://schemas.microsoft.com/office/drawing/2014/main" id="{453131B0-1AA6-5E35-FA97-2B43B2C04E5E}"/>
              </a:ext>
            </a:extLst>
          </p:cNvPr>
          <p:cNvSpPr/>
          <p:nvPr/>
        </p:nvSpPr>
        <p:spPr>
          <a:xfrm>
            <a:off x="2242893" y="1657119"/>
            <a:ext cx="5357467" cy="1770441"/>
          </a:xfrm>
          <a:prstGeom prst="arc">
            <a:avLst>
              <a:gd name="adj1" fmla="val 11381193"/>
              <a:gd name="adj2" fmla="val 21403485"/>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Isosceles Triangle 71">
            <a:extLst>
              <a:ext uri="{FF2B5EF4-FFF2-40B4-BE49-F238E27FC236}">
                <a16:creationId xmlns:a16="http://schemas.microsoft.com/office/drawing/2014/main" id="{4BD59057-25CF-FC49-702F-0A939F661F8F}"/>
              </a:ext>
            </a:extLst>
          </p:cNvPr>
          <p:cNvSpPr/>
          <p:nvPr/>
        </p:nvSpPr>
        <p:spPr>
          <a:xfrm rot="14260238">
            <a:off x="2372702" y="2074538"/>
            <a:ext cx="259205" cy="220382"/>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Rounded Corners 74">
            <a:extLst>
              <a:ext uri="{FF2B5EF4-FFF2-40B4-BE49-F238E27FC236}">
                <a16:creationId xmlns:a16="http://schemas.microsoft.com/office/drawing/2014/main" id="{DC283877-6288-BA75-ACCE-749B6954AD84}"/>
              </a:ext>
            </a:extLst>
          </p:cNvPr>
          <p:cNvSpPr/>
          <p:nvPr/>
        </p:nvSpPr>
        <p:spPr>
          <a:xfrm>
            <a:off x="5346982" y="1720674"/>
            <a:ext cx="397586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Rounded Corners 77">
            <a:extLst>
              <a:ext uri="{FF2B5EF4-FFF2-40B4-BE49-F238E27FC236}">
                <a16:creationId xmlns:a16="http://schemas.microsoft.com/office/drawing/2014/main" id="{E56606B7-445B-FCF6-35AE-4F52F32B9C1E}"/>
              </a:ext>
            </a:extLst>
          </p:cNvPr>
          <p:cNvSpPr/>
          <p:nvPr/>
        </p:nvSpPr>
        <p:spPr>
          <a:xfrm>
            <a:off x="5344537" y="4762025"/>
            <a:ext cx="3975865" cy="9144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552643F4-AB1F-69B9-4627-3B7655BACFB8}"/>
              </a:ext>
            </a:extLst>
          </p:cNvPr>
          <p:cNvSpPr txBox="1"/>
          <p:nvPr/>
        </p:nvSpPr>
        <p:spPr>
          <a:xfrm>
            <a:off x="334303" y="312868"/>
            <a:ext cx="2454421" cy="6247864"/>
          </a:xfrm>
          <a:prstGeom prst="rect">
            <a:avLst/>
          </a:prstGeom>
          <a:noFill/>
          <a:ln>
            <a:noFill/>
          </a:ln>
        </p:spPr>
        <p:txBody>
          <a:bodyPr wrap="square" rtlCol="0">
            <a:spAutoFit/>
          </a:bodyPr>
          <a:lstStyle/>
          <a:p>
            <a:r>
              <a:rPr lang="fr-FR" sz="40000" dirty="0">
                <a:solidFill>
                  <a:schemeClr val="tx2">
                    <a:lumMod val="60000"/>
                    <a:lumOff val="40000"/>
                  </a:schemeClr>
                </a:solidFill>
              </a:rPr>
              <a:t>?</a:t>
            </a:r>
            <a:endParaRPr lang="en-US" sz="40000" dirty="0">
              <a:solidFill>
                <a:schemeClr val="tx2">
                  <a:lumMod val="60000"/>
                  <a:lumOff val="40000"/>
                </a:schemeClr>
              </a:solidFill>
            </a:endParaRPr>
          </a:p>
        </p:txBody>
      </p:sp>
      <p:sp>
        <p:nvSpPr>
          <p:cNvPr id="81" name="TextBox 80">
            <a:extLst>
              <a:ext uri="{FF2B5EF4-FFF2-40B4-BE49-F238E27FC236}">
                <a16:creationId xmlns:a16="http://schemas.microsoft.com/office/drawing/2014/main" id="{D74B2D1E-44D4-96AA-0674-519A7361E0F1}"/>
              </a:ext>
            </a:extLst>
          </p:cNvPr>
          <p:cNvSpPr txBox="1"/>
          <p:nvPr/>
        </p:nvSpPr>
        <p:spPr>
          <a:xfrm>
            <a:off x="5688968" y="2002171"/>
            <a:ext cx="3378219" cy="369332"/>
          </a:xfrm>
          <a:prstGeom prst="rect">
            <a:avLst/>
          </a:prstGeom>
          <a:noFill/>
        </p:spPr>
        <p:txBody>
          <a:bodyPr wrap="square" rtlCol="0">
            <a:spAutoFit/>
          </a:bodyPr>
          <a:lstStyle/>
          <a:p>
            <a:r>
              <a:rPr lang="fr-FR" b="1" dirty="0">
                <a:solidFill>
                  <a:schemeClr val="bg1"/>
                </a:solidFill>
              </a:rPr>
              <a:t>Comment gérer cette opération ?</a:t>
            </a:r>
            <a:endParaRPr lang="en-US" b="1" dirty="0">
              <a:solidFill>
                <a:schemeClr val="bg1"/>
              </a:solidFill>
            </a:endParaRPr>
          </a:p>
        </p:txBody>
      </p:sp>
      <p:sp>
        <p:nvSpPr>
          <p:cNvPr id="82" name="TextBox 81">
            <a:extLst>
              <a:ext uri="{FF2B5EF4-FFF2-40B4-BE49-F238E27FC236}">
                <a16:creationId xmlns:a16="http://schemas.microsoft.com/office/drawing/2014/main" id="{56E46705-2441-A498-4946-43E76868D3D2}"/>
              </a:ext>
            </a:extLst>
          </p:cNvPr>
          <p:cNvSpPr txBox="1"/>
          <p:nvPr/>
        </p:nvSpPr>
        <p:spPr>
          <a:xfrm>
            <a:off x="5477369" y="5063376"/>
            <a:ext cx="3674042" cy="369332"/>
          </a:xfrm>
          <a:prstGeom prst="rect">
            <a:avLst/>
          </a:prstGeom>
          <a:noFill/>
        </p:spPr>
        <p:txBody>
          <a:bodyPr wrap="square" rtlCol="0">
            <a:spAutoFit/>
          </a:bodyPr>
          <a:lstStyle/>
          <a:p>
            <a:r>
              <a:rPr lang="fr-FR" b="1" dirty="0">
                <a:solidFill>
                  <a:schemeClr val="bg1"/>
                </a:solidFill>
              </a:rPr>
              <a:t>Outil informatique (Application VB)</a:t>
            </a:r>
            <a:endParaRPr lang="en-US" b="1" dirty="0">
              <a:solidFill>
                <a:schemeClr val="bg1"/>
              </a:solidFill>
            </a:endParaRPr>
          </a:p>
        </p:txBody>
      </p:sp>
      <p:cxnSp>
        <p:nvCxnSpPr>
          <p:cNvPr id="84" name="Straight Arrow Connector 83">
            <a:extLst>
              <a:ext uri="{FF2B5EF4-FFF2-40B4-BE49-F238E27FC236}">
                <a16:creationId xmlns:a16="http://schemas.microsoft.com/office/drawing/2014/main" id="{ED7E4DD4-4524-8AE7-6E82-9F1A3E2BA12C}"/>
              </a:ext>
            </a:extLst>
          </p:cNvPr>
          <p:cNvCxnSpPr/>
          <p:nvPr/>
        </p:nvCxnSpPr>
        <p:spPr>
          <a:xfrm>
            <a:off x="7351295" y="2809316"/>
            <a:ext cx="0" cy="170899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8DD88447-E767-A27C-0B01-D8FB1BEAFD11}"/>
              </a:ext>
            </a:extLst>
          </p:cNvPr>
          <p:cNvPicPr>
            <a:picLocks noChangeAspect="1"/>
          </p:cNvPicPr>
          <p:nvPr/>
        </p:nvPicPr>
        <p:blipFill>
          <a:blip r:embed="rId19"/>
          <a:stretch>
            <a:fillRect/>
          </a:stretch>
        </p:blipFill>
        <p:spPr>
          <a:xfrm>
            <a:off x="251816" y="6353175"/>
            <a:ext cx="904875" cy="504825"/>
          </a:xfrm>
          <a:prstGeom prst="rect">
            <a:avLst/>
          </a:prstGeom>
        </p:spPr>
      </p:pic>
      <p:pic>
        <p:nvPicPr>
          <p:cNvPr id="8" name="Picture 7">
            <a:extLst>
              <a:ext uri="{FF2B5EF4-FFF2-40B4-BE49-F238E27FC236}">
                <a16:creationId xmlns:a16="http://schemas.microsoft.com/office/drawing/2014/main" id="{0BF32402-9B24-08D4-07C7-711411542EF5}"/>
              </a:ext>
            </a:extLst>
          </p:cNvPr>
          <p:cNvPicPr>
            <a:picLocks noChangeAspect="1"/>
          </p:cNvPicPr>
          <p:nvPr/>
        </p:nvPicPr>
        <p:blipFill>
          <a:blip r:embed="rId20"/>
          <a:stretch>
            <a:fillRect/>
          </a:stretch>
        </p:blipFill>
        <p:spPr>
          <a:xfrm>
            <a:off x="11309049" y="6366595"/>
            <a:ext cx="742950" cy="476250"/>
          </a:xfrm>
          <a:prstGeom prst="rect">
            <a:avLst/>
          </a:prstGeom>
        </p:spPr>
      </p:pic>
      <p:sp>
        <p:nvSpPr>
          <p:cNvPr id="10" name="ZoneTexte 27">
            <a:extLst>
              <a:ext uri="{FF2B5EF4-FFF2-40B4-BE49-F238E27FC236}">
                <a16:creationId xmlns:a16="http://schemas.microsoft.com/office/drawing/2014/main" id="{3555B930-EA5F-EF49-27D0-3E5000B91261}"/>
              </a:ext>
            </a:extLst>
          </p:cNvPr>
          <p:cNvSpPr txBox="1"/>
          <p:nvPr/>
        </p:nvSpPr>
        <p:spPr>
          <a:xfrm>
            <a:off x="8909732" y="16474"/>
            <a:ext cx="3400154" cy="415498"/>
          </a:xfrm>
          <a:prstGeom prst="rect">
            <a:avLst/>
          </a:prstGeom>
          <a:noFill/>
        </p:spPr>
        <p:txBody>
          <a:bodyPr wrap="square" rtlCol="0">
            <a:spAutoFit/>
          </a:bodyPr>
          <a:lstStyle/>
          <a:p>
            <a:pPr algn="ctr"/>
            <a:r>
              <a:rPr lang="fr-FR" sz="1050" b="1" dirty="0">
                <a:solidFill>
                  <a:schemeClr val="bg1"/>
                </a:solidFill>
                <a:effectLst>
                  <a:outerShdw blurRad="38100" dist="38100" dir="2700000" algn="tl">
                    <a:srgbClr val="000000">
                      <a:alpha val="43137"/>
                    </a:srgbClr>
                  </a:outerShdw>
                </a:effectLst>
                <a:latin typeface="Garamond" panose="02020404030301010803" pitchFamily="18" charset="0"/>
              </a:rPr>
              <a:t>Conception et réalisation d’un outil informatique</a:t>
            </a:r>
          </a:p>
          <a:p>
            <a:pPr algn="ctr"/>
            <a:r>
              <a:rPr lang="fr-FR" sz="1050" b="1" dirty="0">
                <a:solidFill>
                  <a:schemeClr val="bg1"/>
                </a:solidFill>
                <a:effectLst>
                  <a:outerShdw blurRad="38100" dist="38100" dir="2700000" algn="tl">
                    <a:srgbClr val="000000">
                      <a:alpha val="43137"/>
                    </a:srgbClr>
                  </a:outerShdw>
                </a:effectLst>
                <a:latin typeface="Garamond" panose="02020404030301010803" pitchFamily="18" charset="0"/>
              </a:rPr>
              <a:t>pour la gestion des stages</a:t>
            </a:r>
          </a:p>
        </p:txBody>
      </p:sp>
      <p:pic>
        <p:nvPicPr>
          <p:cNvPr id="3" name="Picture 2" descr="‫قافلة فوسبوكراع الفلاحية تحط الرحال بمدينة السمارة .التفااااااااصيل...،، -‬‎">
            <a:extLst>
              <a:ext uri="{FF2B5EF4-FFF2-40B4-BE49-F238E27FC236}">
                <a16:creationId xmlns:a16="http://schemas.microsoft.com/office/drawing/2014/main" id="{57A52B18-88DE-8425-A4BF-49F720968822}"/>
              </a:ext>
            </a:extLst>
          </p:cNvPr>
          <p:cNvPicPr>
            <a:picLocks noChangeAspect="1" noChangeArrowheads="1"/>
          </p:cNvPicPr>
          <p:nvPr/>
        </p:nvPicPr>
        <p:blipFill rotWithShape="1">
          <a:blip r:embed="rId21">
            <a:extLst>
              <a:ext uri="{28A0092B-C50C-407E-A947-70E740481C1C}">
                <a14:useLocalDpi xmlns:a14="http://schemas.microsoft.com/office/drawing/2010/main" val="0"/>
              </a:ext>
            </a:extLst>
          </a:blip>
          <a:srcRect l="10362" t="29533" r="9956" b="30577"/>
          <a:stretch/>
        </p:blipFill>
        <p:spPr bwMode="auto">
          <a:xfrm>
            <a:off x="744417" y="1553496"/>
            <a:ext cx="625780" cy="31463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444277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2.08333E-7 7.40741E-7 L 0.30326 -0.00116 " pathEditMode="relative" rAng="0" ptsTypes="AA">
                                      <p:cBhvr>
                                        <p:cTn id="6" dur="2000" fill="hold"/>
                                        <p:tgtEl>
                                          <p:spTgt spid="97"/>
                                        </p:tgtEl>
                                        <p:attrNameLst>
                                          <p:attrName>ppt_x</p:attrName>
                                          <p:attrName>ppt_y</p:attrName>
                                        </p:attrNameLst>
                                      </p:cBhvr>
                                      <p:rCtr x="15156" y="-69"/>
                                    </p:animMotion>
                                  </p:childTnLst>
                                </p:cTn>
                              </p:par>
                              <p:par>
                                <p:cTn id="7" presetID="26" presetClass="emph" presetSubtype="0" fill="hold" grpId="0" nodeType="withEffect">
                                  <p:stCondLst>
                                    <p:cond delay="0"/>
                                  </p:stCondLst>
                                  <p:childTnLst>
                                    <p:animEffect transition="out" filter="fade">
                                      <p:cBhvr>
                                        <p:cTn id="8" dur="1400" tmFilter="0, 0; .2, .5; .8, .5; 1, 0"/>
                                        <p:tgtEl>
                                          <p:spTgt spid="100"/>
                                        </p:tgtEl>
                                      </p:cBhvr>
                                    </p:animEffect>
                                    <p:animScale>
                                      <p:cBhvr>
                                        <p:cTn id="9" dur="700" autoRev="1" fill="hold"/>
                                        <p:tgtEl>
                                          <p:spTgt spid="100"/>
                                        </p:tgtEl>
                                      </p:cBhvr>
                                      <p:by x="105000" y="105000"/>
                                    </p:animScale>
                                  </p:childTnLst>
                                </p:cTn>
                              </p:par>
                              <p:par>
                                <p:cTn id="10" presetID="26" presetClass="emph" presetSubtype="0" fill="hold" grpId="0" nodeType="withEffect">
                                  <p:stCondLst>
                                    <p:cond delay="0"/>
                                  </p:stCondLst>
                                  <p:childTnLst>
                                    <p:animEffect transition="out" filter="fade">
                                      <p:cBhvr>
                                        <p:cTn id="11" dur="1400" tmFilter="0, 0; .2, .5; .8, .5; 1, 0"/>
                                        <p:tgtEl>
                                          <p:spTgt spid="101"/>
                                        </p:tgtEl>
                                      </p:cBhvr>
                                    </p:animEffect>
                                    <p:animScale>
                                      <p:cBhvr>
                                        <p:cTn id="12" dur="700" autoRev="1" fill="hold"/>
                                        <p:tgtEl>
                                          <p:spTgt spid="101"/>
                                        </p:tgtEl>
                                      </p:cBhvr>
                                      <p:by x="105000" y="105000"/>
                                    </p:animScale>
                                  </p:childTnLst>
                                </p:cTn>
                              </p:par>
                            </p:childTnLst>
                          </p:cTn>
                        </p:par>
                        <p:par>
                          <p:cTn id="13" fill="hold">
                            <p:stCondLst>
                              <p:cond delay="2000"/>
                            </p:stCondLst>
                            <p:childTnLst>
                              <p:par>
                                <p:cTn id="14" presetID="42"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par>
                                <p:cTn id="19" presetID="42"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64"/>
                                        </p:tgtEl>
                                        <p:attrNameLst>
                                          <p:attrName>style.visibility</p:attrName>
                                        </p:attrNameLst>
                                      </p:cBhvr>
                                      <p:to>
                                        <p:strVal val="visible"/>
                                      </p:to>
                                    </p:set>
                                    <p:animEffect transition="in" filter="fade">
                                      <p:cBhvr>
                                        <p:cTn id="27" dur="500"/>
                                        <p:tgtEl>
                                          <p:spTgt spid="64"/>
                                        </p:tgtEl>
                                      </p:cBhvr>
                                    </p:animEffect>
                                  </p:childTnLst>
                                </p:cTn>
                              </p:par>
                            </p:childTnLst>
                          </p:cTn>
                        </p:par>
                        <p:par>
                          <p:cTn id="28" fill="hold">
                            <p:stCondLst>
                              <p:cond delay="3500"/>
                            </p:stCondLst>
                            <p:childTnLst>
                              <p:par>
                                <p:cTn id="29" presetID="22" presetClass="entr" presetSubtype="4" fill="hold"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wipe(down)">
                                      <p:cBhvr>
                                        <p:cTn id="34" dur="500"/>
                                        <p:tgtEl>
                                          <p:spTgt spid="15"/>
                                        </p:tgtEl>
                                      </p:cBhvr>
                                    </p:animEffect>
                                  </p:childTnLst>
                                </p:cTn>
                              </p:par>
                              <p:par>
                                <p:cTn id="35" presetID="22" presetClass="entr" presetSubtype="4"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down)">
                                      <p:cBhvr>
                                        <p:cTn id="37" dur="500"/>
                                        <p:tgtEl>
                                          <p:spTgt spid="16"/>
                                        </p:tgtEl>
                                      </p:cBhvr>
                                    </p:animEffect>
                                  </p:childTnLst>
                                </p:cTn>
                              </p:par>
                              <p:par>
                                <p:cTn id="38" presetID="22" presetClass="entr" presetSubtype="4" fill="hold"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wipe(down)">
                                      <p:cBhvr>
                                        <p:cTn id="40" dur="500"/>
                                        <p:tgtEl>
                                          <p:spTgt spid="19"/>
                                        </p:tgtEl>
                                      </p:cBhvr>
                                    </p:animEffect>
                                  </p:childTnLst>
                                </p:cTn>
                              </p:par>
                              <p:par>
                                <p:cTn id="41" presetID="22" presetClass="entr" presetSubtype="4"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down)">
                                      <p:cBhvr>
                                        <p:cTn id="43" dur="500"/>
                                        <p:tgtEl>
                                          <p:spTgt spid="20"/>
                                        </p:tgtEl>
                                      </p:cBhvr>
                                    </p:animEffect>
                                  </p:childTnLst>
                                </p:cTn>
                              </p:par>
                              <p:par>
                                <p:cTn id="44" presetID="22" presetClass="entr" presetSubtype="4" fill="hold"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down)">
                                      <p:cBhvr>
                                        <p:cTn id="46" dur="500"/>
                                        <p:tgtEl>
                                          <p:spTgt spid="2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childTnLst>
                          </p:cTn>
                        </p:par>
                        <p:par>
                          <p:cTn id="50" fill="hold">
                            <p:stCondLst>
                              <p:cond delay="4000"/>
                            </p:stCondLst>
                            <p:childTnLst>
                              <p:par>
                                <p:cTn id="51" presetID="10" presetClass="entr" presetSubtype="0" fill="hold" nodeType="afterEffect">
                                  <p:stCondLst>
                                    <p:cond delay="0"/>
                                  </p:stCondLst>
                                  <p:childTnLst>
                                    <p:set>
                                      <p:cBhvr>
                                        <p:cTn id="52" dur="1" fill="hold">
                                          <p:stCondLst>
                                            <p:cond delay="0"/>
                                          </p:stCondLst>
                                        </p:cTn>
                                        <p:tgtEl>
                                          <p:spTgt spid="66"/>
                                        </p:tgtEl>
                                        <p:attrNameLst>
                                          <p:attrName>style.visibility</p:attrName>
                                        </p:attrNameLst>
                                      </p:cBhvr>
                                      <p:to>
                                        <p:strVal val="visible"/>
                                      </p:to>
                                    </p:set>
                                    <p:animEffect transition="in" filter="fade">
                                      <p:cBhvr>
                                        <p:cTn id="53" dur="500"/>
                                        <p:tgtEl>
                                          <p:spTgt spid="66"/>
                                        </p:tgtEl>
                                      </p:cBhvr>
                                    </p:animEffect>
                                  </p:childTnLst>
                                </p:cTn>
                              </p:par>
                            </p:childTnLst>
                          </p:cTn>
                        </p:par>
                        <p:par>
                          <p:cTn id="54" fill="hold">
                            <p:stCondLst>
                              <p:cond delay="4500"/>
                            </p:stCondLst>
                            <p:childTnLst>
                              <p:par>
                                <p:cTn id="55" presetID="10" presetClass="entr" presetSubtype="0" fill="hold" nodeType="afterEffect">
                                  <p:stCondLst>
                                    <p:cond delay="0"/>
                                  </p:stCondLst>
                                  <p:childTnLst>
                                    <p:set>
                                      <p:cBhvr>
                                        <p:cTn id="56" dur="1" fill="hold">
                                          <p:stCondLst>
                                            <p:cond delay="0"/>
                                          </p:stCondLst>
                                        </p:cTn>
                                        <p:tgtEl>
                                          <p:spTgt spid="24"/>
                                        </p:tgtEl>
                                        <p:attrNameLst>
                                          <p:attrName>style.visibility</p:attrName>
                                        </p:attrNameLst>
                                      </p:cBhvr>
                                      <p:to>
                                        <p:strVal val="visible"/>
                                      </p:to>
                                    </p:set>
                                    <p:animEffect transition="in" filter="fade">
                                      <p:cBhvr>
                                        <p:cTn id="57" dur="500"/>
                                        <p:tgtEl>
                                          <p:spTgt spid="24"/>
                                        </p:tgtEl>
                                      </p:cBhvr>
                                    </p:animEffect>
                                  </p:childTnLst>
                                </p:cTn>
                              </p:par>
                              <p:par>
                                <p:cTn id="58" presetID="10" presetClass="entr" presetSubtype="0" fill="hold"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fade">
                                      <p:cBhvr>
                                        <p:cTn id="60" dur="500"/>
                                        <p:tgtEl>
                                          <p:spTgt spid="26"/>
                                        </p:tgtEl>
                                      </p:cBhvr>
                                    </p:animEffect>
                                  </p:childTnLst>
                                </p:cTn>
                              </p:par>
                              <p:par>
                                <p:cTn id="61" presetID="10"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par>
                                <p:cTn id="64" presetID="10" presetClass="entr" presetSubtype="0" fill="hold" nodeType="withEffect">
                                  <p:stCondLst>
                                    <p:cond delay="0"/>
                                  </p:stCondLst>
                                  <p:childTnLst>
                                    <p:set>
                                      <p:cBhvr>
                                        <p:cTn id="65" dur="1" fill="hold">
                                          <p:stCondLst>
                                            <p:cond delay="0"/>
                                          </p:stCondLst>
                                        </p:cTn>
                                        <p:tgtEl>
                                          <p:spTgt spid="30"/>
                                        </p:tgtEl>
                                        <p:attrNameLst>
                                          <p:attrName>style.visibility</p:attrName>
                                        </p:attrNameLst>
                                      </p:cBhvr>
                                      <p:to>
                                        <p:strVal val="visible"/>
                                      </p:to>
                                    </p:set>
                                    <p:animEffect transition="in" filter="fade">
                                      <p:cBhvr>
                                        <p:cTn id="66" dur="500"/>
                                        <p:tgtEl>
                                          <p:spTgt spid="30"/>
                                        </p:tgtEl>
                                      </p:cBhvr>
                                    </p:animEffect>
                                  </p:childTnLst>
                                </p:cTn>
                              </p:par>
                              <p:par>
                                <p:cTn id="67" presetID="10" presetClass="entr" presetSubtype="0" fill="hold" nodeType="withEffect">
                                  <p:stCondLst>
                                    <p:cond delay="0"/>
                                  </p:stCondLst>
                                  <p:childTnLst>
                                    <p:set>
                                      <p:cBhvr>
                                        <p:cTn id="68" dur="1" fill="hold">
                                          <p:stCondLst>
                                            <p:cond delay="0"/>
                                          </p:stCondLst>
                                        </p:cTn>
                                        <p:tgtEl>
                                          <p:spTgt spid="34"/>
                                        </p:tgtEl>
                                        <p:attrNameLst>
                                          <p:attrName>style.visibility</p:attrName>
                                        </p:attrNameLst>
                                      </p:cBhvr>
                                      <p:to>
                                        <p:strVal val="visible"/>
                                      </p:to>
                                    </p:set>
                                    <p:animEffect transition="in" filter="fade">
                                      <p:cBhvr>
                                        <p:cTn id="69" dur="500"/>
                                        <p:tgtEl>
                                          <p:spTgt spid="34"/>
                                        </p:tgtEl>
                                      </p:cBhvr>
                                    </p:animEffect>
                                  </p:childTnLst>
                                </p:cTn>
                              </p:par>
                              <p:par>
                                <p:cTn id="70" presetID="10" presetClass="entr" presetSubtype="0" fill="hold" nodeType="withEffect">
                                  <p:stCondLst>
                                    <p:cond delay="0"/>
                                  </p:stCondLst>
                                  <p:childTnLst>
                                    <p:set>
                                      <p:cBhvr>
                                        <p:cTn id="71" dur="1" fill="hold">
                                          <p:stCondLst>
                                            <p:cond delay="0"/>
                                          </p:stCondLst>
                                        </p:cTn>
                                        <p:tgtEl>
                                          <p:spTgt spid="42"/>
                                        </p:tgtEl>
                                        <p:attrNameLst>
                                          <p:attrName>style.visibility</p:attrName>
                                        </p:attrNameLst>
                                      </p:cBhvr>
                                      <p:to>
                                        <p:strVal val="visible"/>
                                      </p:to>
                                    </p:set>
                                    <p:animEffect transition="in" filter="fade">
                                      <p:cBhvr>
                                        <p:cTn id="72" dur="500"/>
                                        <p:tgtEl>
                                          <p:spTgt spid="42"/>
                                        </p:tgtEl>
                                      </p:cBhvr>
                                    </p:animEffect>
                                  </p:childTnLst>
                                </p:cTn>
                              </p:par>
                              <p:par>
                                <p:cTn id="73" presetID="10" presetClass="entr" presetSubtype="0" fill="hold" nodeType="with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fade">
                                      <p:cBhvr>
                                        <p:cTn id="75" dur="500"/>
                                        <p:tgtEl>
                                          <p:spTgt spid="45"/>
                                        </p:tgtEl>
                                      </p:cBhvr>
                                    </p:animEffect>
                                  </p:childTnLst>
                                </p:cTn>
                              </p:par>
                              <p:par>
                                <p:cTn id="76" presetID="10" presetClass="entr" presetSubtype="0" fill="hold" nodeType="withEffect">
                                  <p:stCondLst>
                                    <p:cond delay="0"/>
                                  </p:stCondLst>
                                  <p:childTnLst>
                                    <p:set>
                                      <p:cBhvr>
                                        <p:cTn id="77" dur="1" fill="hold">
                                          <p:stCondLst>
                                            <p:cond delay="0"/>
                                          </p:stCondLst>
                                        </p:cTn>
                                        <p:tgtEl>
                                          <p:spTgt spid="51"/>
                                        </p:tgtEl>
                                        <p:attrNameLst>
                                          <p:attrName>style.visibility</p:attrName>
                                        </p:attrNameLst>
                                      </p:cBhvr>
                                      <p:to>
                                        <p:strVal val="visible"/>
                                      </p:to>
                                    </p:set>
                                    <p:animEffect transition="in" filter="fade">
                                      <p:cBhvr>
                                        <p:cTn id="78" dur="500"/>
                                        <p:tgtEl>
                                          <p:spTgt spid="51"/>
                                        </p:tgtEl>
                                      </p:cBhvr>
                                    </p:animEffect>
                                  </p:childTnLst>
                                </p:cTn>
                              </p:par>
                              <p:par>
                                <p:cTn id="79" presetID="10" presetClass="entr" presetSubtype="0" fill="hold" nodeType="withEffect">
                                  <p:stCondLst>
                                    <p:cond delay="0"/>
                                  </p:stCondLst>
                                  <p:childTnLst>
                                    <p:set>
                                      <p:cBhvr>
                                        <p:cTn id="80" dur="1" fill="hold">
                                          <p:stCondLst>
                                            <p:cond delay="0"/>
                                          </p:stCondLst>
                                        </p:cTn>
                                        <p:tgtEl>
                                          <p:spTgt spid="52"/>
                                        </p:tgtEl>
                                        <p:attrNameLst>
                                          <p:attrName>style.visibility</p:attrName>
                                        </p:attrNameLst>
                                      </p:cBhvr>
                                      <p:to>
                                        <p:strVal val="visible"/>
                                      </p:to>
                                    </p:set>
                                    <p:animEffect transition="in" filter="fade">
                                      <p:cBhvr>
                                        <p:cTn id="81" dur="500"/>
                                        <p:tgtEl>
                                          <p:spTgt spid="52"/>
                                        </p:tgtEl>
                                      </p:cBhvr>
                                    </p:animEffect>
                                  </p:childTnLst>
                                </p:cTn>
                              </p:par>
                              <p:par>
                                <p:cTn id="82" presetID="10" presetClass="entr" presetSubtype="0" fill="hold" nodeType="with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fade">
                                      <p:cBhvr>
                                        <p:cTn id="84" dur="500"/>
                                        <p:tgtEl>
                                          <p:spTgt spid="58"/>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62"/>
                                        </p:tgtEl>
                                        <p:attrNameLst>
                                          <p:attrName>style.visibility</p:attrName>
                                        </p:attrNameLst>
                                      </p:cBhvr>
                                      <p:to>
                                        <p:strVal val="visible"/>
                                      </p:to>
                                    </p:set>
                                    <p:animEffect transition="in" filter="fade">
                                      <p:cBhvr>
                                        <p:cTn id="87" dur="500"/>
                                        <p:tgtEl>
                                          <p:spTgt spid="62"/>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71"/>
                                        </p:tgtEl>
                                        <p:attrNameLst>
                                          <p:attrName>style.visibility</p:attrName>
                                        </p:attrNameLst>
                                      </p:cBhvr>
                                      <p:to>
                                        <p:strVal val="visible"/>
                                      </p:to>
                                    </p:set>
                                    <p:animEffect transition="in" filter="fade">
                                      <p:cBhvr>
                                        <p:cTn id="90" dur="500"/>
                                        <p:tgtEl>
                                          <p:spTgt spid="71"/>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72"/>
                                        </p:tgtEl>
                                        <p:attrNameLst>
                                          <p:attrName>style.visibility</p:attrName>
                                        </p:attrNameLst>
                                      </p:cBhvr>
                                      <p:to>
                                        <p:strVal val="visible"/>
                                      </p:to>
                                    </p:set>
                                    <p:animEffect transition="in" filter="fade">
                                      <p:cBhvr>
                                        <p:cTn id="93" dur="500"/>
                                        <p:tgtEl>
                                          <p:spTgt spid="72"/>
                                        </p:tgtEl>
                                      </p:cBhvr>
                                    </p:animEffec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5"/>
                                        </p:tgtEl>
                                      </p:cBhvr>
                                    </p:animEffect>
                                    <p:set>
                                      <p:cBhvr>
                                        <p:cTn id="98" dur="1" fill="hold">
                                          <p:stCondLst>
                                            <p:cond delay="499"/>
                                          </p:stCondLst>
                                        </p:cTn>
                                        <p:tgtEl>
                                          <p:spTgt spid="5"/>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3"/>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64"/>
                                        </p:tgtEl>
                                      </p:cBhvr>
                                    </p:animEffect>
                                    <p:set>
                                      <p:cBhvr>
                                        <p:cTn id="103" dur="1" fill="hold">
                                          <p:stCondLst>
                                            <p:cond delay="499"/>
                                          </p:stCondLst>
                                        </p:cTn>
                                        <p:tgtEl>
                                          <p:spTgt spid="64"/>
                                        </p:tgtEl>
                                        <p:attrNameLst>
                                          <p:attrName>style.visibility</p:attrName>
                                        </p:attrNameLst>
                                      </p:cBhvr>
                                      <p:to>
                                        <p:strVal val="hidden"/>
                                      </p:to>
                                    </p:set>
                                  </p:childTnLst>
                                </p:cTn>
                              </p:par>
                              <p:par>
                                <p:cTn id="104" presetID="10" presetClass="exit" presetSubtype="0" fill="hold" nodeType="withEffect">
                                  <p:stCondLst>
                                    <p:cond delay="0"/>
                                  </p:stCondLst>
                                  <p:childTnLst>
                                    <p:animEffect transition="out" filter="fade">
                                      <p:cBhvr>
                                        <p:cTn id="105" dur="500"/>
                                        <p:tgtEl>
                                          <p:spTgt spid="11"/>
                                        </p:tgtEl>
                                      </p:cBhvr>
                                    </p:animEffect>
                                    <p:set>
                                      <p:cBhvr>
                                        <p:cTn id="106" dur="1" fill="hold">
                                          <p:stCondLst>
                                            <p:cond delay="499"/>
                                          </p:stCondLst>
                                        </p:cTn>
                                        <p:tgtEl>
                                          <p:spTgt spid="11"/>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15"/>
                                        </p:tgtEl>
                                      </p:cBhvr>
                                    </p:animEffect>
                                    <p:set>
                                      <p:cBhvr>
                                        <p:cTn id="109" dur="1" fill="hold">
                                          <p:stCondLst>
                                            <p:cond delay="499"/>
                                          </p:stCondLst>
                                        </p:cTn>
                                        <p:tgtEl>
                                          <p:spTgt spid="15"/>
                                        </p:tgtEl>
                                        <p:attrNameLst>
                                          <p:attrName>style.visibility</p:attrName>
                                        </p:attrNameLst>
                                      </p:cBhvr>
                                      <p:to>
                                        <p:strVal val="hidden"/>
                                      </p:to>
                                    </p:set>
                                  </p:childTnLst>
                                </p:cTn>
                              </p:par>
                              <p:par>
                                <p:cTn id="110" presetID="10" presetClass="exit" presetSubtype="0" fill="hold" nodeType="withEffect">
                                  <p:stCondLst>
                                    <p:cond delay="0"/>
                                  </p:stCondLst>
                                  <p:childTnLst>
                                    <p:animEffect transition="out" filter="fade">
                                      <p:cBhvr>
                                        <p:cTn id="111" dur="500"/>
                                        <p:tgtEl>
                                          <p:spTgt spid="16"/>
                                        </p:tgtEl>
                                      </p:cBhvr>
                                    </p:animEffect>
                                    <p:set>
                                      <p:cBhvr>
                                        <p:cTn id="112" dur="1" fill="hold">
                                          <p:stCondLst>
                                            <p:cond delay="499"/>
                                          </p:stCondLst>
                                        </p:cTn>
                                        <p:tgtEl>
                                          <p:spTgt spid="16"/>
                                        </p:tgtEl>
                                        <p:attrNameLst>
                                          <p:attrName>style.visibility</p:attrName>
                                        </p:attrNameLst>
                                      </p:cBhvr>
                                      <p:to>
                                        <p:strVal val="hidden"/>
                                      </p:to>
                                    </p:set>
                                  </p:childTnLst>
                                </p:cTn>
                              </p:par>
                              <p:par>
                                <p:cTn id="113" presetID="10" presetClass="exit" presetSubtype="0" fill="hold" nodeType="withEffect">
                                  <p:stCondLst>
                                    <p:cond delay="0"/>
                                  </p:stCondLst>
                                  <p:childTnLst>
                                    <p:animEffect transition="out" filter="fade">
                                      <p:cBhvr>
                                        <p:cTn id="114" dur="500"/>
                                        <p:tgtEl>
                                          <p:spTgt spid="19"/>
                                        </p:tgtEl>
                                      </p:cBhvr>
                                    </p:animEffect>
                                    <p:set>
                                      <p:cBhvr>
                                        <p:cTn id="115" dur="1" fill="hold">
                                          <p:stCondLst>
                                            <p:cond delay="499"/>
                                          </p:stCondLst>
                                        </p:cTn>
                                        <p:tgtEl>
                                          <p:spTgt spid="19"/>
                                        </p:tgtEl>
                                        <p:attrNameLst>
                                          <p:attrName>style.visibility</p:attrName>
                                        </p:attrNameLst>
                                      </p:cBhvr>
                                      <p:to>
                                        <p:strVal val="hidden"/>
                                      </p:to>
                                    </p:set>
                                  </p:childTnLst>
                                </p:cTn>
                              </p:par>
                              <p:par>
                                <p:cTn id="116" presetID="10" presetClass="exit" presetSubtype="0" fill="hold" nodeType="withEffect">
                                  <p:stCondLst>
                                    <p:cond delay="0"/>
                                  </p:stCondLst>
                                  <p:childTnLst>
                                    <p:animEffect transition="out" filter="fade">
                                      <p:cBhvr>
                                        <p:cTn id="117" dur="500"/>
                                        <p:tgtEl>
                                          <p:spTgt spid="20"/>
                                        </p:tgtEl>
                                      </p:cBhvr>
                                    </p:animEffect>
                                    <p:set>
                                      <p:cBhvr>
                                        <p:cTn id="118" dur="1" fill="hold">
                                          <p:stCondLst>
                                            <p:cond delay="499"/>
                                          </p:stCondLst>
                                        </p:cTn>
                                        <p:tgtEl>
                                          <p:spTgt spid="20"/>
                                        </p:tgtEl>
                                        <p:attrNameLst>
                                          <p:attrName>style.visibility</p:attrName>
                                        </p:attrNameLst>
                                      </p:cBhvr>
                                      <p:to>
                                        <p:strVal val="hidden"/>
                                      </p:to>
                                    </p:set>
                                  </p:childTnLst>
                                </p:cTn>
                              </p:par>
                              <p:par>
                                <p:cTn id="119" presetID="10" presetClass="exit" presetSubtype="0" fill="hold" nodeType="withEffect">
                                  <p:stCondLst>
                                    <p:cond delay="0"/>
                                  </p:stCondLst>
                                  <p:childTnLst>
                                    <p:animEffect transition="out" filter="fade">
                                      <p:cBhvr>
                                        <p:cTn id="120" dur="500"/>
                                        <p:tgtEl>
                                          <p:spTgt spid="21"/>
                                        </p:tgtEl>
                                      </p:cBhvr>
                                    </p:animEffect>
                                    <p:set>
                                      <p:cBhvr>
                                        <p:cTn id="121" dur="1" fill="hold">
                                          <p:stCondLst>
                                            <p:cond delay="499"/>
                                          </p:stCondLst>
                                        </p:cTn>
                                        <p:tgtEl>
                                          <p:spTgt spid="21"/>
                                        </p:tgtEl>
                                        <p:attrNameLst>
                                          <p:attrName>style.visibility</p:attrName>
                                        </p:attrNameLst>
                                      </p:cBhvr>
                                      <p:to>
                                        <p:strVal val="hidden"/>
                                      </p:to>
                                    </p:set>
                                  </p:childTnLst>
                                </p:cTn>
                              </p:par>
                              <p:par>
                                <p:cTn id="122" presetID="10" presetClass="exit" presetSubtype="0" fill="hold" grpId="1" nodeType="withEffect">
                                  <p:stCondLst>
                                    <p:cond delay="0"/>
                                  </p:stCondLst>
                                  <p:childTnLst>
                                    <p:animEffect transition="out" filter="fade">
                                      <p:cBhvr>
                                        <p:cTn id="123" dur="500"/>
                                        <p:tgtEl>
                                          <p:spTgt spid="60"/>
                                        </p:tgtEl>
                                      </p:cBhvr>
                                    </p:animEffect>
                                    <p:set>
                                      <p:cBhvr>
                                        <p:cTn id="124" dur="1" fill="hold">
                                          <p:stCondLst>
                                            <p:cond delay="499"/>
                                          </p:stCondLst>
                                        </p:cTn>
                                        <p:tgtEl>
                                          <p:spTgt spid="60"/>
                                        </p:tgtEl>
                                        <p:attrNameLst>
                                          <p:attrName>style.visibility</p:attrName>
                                        </p:attrNameLst>
                                      </p:cBhvr>
                                      <p:to>
                                        <p:strVal val="hidden"/>
                                      </p:to>
                                    </p:set>
                                  </p:childTnLst>
                                </p:cTn>
                              </p:par>
                              <p:par>
                                <p:cTn id="125" presetID="10" presetClass="exit" presetSubtype="0" fill="hold" nodeType="withEffect">
                                  <p:stCondLst>
                                    <p:cond delay="0"/>
                                  </p:stCondLst>
                                  <p:childTnLst>
                                    <p:animEffect transition="out" filter="fade">
                                      <p:cBhvr>
                                        <p:cTn id="126" dur="500"/>
                                        <p:tgtEl>
                                          <p:spTgt spid="66"/>
                                        </p:tgtEl>
                                      </p:cBhvr>
                                    </p:animEffect>
                                    <p:set>
                                      <p:cBhvr>
                                        <p:cTn id="127" dur="1" fill="hold">
                                          <p:stCondLst>
                                            <p:cond delay="499"/>
                                          </p:stCondLst>
                                        </p:cTn>
                                        <p:tgtEl>
                                          <p:spTgt spid="66"/>
                                        </p:tgtEl>
                                        <p:attrNameLst>
                                          <p:attrName>style.visibility</p:attrName>
                                        </p:attrNameLst>
                                      </p:cBhvr>
                                      <p:to>
                                        <p:strVal val="hidden"/>
                                      </p:to>
                                    </p:set>
                                  </p:childTnLst>
                                </p:cTn>
                              </p:par>
                              <p:par>
                                <p:cTn id="128" presetID="10" presetClass="exit" presetSubtype="0" fill="hold" nodeType="withEffect">
                                  <p:stCondLst>
                                    <p:cond delay="0"/>
                                  </p:stCondLst>
                                  <p:childTnLst>
                                    <p:animEffect transition="out" filter="fade">
                                      <p:cBhvr>
                                        <p:cTn id="129" dur="500"/>
                                        <p:tgtEl>
                                          <p:spTgt spid="24"/>
                                        </p:tgtEl>
                                      </p:cBhvr>
                                    </p:animEffect>
                                    <p:set>
                                      <p:cBhvr>
                                        <p:cTn id="130" dur="1" fill="hold">
                                          <p:stCondLst>
                                            <p:cond delay="499"/>
                                          </p:stCondLst>
                                        </p:cTn>
                                        <p:tgtEl>
                                          <p:spTgt spid="24"/>
                                        </p:tgtEl>
                                        <p:attrNameLst>
                                          <p:attrName>style.visibility</p:attrName>
                                        </p:attrNameLst>
                                      </p:cBhvr>
                                      <p:to>
                                        <p:strVal val="hidden"/>
                                      </p:to>
                                    </p:set>
                                  </p:childTnLst>
                                </p:cTn>
                              </p:par>
                              <p:par>
                                <p:cTn id="131" presetID="10" presetClass="exit" presetSubtype="0" fill="hold" nodeType="withEffect">
                                  <p:stCondLst>
                                    <p:cond delay="0"/>
                                  </p:stCondLst>
                                  <p:childTnLst>
                                    <p:animEffect transition="out" filter="fade">
                                      <p:cBhvr>
                                        <p:cTn id="132" dur="500"/>
                                        <p:tgtEl>
                                          <p:spTgt spid="26"/>
                                        </p:tgtEl>
                                      </p:cBhvr>
                                    </p:animEffect>
                                    <p:set>
                                      <p:cBhvr>
                                        <p:cTn id="133" dur="1" fill="hold">
                                          <p:stCondLst>
                                            <p:cond delay="499"/>
                                          </p:stCondLst>
                                        </p:cTn>
                                        <p:tgtEl>
                                          <p:spTgt spid="26"/>
                                        </p:tgtEl>
                                        <p:attrNameLst>
                                          <p:attrName>style.visibility</p:attrName>
                                        </p:attrNameLst>
                                      </p:cBhvr>
                                      <p:to>
                                        <p:strVal val="hidden"/>
                                      </p:to>
                                    </p:set>
                                  </p:childTnLst>
                                </p:cTn>
                              </p:par>
                              <p:par>
                                <p:cTn id="134" presetID="10" presetClass="exit" presetSubtype="0" fill="hold" nodeType="withEffect">
                                  <p:stCondLst>
                                    <p:cond delay="0"/>
                                  </p:stCondLst>
                                  <p:childTnLst>
                                    <p:animEffect transition="out" filter="fade">
                                      <p:cBhvr>
                                        <p:cTn id="135" dur="500"/>
                                        <p:tgtEl>
                                          <p:spTgt spid="28"/>
                                        </p:tgtEl>
                                      </p:cBhvr>
                                    </p:animEffect>
                                    <p:set>
                                      <p:cBhvr>
                                        <p:cTn id="136" dur="1" fill="hold">
                                          <p:stCondLst>
                                            <p:cond delay="499"/>
                                          </p:stCondLst>
                                        </p:cTn>
                                        <p:tgtEl>
                                          <p:spTgt spid="28"/>
                                        </p:tgtEl>
                                        <p:attrNameLst>
                                          <p:attrName>style.visibility</p:attrName>
                                        </p:attrNameLst>
                                      </p:cBhvr>
                                      <p:to>
                                        <p:strVal val="hidden"/>
                                      </p:to>
                                    </p:set>
                                  </p:childTnLst>
                                </p:cTn>
                              </p:par>
                              <p:par>
                                <p:cTn id="137" presetID="10" presetClass="exit" presetSubtype="0" fill="hold" nodeType="withEffect">
                                  <p:stCondLst>
                                    <p:cond delay="0"/>
                                  </p:stCondLst>
                                  <p:childTnLst>
                                    <p:animEffect transition="out" filter="fade">
                                      <p:cBhvr>
                                        <p:cTn id="138" dur="500"/>
                                        <p:tgtEl>
                                          <p:spTgt spid="30"/>
                                        </p:tgtEl>
                                      </p:cBhvr>
                                    </p:animEffect>
                                    <p:set>
                                      <p:cBhvr>
                                        <p:cTn id="139" dur="1" fill="hold">
                                          <p:stCondLst>
                                            <p:cond delay="499"/>
                                          </p:stCondLst>
                                        </p:cTn>
                                        <p:tgtEl>
                                          <p:spTgt spid="30"/>
                                        </p:tgtEl>
                                        <p:attrNameLst>
                                          <p:attrName>style.visibility</p:attrName>
                                        </p:attrNameLst>
                                      </p:cBhvr>
                                      <p:to>
                                        <p:strVal val="hidden"/>
                                      </p:to>
                                    </p:set>
                                  </p:childTnLst>
                                </p:cTn>
                              </p:par>
                              <p:par>
                                <p:cTn id="140" presetID="10" presetClass="exit" presetSubtype="0" fill="hold" nodeType="withEffect">
                                  <p:stCondLst>
                                    <p:cond delay="0"/>
                                  </p:stCondLst>
                                  <p:childTnLst>
                                    <p:animEffect transition="out" filter="fade">
                                      <p:cBhvr>
                                        <p:cTn id="141" dur="500"/>
                                        <p:tgtEl>
                                          <p:spTgt spid="34"/>
                                        </p:tgtEl>
                                      </p:cBhvr>
                                    </p:animEffect>
                                    <p:set>
                                      <p:cBhvr>
                                        <p:cTn id="142" dur="1" fill="hold">
                                          <p:stCondLst>
                                            <p:cond delay="499"/>
                                          </p:stCondLst>
                                        </p:cTn>
                                        <p:tgtEl>
                                          <p:spTgt spid="34"/>
                                        </p:tgtEl>
                                        <p:attrNameLst>
                                          <p:attrName>style.visibility</p:attrName>
                                        </p:attrNameLst>
                                      </p:cBhvr>
                                      <p:to>
                                        <p:strVal val="hidden"/>
                                      </p:to>
                                    </p:set>
                                  </p:childTnLst>
                                </p:cTn>
                              </p:par>
                              <p:par>
                                <p:cTn id="143" presetID="10" presetClass="exit" presetSubtype="0" fill="hold" nodeType="withEffect">
                                  <p:stCondLst>
                                    <p:cond delay="0"/>
                                  </p:stCondLst>
                                  <p:childTnLst>
                                    <p:animEffect transition="out" filter="fade">
                                      <p:cBhvr>
                                        <p:cTn id="144" dur="500"/>
                                        <p:tgtEl>
                                          <p:spTgt spid="42"/>
                                        </p:tgtEl>
                                      </p:cBhvr>
                                    </p:animEffect>
                                    <p:set>
                                      <p:cBhvr>
                                        <p:cTn id="145" dur="1" fill="hold">
                                          <p:stCondLst>
                                            <p:cond delay="499"/>
                                          </p:stCondLst>
                                        </p:cTn>
                                        <p:tgtEl>
                                          <p:spTgt spid="42"/>
                                        </p:tgtEl>
                                        <p:attrNameLst>
                                          <p:attrName>style.visibility</p:attrName>
                                        </p:attrNameLst>
                                      </p:cBhvr>
                                      <p:to>
                                        <p:strVal val="hidden"/>
                                      </p:to>
                                    </p:set>
                                  </p:childTnLst>
                                </p:cTn>
                              </p:par>
                              <p:par>
                                <p:cTn id="146" presetID="10" presetClass="exit" presetSubtype="0" fill="hold" nodeType="withEffect">
                                  <p:stCondLst>
                                    <p:cond delay="0"/>
                                  </p:stCondLst>
                                  <p:childTnLst>
                                    <p:animEffect transition="out" filter="fade">
                                      <p:cBhvr>
                                        <p:cTn id="147" dur="500"/>
                                        <p:tgtEl>
                                          <p:spTgt spid="45"/>
                                        </p:tgtEl>
                                      </p:cBhvr>
                                    </p:animEffect>
                                    <p:set>
                                      <p:cBhvr>
                                        <p:cTn id="148" dur="1" fill="hold">
                                          <p:stCondLst>
                                            <p:cond delay="499"/>
                                          </p:stCondLst>
                                        </p:cTn>
                                        <p:tgtEl>
                                          <p:spTgt spid="45"/>
                                        </p:tgtEl>
                                        <p:attrNameLst>
                                          <p:attrName>style.visibility</p:attrName>
                                        </p:attrNameLst>
                                      </p:cBhvr>
                                      <p:to>
                                        <p:strVal val="hidden"/>
                                      </p:to>
                                    </p:set>
                                  </p:childTnLst>
                                </p:cTn>
                              </p:par>
                              <p:par>
                                <p:cTn id="149" presetID="10" presetClass="exit" presetSubtype="0" fill="hold" nodeType="withEffect">
                                  <p:stCondLst>
                                    <p:cond delay="0"/>
                                  </p:stCondLst>
                                  <p:childTnLst>
                                    <p:animEffect transition="out" filter="fade">
                                      <p:cBhvr>
                                        <p:cTn id="150" dur="500"/>
                                        <p:tgtEl>
                                          <p:spTgt spid="51"/>
                                        </p:tgtEl>
                                      </p:cBhvr>
                                    </p:animEffect>
                                    <p:set>
                                      <p:cBhvr>
                                        <p:cTn id="151" dur="1" fill="hold">
                                          <p:stCondLst>
                                            <p:cond delay="499"/>
                                          </p:stCondLst>
                                        </p:cTn>
                                        <p:tgtEl>
                                          <p:spTgt spid="51"/>
                                        </p:tgtEl>
                                        <p:attrNameLst>
                                          <p:attrName>style.visibility</p:attrName>
                                        </p:attrNameLst>
                                      </p:cBhvr>
                                      <p:to>
                                        <p:strVal val="hidden"/>
                                      </p:to>
                                    </p:set>
                                  </p:childTnLst>
                                </p:cTn>
                              </p:par>
                              <p:par>
                                <p:cTn id="152" presetID="10" presetClass="exit" presetSubtype="0" fill="hold" nodeType="withEffect">
                                  <p:stCondLst>
                                    <p:cond delay="0"/>
                                  </p:stCondLst>
                                  <p:childTnLst>
                                    <p:animEffect transition="out" filter="fade">
                                      <p:cBhvr>
                                        <p:cTn id="153" dur="500"/>
                                        <p:tgtEl>
                                          <p:spTgt spid="52"/>
                                        </p:tgtEl>
                                      </p:cBhvr>
                                    </p:animEffect>
                                    <p:set>
                                      <p:cBhvr>
                                        <p:cTn id="154" dur="1" fill="hold">
                                          <p:stCondLst>
                                            <p:cond delay="499"/>
                                          </p:stCondLst>
                                        </p:cTn>
                                        <p:tgtEl>
                                          <p:spTgt spid="52"/>
                                        </p:tgtEl>
                                        <p:attrNameLst>
                                          <p:attrName>style.visibility</p:attrName>
                                        </p:attrNameLst>
                                      </p:cBhvr>
                                      <p:to>
                                        <p:strVal val="hidden"/>
                                      </p:to>
                                    </p:set>
                                  </p:childTnLst>
                                </p:cTn>
                              </p:par>
                              <p:par>
                                <p:cTn id="155" presetID="10" presetClass="exit" presetSubtype="0" fill="hold" nodeType="withEffect">
                                  <p:stCondLst>
                                    <p:cond delay="0"/>
                                  </p:stCondLst>
                                  <p:childTnLst>
                                    <p:animEffect transition="out" filter="fade">
                                      <p:cBhvr>
                                        <p:cTn id="156" dur="500"/>
                                        <p:tgtEl>
                                          <p:spTgt spid="58"/>
                                        </p:tgtEl>
                                      </p:cBhvr>
                                    </p:animEffect>
                                    <p:set>
                                      <p:cBhvr>
                                        <p:cTn id="157" dur="1" fill="hold">
                                          <p:stCondLst>
                                            <p:cond delay="499"/>
                                          </p:stCondLst>
                                        </p:cTn>
                                        <p:tgtEl>
                                          <p:spTgt spid="58"/>
                                        </p:tgtEl>
                                        <p:attrNameLst>
                                          <p:attrName>style.visibility</p:attrName>
                                        </p:attrNameLst>
                                      </p:cBhvr>
                                      <p:to>
                                        <p:strVal val="hidden"/>
                                      </p:to>
                                    </p:set>
                                  </p:childTnLst>
                                </p:cTn>
                              </p:par>
                              <p:par>
                                <p:cTn id="158" presetID="10" presetClass="exit" presetSubtype="0" fill="hold" grpId="1" nodeType="withEffect">
                                  <p:stCondLst>
                                    <p:cond delay="0"/>
                                  </p:stCondLst>
                                  <p:childTnLst>
                                    <p:animEffect transition="out" filter="fade">
                                      <p:cBhvr>
                                        <p:cTn id="159" dur="500"/>
                                        <p:tgtEl>
                                          <p:spTgt spid="62"/>
                                        </p:tgtEl>
                                      </p:cBhvr>
                                    </p:animEffect>
                                    <p:set>
                                      <p:cBhvr>
                                        <p:cTn id="160" dur="1" fill="hold">
                                          <p:stCondLst>
                                            <p:cond delay="499"/>
                                          </p:stCondLst>
                                        </p:cTn>
                                        <p:tgtEl>
                                          <p:spTgt spid="62"/>
                                        </p:tgtEl>
                                        <p:attrNameLst>
                                          <p:attrName>style.visibility</p:attrName>
                                        </p:attrNameLst>
                                      </p:cBhvr>
                                      <p:to>
                                        <p:strVal val="hidden"/>
                                      </p:to>
                                    </p:set>
                                  </p:childTnLst>
                                </p:cTn>
                              </p:par>
                              <p:par>
                                <p:cTn id="161" presetID="10" presetClass="exit" presetSubtype="0" fill="hold" grpId="1" nodeType="withEffect">
                                  <p:stCondLst>
                                    <p:cond delay="0"/>
                                  </p:stCondLst>
                                  <p:childTnLst>
                                    <p:animEffect transition="out" filter="fade">
                                      <p:cBhvr>
                                        <p:cTn id="162" dur="500"/>
                                        <p:tgtEl>
                                          <p:spTgt spid="71"/>
                                        </p:tgtEl>
                                      </p:cBhvr>
                                    </p:animEffect>
                                    <p:set>
                                      <p:cBhvr>
                                        <p:cTn id="163" dur="1" fill="hold">
                                          <p:stCondLst>
                                            <p:cond delay="499"/>
                                          </p:stCondLst>
                                        </p:cTn>
                                        <p:tgtEl>
                                          <p:spTgt spid="71"/>
                                        </p:tgtEl>
                                        <p:attrNameLst>
                                          <p:attrName>style.visibility</p:attrName>
                                        </p:attrNameLst>
                                      </p:cBhvr>
                                      <p:to>
                                        <p:strVal val="hidden"/>
                                      </p:to>
                                    </p:set>
                                  </p:childTnLst>
                                </p:cTn>
                              </p:par>
                              <p:par>
                                <p:cTn id="164" presetID="10" presetClass="exit" presetSubtype="0" fill="hold" grpId="1" nodeType="withEffect">
                                  <p:stCondLst>
                                    <p:cond delay="0"/>
                                  </p:stCondLst>
                                  <p:childTnLst>
                                    <p:animEffect transition="out" filter="fade">
                                      <p:cBhvr>
                                        <p:cTn id="165" dur="500"/>
                                        <p:tgtEl>
                                          <p:spTgt spid="72"/>
                                        </p:tgtEl>
                                      </p:cBhvr>
                                    </p:animEffect>
                                    <p:set>
                                      <p:cBhvr>
                                        <p:cTn id="166" dur="1" fill="hold">
                                          <p:stCondLst>
                                            <p:cond delay="499"/>
                                          </p:stCondLst>
                                        </p:cTn>
                                        <p:tgtEl>
                                          <p:spTgt spid="72"/>
                                        </p:tgtEl>
                                        <p:attrNameLst>
                                          <p:attrName>style.visibility</p:attrName>
                                        </p:attrNameLst>
                                      </p:cBhvr>
                                      <p:to>
                                        <p:strVal val="hidden"/>
                                      </p:to>
                                    </p:set>
                                  </p:childTnLst>
                                </p:cTn>
                              </p:par>
                            </p:childTnLst>
                          </p:cTn>
                        </p:par>
                        <p:par>
                          <p:cTn id="167" fill="hold">
                            <p:stCondLst>
                              <p:cond delay="500"/>
                            </p:stCondLst>
                            <p:childTnLst>
                              <p:par>
                                <p:cTn id="168" presetID="10" presetClass="entr" presetSubtype="0" fill="hold" grpId="0" nodeType="afterEffect">
                                  <p:stCondLst>
                                    <p:cond delay="0"/>
                                  </p:stCondLst>
                                  <p:childTnLst>
                                    <p:set>
                                      <p:cBhvr>
                                        <p:cTn id="169" dur="1" fill="hold">
                                          <p:stCondLst>
                                            <p:cond delay="0"/>
                                          </p:stCondLst>
                                        </p:cTn>
                                        <p:tgtEl>
                                          <p:spTgt spid="75"/>
                                        </p:tgtEl>
                                        <p:attrNameLst>
                                          <p:attrName>style.visibility</p:attrName>
                                        </p:attrNameLst>
                                      </p:cBhvr>
                                      <p:to>
                                        <p:strVal val="visible"/>
                                      </p:to>
                                    </p:set>
                                    <p:animEffect transition="in" filter="fade">
                                      <p:cBhvr>
                                        <p:cTn id="170" dur="500"/>
                                        <p:tgtEl>
                                          <p:spTgt spid="75"/>
                                        </p:tgtEl>
                                      </p:cBhvr>
                                    </p:animEffect>
                                  </p:childTnLst>
                                </p:cTn>
                              </p:par>
                              <p:par>
                                <p:cTn id="171" presetID="10" presetClass="entr" presetSubtype="0" fill="hold" grpId="0" nodeType="withEffect">
                                  <p:stCondLst>
                                    <p:cond delay="0"/>
                                  </p:stCondLst>
                                  <p:childTnLst>
                                    <p:set>
                                      <p:cBhvr>
                                        <p:cTn id="172" dur="1" fill="hold">
                                          <p:stCondLst>
                                            <p:cond delay="0"/>
                                          </p:stCondLst>
                                        </p:cTn>
                                        <p:tgtEl>
                                          <p:spTgt spid="78"/>
                                        </p:tgtEl>
                                        <p:attrNameLst>
                                          <p:attrName>style.visibility</p:attrName>
                                        </p:attrNameLst>
                                      </p:cBhvr>
                                      <p:to>
                                        <p:strVal val="visible"/>
                                      </p:to>
                                    </p:set>
                                    <p:animEffect transition="in" filter="fade">
                                      <p:cBhvr>
                                        <p:cTn id="173" dur="500"/>
                                        <p:tgtEl>
                                          <p:spTgt spid="78"/>
                                        </p:tgtEl>
                                      </p:cBhvr>
                                    </p:animEffect>
                                  </p:childTnLst>
                                </p:cTn>
                              </p:par>
                              <p:par>
                                <p:cTn id="174" presetID="10" presetClass="entr" presetSubtype="0" fill="hold" grpId="0" nodeType="withEffect">
                                  <p:stCondLst>
                                    <p:cond delay="0"/>
                                  </p:stCondLst>
                                  <p:childTnLst>
                                    <p:set>
                                      <p:cBhvr>
                                        <p:cTn id="175" dur="1" fill="hold">
                                          <p:stCondLst>
                                            <p:cond delay="0"/>
                                          </p:stCondLst>
                                        </p:cTn>
                                        <p:tgtEl>
                                          <p:spTgt spid="80"/>
                                        </p:tgtEl>
                                        <p:attrNameLst>
                                          <p:attrName>style.visibility</p:attrName>
                                        </p:attrNameLst>
                                      </p:cBhvr>
                                      <p:to>
                                        <p:strVal val="visible"/>
                                      </p:to>
                                    </p:set>
                                    <p:animEffect transition="in" filter="fade">
                                      <p:cBhvr>
                                        <p:cTn id="176" dur="500"/>
                                        <p:tgtEl>
                                          <p:spTgt spid="80"/>
                                        </p:tgtEl>
                                      </p:cBhvr>
                                    </p:animEffect>
                                  </p:childTnLst>
                                </p:cTn>
                              </p:par>
                              <p:par>
                                <p:cTn id="177" presetID="10" presetClass="entr" presetSubtype="0" fill="hold" grpId="0" nodeType="withEffect">
                                  <p:stCondLst>
                                    <p:cond delay="0"/>
                                  </p:stCondLst>
                                  <p:childTnLst>
                                    <p:set>
                                      <p:cBhvr>
                                        <p:cTn id="178" dur="1" fill="hold">
                                          <p:stCondLst>
                                            <p:cond delay="0"/>
                                          </p:stCondLst>
                                        </p:cTn>
                                        <p:tgtEl>
                                          <p:spTgt spid="81"/>
                                        </p:tgtEl>
                                        <p:attrNameLst>
                                          <p:attrName>style.visibility</p:attrName>
                                        </p:attrNameLst>
                                      </p:cBhvr>
                                      <p:to>
                                        <p:strVal val="visible"/>
                                      </p:to>
                                    </p:set>
                                    <p:animEffect transition="in" filter="fade">
                                      <p:cBhvr>
                                        <p:cTn id="179" dur="500"/>
                                        <p:tgtEl>
                                          <p:spTgt spid="81"/>
                                        </p:tgtEl>
                                      </p:cBhvr>
                                    </p:animEffect>
                                  </p:childTnLst>
                                </p:cTn>
                              </p:par>
                              <p:par>
                                <p:cTn id="180" presetID="10" presetClass="entr" presetSubtype="0" fill="hold" grpId="0" nodeType="withEffect">
                                  <p:stCondLst>
                                    <p:cond delay="0"/>
                                  </p:stCondLst>
                                  <p:childTnLst>
                                    <p:set>
                                      <p:cBhvr>
                                        <p:cTn id="181" dur="1" fill="hold">
                                          <p:stCondLst>
                                            <p:cond delay="0"/>
                                          </p:stCondLst>
                                        </p:cTn>
                                        <p:tgtEl>
                                          <p:spTgt spid="82"/>
                                        </p:tgtEl>
                                        <p:attrNameLst>
                                          <p:attrName>style.visibility</p:attrName>
                                        </p:attrNameLst>
                                      </p:cBhvr>
                                      <p:to>
                                        <p:strVal val="visible"/>
                                      </p:to>
                                    </p:set>
                                    <p:animEffect transition="in" filter="fade">
                                      <p:cBhvr>
                                        <p:cTn id="182" dur="500"/>
                                        <p:tgtEl>
                                          <p:spTgt spid="82"/>
                                        </p:tgtEl>
                                      </p:cBhvr>
                                    </p:animEffect>
                                  </p:childTnLst>
                                </p:cTn>
                              </p:par>
                              <p:par>
                                <p:cTn id="183" presetID="10"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animEffect transition="in" filter="fade">
                                      <p:cBhvr>
                                        <p:cTn id="18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00" grpId="0"/>
      <p:bldP spid="101" grpId="0" animBg="1"/>
      <p:bldP spid="60" grpId="0" animBg="1"/>
      <p:bldP spid="60" grpId="1" animBg="1"/>
      <p:bldP spid="62" grpId="0" animBg="1"/>
      <p:bldP spid="62" grpId="1" animBg="1"/>
      <p:bldP spid="71" grpId="0" animBg="1"/>
      <p:bldP spid="71" grpId="1" animBg="1"/>
      <p:bldP spid="72" grpId="0" animBg="1"/>
      <p:bldP spid="72" grpId="1" animBg="1"/>
      <p:bldP spid="75" grpId="0" animBg="1"/>
      <p:bldP spid="78" grpId="0" animBg="1"/>
      <p:bldP spid="80" grpId="0"/>
      <p:bldP spid="81" grpId="0"/>
      <p:bldP spid="8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1584"/>
            <a:ext cx="12192000" cy="5847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C0202"/>
              </a:solidFill>
            </a:endParaRPr>
          </a:p>
        </p:txBody>
      </p:sp>
      <p:sp>
        <p:nvSpPr>
          <p:cNvPr id="48" name="Pentagon 12"/>
          <p:cNvSpPr/>
          <p:nvPr/>
        </p:nvSpPr>
        <p:spPr>
          <a:xfrm>
            <a:off x="0" y="96886"/>
            <a:ext cx="3657306" cy="1008112"/>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13"/>
          <p:cNvSpPr/>
          <p:nvPr/>
        </p:nvSpPr>
        <p:spPr>
          <a:xfrm>
            <a:off x="175488" y="132868"/>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b="1" dirty="0">
                <a:solidFill>
                  <a:prstClr val="white"/>
                </a:solidFill>
                <a:latin typeface="Gill Sans MT" panose="020B0502020104020203" pitchFamily="34" charset="0"/>
              </a:rPr>
              <a:t>1</a:t>
            </a:r>
            <a:endParaRPr lang="en-US" sz="1500" b="1" dirty="0">
              <a:solidFill>
                <a:prstClr val="white"/>
              </a:solidFill>
              <a:latin typeface="Gill Sans MT" panose="020B0502020104020203" pitchFamily="34" charset="0"/>
            </a:endParaRPr>
          </a:p>
        </p:txBody>
      </p:sp>
      <p:sp>
        <p:nvSpPr>
          <p:cNvPr id="53" name="TextBox 14"/>
          <p:cNvSpPr txBox="1"/>
          <p:nvPr/>
        </p:nvSpPr>
        <p:spPr>
          <a:xfrm>
            <a:off x="683568" y="116632"/>
            <a:ext cx="5148672" cy="369332"/>
          </a:xfrm>
          <a:prstGeom prst="rect">
            <a:avLst/>
          </a:prstGeom>
          <a:noFill/>
        </p:spPr>
        <p:txBody>
          <a:bodyPr wrap="square" rtlCol="0">
            <a:spAutoFit/>
          </a:bodyPr>
          <a:lstStyle/>
          <a:p>
            <a:r>
              <a:rPr lang="fr-FR" dirty="0">
                <a:latin typeface="Century Gothic" panose="020B0502020202020204" pitchFamily="34" charset="0"/>
              </a:rPr>
              <a:t>Contexte général</a:t>
            </a:r>
            <a:endParaRPr lang="en-US" dirty="0">
              <a:latin typeface="Century Gothic" panose="020B0502020202020204" pitchFamily="34" charset="0"/>
            </a:endParaRPr>
          </a:p>
        </p:txBody>
      </p:sp>
      <p:sp>
        <p:nvSpPr>
          <p:cNvPr id="54" name="Oval 15"/>
          <p:cNvSpPr/>
          <p:nvPr/>
        </p:nvSpPr>
        <p:spPr>
          <a:xfrm>
            <a:off x="3717851" y="101600"/>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schemeClr val="bg1"/>
                </a:solidFill>
                <a:latin typeface="Gill Sans MT" panose="020B0502020104020203" pitchFamily="34" charset="0"/>
              </a:rPr>
              <a:t>2</a:t>
            </a:r>
            <a:endParaRPr lang="en-US" sz="1500" dirty="0">
              <a:solidFill>
                <a:schemeClr val="bg1"/>
              </a:solidFill>
              <a:latin typeface="Gill Sans MT" panose="020B0502020104020203" pitchFamily="34" charset="0"/>
            </a:endParaRPr>
          </a:p>
        </p:txBody>
      </p:sp>
      <p:sp>
        <p:nvSpPr>
          <p:cNvPr id="55" name="Oval 16"/>
          <p:cNvSpPr/>
          <p:nvPr/>
        </p:nvSpPr>
        <p:spPr>
          <a:xfrm>
            <a:off x="4310557" y="101600"/>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schemeClr val="bg1"/>
                </a:solidFill>
                <a:latin typeface="Gill Sans MT" panose="020B0502020104020203" pitchFamily="34" charset="0"/>
              </a:rPr>
              <a:t>3</a:t>
            </a:r>
            <a:endParaRPr lang="en-US" sz="1500" dirty="0">
              <a:solidFill>
                <a:schemeClr val="bg1"/>
              </a:solidFill>
              <a:latin typeface="Gill Sans MT" panose="020B0502020104020203" pitchFamily="34" charset="0"/>
            </a:endParaRPr>
          </a:p>
        </p:txBody>
      </p:sp>
      <p:sp>
        <p:nvSpPr>
          <p:cNvPr id="97" name="Isosceles Triangle 37">
            <a:extLst>
              <a:ext uri="{FF2B5EF4-FFF2-40B4-BE49-F238E27FC236}">
                <a16:creationId xmlns:a16="http://schemas.microsoft.com/office/drawing/2014/main" id="{1B0DD87B-6215-F60C-570E-39AADAC0B9D1}"/>
              </a:ext>
            </a:extLst>
          </p:cNvPr>
          <p:cNvSpPr/>
          <p:nvPr>
            <p:custDataLst>
              <p:tags r:id="rId2"/>
            </p:custDataLst>
          </p:nvPr>
        </p:nvSpPr>
        <p:spPr>
          <a:xfrm rot="10800000">
            <a:off x="5724240" y="1151994"/>
            <a:ext cx="216000" cy="108000"/>
          </a:xfrm>
          <a:prstGeom prst="triangle">
            <a:avLst/>
          </a:prstGeom>
          <a:solidFill>
            <a:srgbClr val="0070C0"/>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98" name="Rectangle 97">
            <a:extLst>
              <a:ext uri="{FF2B5EF4-FFF2-40B4-BE49-F238E27FC236}">
                <a16:creationId xmlns:a16="http://schemas.microsoft.com/office/drawing/2014/main" id="{6283DFF5-9610-1AF8-56E3-8BD3E0E771D8}"/>
              </a:ext>
            </a:extLst>
          </p:cNvPr>
          <p:cNvSpPr/>
          <p:nvPr>
            <p:custDataLst>
              <p:tags r:id="rId3"/>
            </p:custDataLst>
          </p:nvPr>
        </p:nvSpPr>
        <p:spPr>
          <a:xfrm>
            <a:off x="739764" y="761200"/>
            <a:ext cx="3082781" cy="253916"/>
          </a:xfrm>
          <a:prstGeom prst="rect">
            <a:avLst/>
          </a:prstGeom>
        </p:spPr>
        <p:txBody>
          <a:bodyPr wrap="square" lIns="68580" tIns="34290" rIns="68580" bIns="34290">
            <a:spAutoFit/>
          </a:bodyPr>
          <a:lstStyle/>
          <a:p>
            <a:pPr algn="ctr"/>
            <a:r>
              <a:rPr lang="fr-FR" sz="1200" b="1" dirty="0">
                <a:latin typeface="Gill Sans MT" panose="020B0502020104020203" pitchFamily="34" charset="0"/>
              </a:rPr>
              <a:t>1-Organisme d’accueil</a:t>
            </a:r>
          </a:p>
        </p:txBody>
      </p:sp>
      <p:sp>
        <p:nvSpPr>
          <p:cNvPr id="99" name="Chevron 27">
            <a:extLst>
              <a:ext uri="{FF2B5EF4-FFF2-40B4-BE49-F238E27FC236}">
                <a16:creationId xmlns:a16="http://schemas.microsoft.com/office/drawing/2014/main" id="{BBE3A460-C3B5-6A62-62A3-EFA77EAF47CD}"/>
              </a:ext>
            </a:extLst>
          </p:cNvPr>
          <p:cNvSpPr/>
          <p:nvPr>
            <p:custDataLst>
              <p:tags r:id="rId4"/>
            </p:custDataLst>
          </p:nvPr>
        </p:nvSpPr>
        <p:spPr>
          <a:xfrm>
            <a:off x="739764" y="986620"/>
            <a:ext cx="3092904" cy="96104"/>
          </a:xfrm>
          <a:prstGeom prst="chevron">
            <a:avLst/>
          </a:prstGeom>
          <a:solidFill>
            <a:srgbClr val="ACCBF9"/>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entury Gothic" pitchFamily="34" charset="0"/>
              <a:ea typeface="+mn-ea"/>
              <a:cs typeface="+mn-cs"/>
            </a:endParaRPr>
          </a:p>
        </p:txBody>
      </p:sp>
      <p:sp>
        <p:nvSpPr>
          <p:cNvPr id="100" name="Rectangle 99">
            <a:extLst>
              <a:ext uri="{FF2B5EF4-FFF2-40B4-BE49-F238E27FC236}">
                <a16:creationId xmlns:a16="http://schemas.microsoft.com/office/drawing/2014/main" id="{B00970B3-A1A7-2F46-E549-3FD62A7A4D50}"/>
              </a:ext>
            </a:extLst>
          </p:cNvPr>
          <p:cNvSpPr/>
          <p:nvPr>
            <p:custDataLst>
              <p:tags r:id="rId5"/>
            </p:custDataLst>
          </p:nvPr>
        </p:nvSpPr>
        <p:spPr>
          <a:xfrm>
            <a:off x="4481722" y="745914"/>
            <a:ext cx="3038867" cy="253916"/>
          </a:xfrm>
          <a:prstGeom prst="rect">
            <a:avLst/>
          </a:prstGeom>
        </p:spPr>
        <p:txBody>
          <a:bodyPr wrap="square" lIns="68580" tIns="34290" rIns="68580" bIns="34290">
            <a:spAutoFit/>
          </a:bodyPr>
          <a:lstStyle/>
          <a:p>
            <a:pPr algn="ctr"/>
            <a:r>
              <a:rPr lang="fr-FR" sz="1200" b="1" dirty="0">
                <a:latin typeface="Gill Sans MT" panose="020B0502020104020203" pitchFamily="34" charset="0"/>
              </a:rPr>
              <a:t>2- Problématique</a:t>
            </a:r>
          </a:p>
        </p:txBody>
      </p:sp>
      <p:sp>
        <p:nvSpPr>
          <p:cNvPr id="101" name="Chevron 29">
            <a:extLst>
              <a:ext uri="{FF2B5EF4-FFF2-40B4-BE49-F238E27FC236}">
                <a16:creationId xmlns:a16="http://schemas.microsoft.com/office/drawing/2014/main" id="{C1C2E0BE-3C4E-4C82-6263-C822C0ED869A}"/>
              </a:ext>
            </a:extLst>
          </p:cNvPr>
          <p:cNvSpPr/>
          <p:nvPr>
            <p:custDataLst>
              <p:tags r:id="rId6"/>
            </p:custDataLst>
          </p:nvPr>
        </p:nvSpPr>
        <p:spPr>
          <a:xfrm>
            <a:off x="4496253" y="986453"/>
            <a:ext cx="3104953" cy="96271"/>
          </a:xfrm>
          <a:prstGeom prst="chevron">
            <a:avLst/>
          </a:prstGeom>
          <a:solidFill>
            <a:srgbClr val="ACCBF9"/>
          </a:solidFill>
          <a:ln w="25400" cap="flat" cmpd="sng" algn="ctr">
            <a:noFill/>
            <a:prstDash val="solid"/>
          </a:ln>
          <a:effectLst/>
        </p:spPr>
        <p:txBody>
          <a:bodyPr lIns="68580" tIns="34290" rIns="68580" bIns="34290" rtlCol="0" anchor="ctr"/>
          <a:lstStyle/>
          <a:p>
            <a:pPr algn="ctr"/>
            <a:endParaRPr lang="en-US" sz="1100" kern="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entury Gothic" pitchFamily="34" charset="0"/>
            </a:endParaRPr>
          </a:p>
        </p:txBody>
      </p:sp>
      <p:sp>
        <p:nvSpPr>
          <p:cNvPr id="102" name="Rectangle 101">
            <a:extLst>
              <a:ext uri="{FF2B5EF4-FFF2-40B4-BE49-F238E27FC236}">
                <a16:creationId xmlns:a16="http://schemas.microsoft.com/office/drawing/2014/main" id="{A37A7BD7-217F-1123-204D-E8192C81F9BF}"/>
              </a:ext>
            </a:extLst>
          </p:cNvPr>
          <p:cNvSpPr/>
          <p:nvPr>
            <p:custDataLst>
              <p:tags r:id="rId7"/>
            </p:custDataLst>
          </p:nvPr>
        </p:nvSpPr>
        <p:spPr>
          <a:xfrm>
            <a:off x="8238657" y="761200"/>
            <a:ext cx="3082781" cy="253916"/>
          </a:xfrm>
          <a:prstGeom prst="rect">
            <a:avLst/>
          </a:prstGeom>
        </p:spPr>
        <p:txBody>
          <a:bodyPr wrap="square" lIns="68580" tIns="34290" rIns="68580" bIns="34290">
            <a:spAutoFit/>
          </a:bodyPr>
          <a:lstStyle/>
          <a:p>
            <a:pPr algn="ctr"/>
            <a:r>
              <a:rPr lang="fr-FR" sz="1200" b="1" dirty="0">
                <a:latin typeface="Gill Sans MT" panose="020B0502020104020203" pitchFamily="34" charset="0"/>
              </a:rPr>
              <a:t>3- Objectifs</a:t>
            </a:r>
          </a:p>
        </p:txBody>
      </p:sp>
      <p:sp>
        <p:nvSpPr>
          <p:cNvPr id="103" name="Chevron 27">
            <a:extLst>
              <a:ext uri="{FF2B5EF4-FFF2-40B4-BE49-F238E27FC236}">
                <a16:creationId xmlns:a16="http://schemas.microsoft.com/office/drawing/2014/main" id="{DF56DE23-FC31-F82B-5114-C839B92FC73B}"/>
              </a:ext>
            </a:extLst>
          </p:cNvPr>
          <p:cNvSpPr/>
          <p:nvPr>
            <p:custDataLst>
              <p:tags r:id="rId8"/>
            </p:custDataLst>
          </p:nvPr>
        </p:nvSpPr>
        <p:spPr>
          <a:xfrm>
            <a:off x="8238657" y="986620"/>
            <a:ext cx="3092904" cy="96104"/>
          </a:xfrm>
          <a:prstGeom prst="chevron">
            <a:avLst/>
          </a:prstGeom>
          <a:solidFill>
            <a:srgbClr val="0070C0"/>
          </a:solidFill>
          <a:ln w="25400" cap="flat" cmpd="sng" algn="ctr">
            <a:noFill/>
            <a:prstDash val="solid"/>
          </a:ln>
          <a:effectLst/>
        </p:spPr>
        <p:txBody>
          <a:bodyPr lIns="68580" tIns="34290" rIns="68580" bIns="34290" rtlCol="0" anchor="ctr"/>
          <a:lstStyle/>
          <a:p>
            <a:pPr algn="ctr"/>
            <a:endParaRPr lang="en-US" sz="1100" kern="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entury Gothic" pitchFamily="34" charset="0"/>
            </a:endParaRPr>
          </a:p>
        </p:txBody>
      </p:sp>
      <p:sp>
        <p:nvSpPr>
          <p:cNvPr id="104" name="Oval 16">
            <a:extLst>
              <a:ext uri="{FF2B5EF4-FFF2-40B4-BE49-F238E27FC236}">
                <a16:creationId xmlns:a16="http://schemas.microsoft.com/office/drawing/2014/main" id="{F556BCA9-C55D-EA25-8244-11C9E437B495}"/>
              </a:ext>
            </a:extLst>
          </p:cNvPr>
          <p:cNvSpPr/>
          <p:nvPr/>
        </p:nvSpPr>
        <p:spPr>
          <a:xfrm>
            <a:off x="4903263" y="121298"/>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prstClr val="white"/>
                </a:solidFill>
                <a:latin typeface="Gill Sans MT" panose="020B0502020104020203" pitchFamily="34" charset="0"/>
              </a:rPr>
              <a:t>4</a:t>
            </a:r>
            <a:endParaRPr lang="en-US" sz="1500" dirty="0">
              <a:solidFill>
                <a:prstClr val="white"/>
              </a:solidFill>
              <a:latin typeface="Gill Sans MT" panose="020B0502020104020203" pitchFamily="34" charset="0"/>
            </a:endParaRPr>
          </a:p>
        </p:txBody>
      </p:sp>
      <p:cxnSp>
        <p:nvCxnSpPr>
          <p:cNvPr id="69" name="Connecteur droit 22">
            <a:extLst>
              <a:ext uri="{FF2B5EF4-FFF2-40B4-BE49-F238E27FC236}">
                <a16:creationId xmlns:a16="http://schemas.microsoft.com/office/drawing/2014/main" id="{12082644-DBA2-ED85-981C-89A4EC0F4376}"/>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70" name="Connecteur droit 23">
            <a:extLst>
              <a:ext uri="{FF2B5EF4-FFF2-40B4-BE49-F238E27FC236}">
                <a16:creationId xmlns:a16="http://schemas.microsoft.com/office/drawing/2014/main" id="{1CCA2C22-9449-286E-7F66-BAB17596B82A}"/>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71" name="Connecteur droit 22">
            <a:extLst>
              <a:ext uri="{FF2B5EF4-FFF2-40B4-BE49-F238E27FC236}">
                <a16:creationId xmlns:a16="http://schemas.microsoft.com/office/drawing/2014/main" id="{6D70EFF8-A287-1304-3D34-8393007260CC}"/>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72" name="Connecteur droit 23">
            <a:extLst>
              <a:ext uri="{FF2B5EF4-FFF2-40B4-BE49-F238E27FC236}">
                <a16:creationId xmlns:a16="http://schemas.microsoft.com/office/drawing/2014/main" id="{E5D7A24C-9E3D-B7CA-4889-F15EF767D33E}"/>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73" name="Pentagon 12">
            <a:extLst>
              <a:ext uri="{FF2B5EF4-FFF2-40B4-BE49-F238E27FC236}">
                <a16:creationId xmlns:a16="http://schemas.microsoft.com/office/drawing/2014/main" id="{E04FC888-34F4-823E-CCF3-01F2C6C2A1EC}"/>
              </a:ext>
            </a:extLst>
          </p:cNvPr>
          <p:cNvSpPr/>
          <p:nvPr/>
        </p:nvSpPr>
        <p:spPr>
          <a:xfrm rot="10800000">
            <a:off x="1331191" y="6427650"/>
            <a:ext cx="9827316" cy="439258"/>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Pentagon 12">
            <a:extLst>
              <a:ext uri="{FF2B5EF4-FFF2-40B4-BE49-F238E27FC236}">
                <a16:creationId xmlns:a16="http://schemas.microsoft.com/office/drawing/2014/main" id="{C7415810-924F-C612-E301-18D94062881D}"/>
              </a:ext>
            </a:extLst>
          </p:cNvPr>
          <p:cNvSpPr/>
          <p:nvPr/>
        </p:nvSpPr>
        <p:spPr>
          <a:xfrm>
            <a:off x="-3" y="6385711"/>
            <a:ext cx="2114622" cy="1035804"/>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5" name="Connecteur droit 22">
            <a:extLst>
              <a:ext uri="{FF2B5EF4-FFF2-40B4-BE49-F238E27FC236}">
                <a16:creationId xmlns:a16="http://schemas.microsoft.com/office/drawing/2014/main" id="{9F8854D4-1E6F-E5F3-ADAC-DA2520161982}"/>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76" name="Connecteur droit 23">
            <a:extLst>
              <a:ext uri="{FF2B5EF4-FFF2-40B4-BE49-F238E27FC236}">
                <a16:creationId xmlns:a16="http://schemas.microsoft.com/office/drawing/2014/main" id="{75263E70-B6F8-41B6-F3F4-B7968BA9696C}"/>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77" name="Ellipse 76">
            <a:extLst>
              <a:ext uri="{FF2B5EF4-FFF2-40B4-BE49-F238E27FC236}">
                <a16:creationId xmlns:a16="http://schemas.microsoft.com/office/drawing/2014/main" id="{FA07A06B-A3E0-BC11-B278-5DF8D0A83169}"/>
              </a:ext>
            </a:extLst>
          </p:cNvPr>
          <p:cNvSpPr/>
          <p:nvPr/>
        </p:nvSpPr>
        <p:spPr>
          <a:xfrm>
            <a:off x="5822027" y="6278881"/>
            <a:ext cx="654416" cy="5639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6</a:t>
            </a:r>
          </a:p>
        </p:txBody>
      </p:sp>
      <p:sp>
        <p:nvSpPr>
          <p:cNvPr id="79" name="Pentagon 12">
            <a:extLst>
              <a:ext uri="{FF2B5EF4-FFF2-40B4-BE49-F238E27FC236}">
                <a16:creationId xmlns:a16="http://schemas.microsoft.com/office/drawing/2014/main" id="{8D96CFC1-D594-8CCE-8817-B72A67B98CF8}"/>
              </a:ext>
            </a:extLst>
          </p:cNvPr>
          <p:cNvSpPr/>
          <p:nvPr/>
        </p:nvSpPr>
        <p:spPr>
          <a:xfrm rot="10800000">
            <a:off x="10101196" y="6385711"/>
            <a:ext cx="2114622" cy="1035804"/>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Pentagon 12">
            <a:extLst>
              <a:ext uri="{FF2B5EF4-FFF2-40B4-BE49-F238E27FC236}">
                <a16:creationId xmlns:a16="http://schemas.microsoft.com/office/drawing/2014/main" id="{BE3F9294-4132-799F-F3A9-D24830C70C88}"/>
              </a:ext>
            </a:extLst>
          </p:cNvPr>
          <p:cNvSpPr/>
          <p:nvPr/>
        </p:nvSpPr>
        <p:spPr>
          <a:xfrm rot="10800000">
            <a:off x="7953027" y="-1036993"/>
            <a:ext cx="6087054" cy="1469793"/>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DE1DD39A-C838-E5EE-3BF2-9CBDB1B320F1}"/>
              </a:ext>
            </a:extLst>
          </p:cNvPr>
          <p:cNvPicPr>
            <a:picLocks noChangeAspect="1"/>
          </p:cNvPicPr>
          <p:nvPr/>
        </p:nvPicPr>
        <p:blipFill>
          <a:blip r:embed="rId11"/>
          <a:stretch>
            <a:fillRect/>
          </a:stretch>
        </p:blipFill>
        <p:spPr>
          <a:xfrm>
            <a:off x="231130" y="6353175"/>
            <a:ext cx="904875" cy="504825"/>
          </a:xfrm>
          <a:prstGeom prst="rect">
            <a:avLst/>
          </a:prstGeom>
        </p:spPr>
      </p:pic>
      <p:pic>
        <p:nvPicPr>
          <p:cNvPr id="13" name="Picture 12">
            <a:extLst>
              <a:ext uri="{FF2B5EF4-FFF2-40B4-BE49-F238E27FC236}">
                <a16:creationId xmlns:a16="http://schemas.microsoft.com/office/drawing/2014/main" id="{5A60D3B1-5059-D580-8060-04C31C1CA02D}"/>
              </a:ext>
            </a:extLst>
          </p:cNvPr>
          <p:cNvPicPr>
            <a:picLocks noChangeAspect="1"/>
          </p:cNvPicPr>
          <p:nvPr/>
        </p:nvPicPr>
        <p:blipFill>
          <a:blip r:embed="rId12"/>
          <a:stretch>
            <a:fillRect/>
          </a:stretch>
        </p:blipFill>
        <p:spPr>
          <a:xfrm>
            <a:off x="11315687" y="6353916"/>
            <a:ext cx="742950" cy="476250"/>
          </a:xfrm>
          <a:prstGeom prst="rect">
            <a:avLst/>
          </a:prstGeom>
        </p:spPr>
      </p:pic>
      <p:sp>
        <p:nvSpPr>
          <p:cNvPr id="28" name="Rectangle: Rounded Corners 27">
            <a:extLst>
              <a:ext uri="{FF2B5EF4-FFF2-40B4-BE49-F238E27FC236}">
                <a16:creationId xmlns:a16="http://schemas.microsoft.com/office/drawing/2014/main" id="{E85C3F38-8A97-F876-5BA5-6B46314526E3}"/>
              </a:ext>
            </a:extLst>
          </p:cNvPr>
          <p:cNvSpPr/>
          <p:nvPr/>
        </p:nvSpPr>
        <p:spPr>
          <a:xfrm>
            <a:off x="4236742" y="1982029"/>
            <a:ext cx="4236716" cy="5195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95C02EE9-FBCB-78C1-8FA0-48BAA5BE437C}"/>
              </a:ext>
            </a:extLst>
          </p:cNvPr>
          <p:cNvSpPr/>
          <p:nvPr/>
        </p:nvSpPr>
        <p:spPr>
          <a:xfrm>
            <a:off x="4236742" y="2589694"/>
            <a:ext cx="4236716" cy="5195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5DA2CFE4-FAD5-6B7E-DBF3-F610CD3AEBD6}"/>
              </a:ext>
            </a:extLst>
          </p:cNvPr>
          <p:cNvSpPr/>
          <p:nvPr/>
        </p:nvSpPr>
        <p:spPr>
          <a:xfrm>
            <a:off x="4236742" y="3200727"/>
            <a:ext cx="4236716" cy="5195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C1FE9438-38E0-C40E-2D56-28A6207A5CCB}"/>
              </a:ext>
            </a:extLst>
          </p:cNvPr>
          <p:cNvSpPr/>
          <p:nvPr/>
        </p:nvSpPr>
        <p:spPr>
          <a:xfrm>
            <a:off x="4236740" y="5027323"/>
            <a:ext cx="4236716" cy="5195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01689D54-BE5D-69A7-0D75-2E6143E7E9A8}"/>
              </a:ext>
            </a:extLst>
          </p:cNvPr>
          <p:cNvSpPr/>
          <p:nvPr/>
        </p:nvSpPr>
        <p:spPr>
          <a:xfrm>
            <a:off x="4236740" y="4409289"/>
            <a:ext cx="4236716" cy="5195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759DE372-BAA1-829F-6DBE-68FCF2033B5F}"/>
              </a:ext>
            </a:extLst>
          </p:cNvPr>
          <p:cNvSpPr/>
          <p:nvPr/>
        </p:nvSpPr>
        <p:spPr>
          <a:xfrm>
            <a:off x="4236740" y="3807476"/>
            <a:ext cx="4236716" cy="5195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E9534A3B-7880-0BDE-FD72-48A7BEDECCD3}"/>
              </a:ext>
            </a:extLst>
          </p:cNvPr>
          <p:cNvSpPr txBox="1"/>
          <p:nvPr/>
        </p:nvSpPr>
        <p:spPr>
          <a:xfrm>
            <a:off x="4199974" y="1833234"/>
            <a:ext cx="4236716" cy="4062651"/>
          </a:xfrm>
          <a:prstGeom prst="rect">
            <a:avLst/>
          </a:prstGeom>
          <a:noFill/>
        </p:spPr>
        <p:txBody>
          <a:bodyPr wrap="square" rtlCol="0">
            <a:spAutoFit/>
          </a:bodyPr>
          <a:lstStyle/>
          <a:p>
            <a:pPr marL="0" marR="0" lvl="0" indent="0" algn="ctr"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bg1"/>
                </a:solidFill>
                <a:effectLst/>
                <a:latin typeface="Abadi" panose="020B0604020104020204" pitchFamily="34" charset="0"/>
              </a:rPr>
              <a:t>Organisation</a:t>
            </a:r>
            <a:r>
              <a:rPr kumimoji="0" lang="en-US" altLang="en-US" sz="2000" b="1" i="0" u="none" strike="noStrike" cap="none" normalizeH="0" baseline="0" dirty="0">
                <a:ln>
                  <a:noFill/>
                </a:ln>
                <a:solidFill>
                  <a:schemeClr val="bg1"/>
                </a:solidFill>
                <a:effectLst/>
                <a:latin typeface="Abadi" panose="020B0604020104020204" pitchFamily="34" charset="0"/>
              </a:rPr>
              <a:t> </a:t>
            </a:r>
            <a:r>
              <a:rPr kumimoji="0" lang="en-US" altLang="en-US" sz="2000" b="1" i="0" u="none" strike="noStrike" cap="none" normalizeH="0" baseline="0" dirty="0" err="1">
                <a:ln>
                  <a:noFill/>
                </a:ln>
                <a:solidFill>
                  <a:schemeClr val="bg1"/>
                </a:solidFill>
                <a:effectLst/>
                <a:latin typeface="Abadi" panose="020B0604020104020204" pitchFamily="34" charset="0"/>
              </a:rPr>
              <a:t>informations</a:t>
            </a:r>
            <a:r>
              <a:rPr kumimoji="0" lang="en-US" altLang="en-US" sz="2000" b="1" i="0" u="none" strike="noStrike" cap="none" normalizeH="0" baseline="0" dirty="0">
                <a:ln>
                  <a:noFill/>
                </a:ln>
                <a:solidFill>
                  <a:schemeClr val="bg1"/>
                </a:solidFill>
                <a:effectLst/>
                <a:latin typeface="Abadi" panose="020B0604020104020204" pitchFamily="34" charset="0"/>
              </a:rPr>
              <a:t> stagiaires</a:t>
            </a:r>
          </a:p>
          <a:p>
            <a:pPr marL="0" marR="0" lvl="0" indent="0" algn="ctr"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badi" panose="020B0604020104020204" pitchFamily="34" charset="0"/>
              </a:rPr>
              <a:t>Simplification </a:t>
            </a:r>
            <a:r>
              <a:rPr kumimoji="0" lang="en-US" altLang="en-US" sz="2000" b="1" i="0" u="none" strike="noStrike" cap="none" normalizeH="0" baseline="0" dirty="0" err="1">
                <a:ln>
                  <a:noFill/>
                </a:ln>
                <a:solidFill>
                  <a:schemeClr val="bg1"/>
                </a:solidFill>
                <a:effectLst/>
                <a:latin typeface="Abadi" panose="020B0604020104020204" pitchFamily="34" charset="0"/>
              </a:rPr>
              <a:t>tâches</a:t>
            </a:r>
            <a:r>
              <a:rPr kumimoji="0" lang="en-US" altLang="en-US" sz="2000" b="1" i="0" u="none" strike="noStrike" cap="none" normalizeH="0" baseline="0" dirty="0">
                <a:ln>
                  <a:noFill/>
                </a:ln>
                <a:solidFill>
                  <a:schemeClr val="bg1"/>
                </a:solidFill>
                <a:effectLst/>
                <a:latin typeface="Abadi" panose="020B0604020104020204" pitchFamily="34" charset="0"/>
              </a:rPr>
              <a:t> </a:t>
            </a:r>
            <a:r>
              <a:rPr kumimoji="0" lang="en-US" altLang="en-US" sz="2000" b="1" i="0" u="none" strike="noStrike" cap="none" normalizeH="0" baseline="0" dirty="0" err="1">
                <a:ln>
                  <a:noFill/>
                </a:ln>
                <a:solidFill>
                  <a:schemeClr val="bg1"/>
                </a:solidFill>
                <a:effectLst/>
                <a:latin typeface="Abadi" panose="020B0604020104020204" pitchFamily="34" charset="0"/>
              </a:rPr>
              <a:t>administratives</a:t>
            </a:r>
            <a:endParaRPr kumimoji="0" lang="en-US" altLang="en-US" sz="2000" b="1" i="0" u="none" strike="noStrike" cap="none" normalizeH="0" baseline="0" dirty="0">
              <a:ln>
                <a:noFill/>
              </a:ln>
              <a:solidFill>
                <a:schemeClr val="bg1"/>
              </a:solidFill>
              <a:effectLst/>
              <a:latin typeface="Abadi" panose="020B0604020104020204" pitchFamily="34" charset="0"/>
            </a:endParaRPr>
          </a:p>
          <a:p>
            <a:pPr marL="0" marR="0" lvl="0" indent="0" algn="ctr"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bg1"/>
                </a:solidFill>
                <a:effectLst/>
                <a:latin typeface="Abadi" panose="020B0604020104020204" pitchFamily="34" charset="0"/>
              </a:rPr>
              <a:t>Suivi</a:t>
            </a:r>
            <a:r>
              <a:rPr kumimoji="0" lang="en-US" altLang="en-US" sz="2000" b="1" i="0" u="none" strike="noStrike" cap="none" normalizeH="0" baseline="0" dirty="0">
                <a:ln>
                  <a:noFill/>
                </a:ln>
                <a:solidFill>
                  <a:schemeClr val="bg1"/>
                </a:solidFill>
                <a:effectLst/>
                <a:latin typeface="Abadi" panose="020B0604020104020204" pitchFamily="34" charset="0"/>
              </a:rPr>
              <a:t> et </a:t>
            </a:r>
            <a:r>
              <a:rPr kumimoji="0" lang="en-US" altLang="en-US" sz="2000" b="1" i="0" u="none" strike="noStrike" cap="none" normalizeH="0" baseline="0" dirty="0" err="1">
                <a:ln>
                  <a:noFill/>
                </a:ln>
                <a:solidFill>
                  <a:schemeClr val="bg1"/>
                </a:solidFill>
                <a:effectLst/>
                <a:latin typeface="Abadi" panose="020B0604020104020204" pitchFamily="34" charset="0"/>
              </a:rPr>
              <a:t>traçabilité</a:t>
            </a:r>
            <a:r>
              <a:rPr kumimoji="0" lang="en-US" altLang="en-US" sz="2000" b="1" i="0" u="none" strike="noStrike" cap="none" normalizeH="0" baseline="0" dirty="0">
                <a:ln>
                  <a:noFill/>
                </a:ln>
                <a:solidFill>
                  <a:schemeClr val="bg1"/>
                </a:solidFill>
                <a:effectLst/>
                <a:latin typeface="Abadi" panose="020B0604020104020204" pitchFamily="34" charset="0"/>
              </a:rPr>
              <a:t> </a:t>
            </a:r>
            <a:r>
              <a:rPr kumimoji="0" lang="en-US" altLang="en-US" sz="2000" b="1" i="0" u="none" strike="noStrike" cap="none" normalizeH="0" baseline="0" dirty="0" err="1">
                <a:ln>
                  <a:noFill/>
                </a:ln>
                <a:solidFill>
                  <a:schemeClr val="bg1"/>
                </a:solidFill>
                <a:effectLst/>
                <a:latin typeface="Abadi" panose="020B0604020104020204" pitchFamily="34" charset="0"/>
              </a:rPr>
              <a:t>améliorés</a:t>
            </a:r>
            <a:endParaRPr kumimoji="0" lang="en-US" altLang="en-US" sz="2000" b="1" i="0" u="none" strike="noStrike" cap="none" normalizeH="0" baseline="0" dirty="0">
              <a:ln>
                <a:noFill/>
              </a:ln>
              <a:solidFill>
                <a:schemeClr val="bg1"/>
              </a:solidFill>
              <a:effectLst/>
              <a:latin typeface="Abadi" panose="020B0604020104020204" pitchFamily="34" charset="0"/>
            </a:endParaRPr>
          </a:p>
          <a:p>
            <a:pPr marL="0" marR="0" lvl="0" indent="0" algn="ctr"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bg1"/>
                </a:solidFill>
                <a:effectLst/>
                <a:latin typeface="Abadi" panose="020B0604020104020204" pitchFamily="34" charset="0"/>
              </a:rPr>
              <a:t>Optimisation</a:t>
            </a:r>
            <a:r>
              <a:rPr kumimoji="0" lang="en-US" altLang="en-US" sz="2000" b="1" i="0" u="none" strike="noStrike" cap="none" normalizeH="0" baseline="0" dirty="0">
                <a:ln>
                  <a:noFill/>
                </a:ln>
                <a:solidFill>
                  <a:schemeClr val="bg1"/>
                </a:solidFill>
                <a:effectLst/>
                <a:latin typeface="Abadi" panose="020B0604020104020204" pitchFamily="34" charset="0"/>
              </a:rPr>
              <a:t> communication parties</a:t>
            </a:r>
          </a:p>
          <a:p>
            <a:pPr marL="0" marR="0" lvl="0" indent="0" algn="ctr"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bg1"/>
                </a:solidFill>
                <a:effectLst/>
                <a:latin typeface="Abadi" panose="020B0604020104020204" pitchFamily="34" charset="0"/>
              </a:rPr>
              <a:t>Accès</a:t>
            </a:r>
            <a:r>
              <a:rPr kumimoji="0" lang="en-US" altLang="en-US" sz="2000" b="1" i="0" u="none" strike="noStrike" cap="none" normalizeH="0" baseline="0" dirty="0">
                <a:ln>
                  <a:noFill/>
                </a:ln>
                <a:solidFill>
                  <a:schemeClr val="bg1"/>
                </a:solidFill>
                <a:effectLst/>
                <a:latin typeface="Abadi" panose="020B0604020104020204" pitchFamily="34" charset="0"/>
              </a:rPr>
              <a:t> facile </a:t>
            </a:r>
            <a:r>
              <a:rPr kumimoji="0" lang="en-US" altLang="en-US" sz="2000" b="1" i="0" u="none" strike="noStrike" cap="none" normalizeH="0" baseline="0" dirty="0" err="1">
                <a:ln>
                  <a:noFill/>
                </a:ln>
                <a:solidFill>
                  <a:schemeClr val="bg1"/>
                </a:solidFill>
                <a:effectLst/>
                <a:latin typeface="Abadi" panose="020B0604020104020204" pitchFamily="34" charset="0"/>
              </a:rPr>
              <a:t>informations</a:t>
            </a:r>
            <a:r>
              <a:rPr kumimoji="0" lang="en-US" altLang="en-US" sz="2000" b="1" i="0" u="none" strike="noStrike" cap="none" normalizeH="0" baseline="0" dirty="0">
                <a:ln>
                  <a:noFill/>
                </a:ln>
                <a:solidFill>
                  <a:schemeClr val="bg1"/>
                </a:solidFill>
                <a:effectLst/>
                <a:latin typeface="Abadi" panose="020B0604020104020204" pitchFamily="34" charset="0"/>
              </a:rPr>
              <a:t> stages</a:t>
            </a:r>
          </a:p>
          <a:p>
            <a:pPr marL="0" marR="0" lvl="0" indent="0" algn="ctr" defTabSz="914400" rtl="0" eaLnBrk="0" fontAlgn="base" latinLnBrk="0" hangingPunct="0">
              <a:lnSpc>
                <a:spcPct val="2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Abadi" panose="020B0604020104020204" pitchFamily="34" charset="0"/>
              </a:rPr>
              <a:t>Gain de temps </a:t>
            </a:r>
            <a:r>
              <a:rPr kumimoji="0" lang="en-US" altLang="en-US" sz="2000" b="1" i="0" u="none" strike="noStrike" cap="none" normalizeH="0" baseline="0" dirty="0" err="1">
                <a:ln>
                  <a:noFill/>
                </a:ln>
                <a:solidFill>
                  <a:schemeClr val="bg1"/>
                </a:solidFill>
                <a:effectLst/>
                <a:latin typeface="Abadi" panose="020B0604020104020204" pitchFamily="34" charset="0"/>
              </a:rPr>
              <a:t>qualité</a:t>
            </a:r>
            <a:r>
              <a:rPr kumimoji="0" lang="en-US" altLang="en-US" sz="2000" b="1" i="0" u="none" strike="noStrike" cap="none" normalizeH="0" baseline="0" dirty="0">
                <a:ln>
                  <a:noFill/>
                </a:ln>
                <a:solidFill>
                  <a:schemeClr val="bg1"/>
                </a:solidFill>
                <a:effectLst/>
                <a:latin typeface="Abadi" panose="020B0604020104020204" pitchFamily="34" charset="0"/>
              </a:rPr>
              <a:t> </a:t>
            </a:r>
          </a:p>
          <a:p>
            <a:pPr algn="ctr"/>
            <a:endParaRPr lang="en-US" b="1" dirty="0">
              <a:solidFill>
                <a:schemeClr val="bg1"/>
              </a:solidFill>
            </a:endParaRPr>
          </a:p>
        </p:txBody>
      </p:sp>
      <p:sp>
        <p:nvSpPr>
          <p:cNvPr id="34" name="ZoneTexte 27">
            <a:extLst>
              <a:ext uri="{FF2B5EF4-FFF2-40B4-BE49-F238E27FC236}">
                <a16:creationId xmlns:a16="http://schemas.microsoft.com/office/drawing/2014/main" id="{A2595363-49AA-673C-A7B0-5B20EB2CF9F2}"/>
              </a:ext>
            </a:extLst>
          </p:cNvPr>
          <p:cNvSpPr txBox="1"/>
          <p:nvPr/>
        </p:nvSpPr>
        <p:spPr>
          <a:xfrm>
            <a:off x="8909732" y="16474"/>
            <a:ext cx="3400154" cy="415498"/>
          </a:xfrm>
          <a:prstGeom prst="rect">
            <a:avLst/>
          </a:prstGeom>
          <a:noFill/>
        </p:spPr>
        <p:txBody>
          <a:bodyPr wrap="square" rtlCol="0">
            <a:spAutoFit/>
          </a:bodyPr>
          <a:lstStyle/>
          <a:p>
            <a:pPr algn="ctr"/>
            <a:r>
              <a:rPr lang="fr-FR" sz="1050" b="1" dirty="0">
                <a:solidFill>
                  <a:schemeClr val="bg1"/>
                </a:solidFill>
                <a:effectLst>
                  <a:outerShdw blurRad="38100" dist="38100" dir="2700000" algn="tl">
                    <a:srgbClr val="000000">
                      <a:alpha val="43137"/>
                    </a:srgbClr>
                  </a:outerShdw>
                </a:effectLst>
                <a:latin typeface="Garamond" panose="02020404030301010803" pitchFamily="18" charset="0"/>
              </a:rPr>
              <a:t>Conception et réalisation d’un outil informatique</a:t>
            </a:r>
          </a:p>
          <a:p>
            <a:pPr algn="ctr"/>
            <a:r>
              <a:rPr lang="fr-FR" sz="1050" b="1" dirty="0">
                <a:solidFill>
                  <a:schemeClr val="bg1"/>
                </a:solidFill>
                <a:effectLst>
                  <a:outerShdw blurRad="38100" dist="38100" dir="2700000" algn="tl">
                    <a:srgbClr val="000000">
                      <a:alpha val="43137"/>
                    </a:srgbClr>
                  </a:outerShdw>
                </a:effectLst>
                <a:latin typeface="Garamond" panose="02020404030301010803" pitchFamily="18" charset="0"/>
              </a:rPr>
              <a:t>pour la gestion des stages</a:t>
            </a:r>
          </a:p>
        </p:txBody>
      </p:sp>
    </p:spTree>
    <p:custDataLst>
      <p:tags r:id="rId1"/>
    </p:custDataLst>
    <p:extLst>
      <p:ext uri="{BB962C8B-B14F-4D97-AF65-F5344CB8AC3E}">
        <p14:creationId xmlns:p14="http://schemas.microsoft.com/office/powerpoint/2010/main" val="101606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afterEffect">
                                  <p:stCondLst>
                                    <p:cond delay="0"/>
                                  </p:stCondLst>
                                  <p:childTnLst>
                                    <p:animMotion origin="layout" path="M 4.58333E-6 4.07407E-6 L 0.32408 -0.00024 " pathEditMode="relative" rAng="0" ptsTypes="AA">
                                      <p:cBhvr>
                                        <p:cTn id="6" dur="2000" fill="hold"/>
                                        <p:tgtEl>
                                          <p:spTgt spid="97"/>
                                        </p:tgtEl>
                                        <p:attrNameLst>
                                          <p:attrName>ppt_x</p:attrName>
                                          <p:attrName>ppt_y</p:attrName>
                                        </p:attrNameLst>
                                      </p:cBhvr>
                                      <p:rCtr x="16198" y="-23"/>
                                    </p:animMotion>
                                  </p:childTnLst>
                                </p:cTn>
                              </p:par>
                              <p:par>
                                <p:cTn id="7" presetID="26" presetClass="emph" presetSubtype="0" fill="hold" grpId="0" nodeType="withEffect">
                                  <p:stCondLst>
                                    <p:cond delay="0"/>
                                  </p:stCondLst>
                                  <p:childTnLst>
                                    <p:animEffect transition="out" filter="fade">
                                      <p:cBhvr>
                                        <p:cTn id="8" dur="500" tmFilter="0, 0; .2, .5; .8, .5; 1, 0"/>
                                        <p:tgtEl>
                                          <p:spTgt spid="103"/>
                                        </p:tgtEl>
                                      </p:cBhvr>
                                    </p:animEffect>
                                    <p:animScale>
                                      <p:cBhvr>
                                        <p:cTn id="9" dur="250" autoRev="1" fill="hold"/>
                                        <p:tgtEl>
                                          <p:spTgt spid="103"/>
                                        </p:tgtEl>
                                      </p:cBhvr>
                                      <p:by x="105000" y="105000"/>
                                    </p:animScale>
                                  </p:childTnLst>
                                </p:cTn>
                              </p:par>
                              <p:par>
                                <p:cTn id="10" presetID="26" presetClass="emph" presetSubtype="0" fill="hold" grpId="0" nodeType="withEffect">
                                  <p:stCondLst>
                                    <p:cond delay="0"/>
                                  </p:stCondLst>
                                  <p:childTnLst>
                                    <p:animEffect transition="out" filter="fade">
                                      <p:cBhvr>
                                        <p:cTn id="11" dur="500" tmFilter="0, 0; .2, .5; .8, .5; 1, 0"/>
                                        <p:tgtEl>
                                          <p:spTgt spid="102"/>
                                        </p:tgtEl>
                                      </p:cBhvr>
                                    </p:animEffect>
                                    <p:animScale>
                                      <p:cBhvr>
                                        <p:cTn id="12" dur="250" autoRev="1" fill="hold"/>
                                        <p:tgtEl>
                                          <p:spTgt spid="102"/>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500"/>
                                        <p:tgtEl>
                                          <p:spTgt spid="28"/>
                                        </p:tgtEl>
                                      </p:cBhvr>
                                    </p:animEffect>
                                  </p:childTnLst>
                                </p:cTn>
                              </p:par>
                              <p:par>
                                <p:cTn id="18" presetID="10" presetClass="entr" presetSubtype="0" fill="hold" nodeType="withEffect">
                                  <p:stCondLst>
                                    <p:cond delay="0"/>
                                  </p:stCondLst>
                                  <p:childTnLst>
                                    <p:set>
                                      <p:cBhvr>
                                        <p:cTn id="19" dur="1" fill="hold">
                                          <p:stCondLst>
                                            <p:cond delay="0"/>
                                          </p:stCondLst>
                                        </p:cTn>
                                        <p:tgtEl>
                                          <p:spTgt spid="21">
                                            <p:txEl>
                                              <p:pRg st="0" end="0"/>
                                            </p:txEl>
                                          </p:spTgt>
                                        </p:tgtEl>
                                        <p:attrNameLst>
                                          <p:attrName>style.visibility</p:attrName>
                                        </p:attrNameLst>
                                      </p:cBhvr>
                                      <p:to>
                                        <p:strVal val="visible"/>
                                      </p:to>
                                    </p:set>
                                    <p:animEffect transition="in" filter="fade">
                                      <p:cBhvr>
                                        <p:cTn id="20" dur="500"/>
                                        <p:tgtEl>
                                          <p:spTgt spid="21">
                                            <p:txEl>
                                              <p:pRg st="0" end="0"/>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par>
                                <p:cTn id="25" presetID="10" presetClass="entr" presetSubtype="0" fill="hold" nodeType="withEffect">
                                  <p:stCondLst>
                                    <p:cond delay="0"/>
                                  </p:stCondLst>
                                  <p:childTnLst>
                                    <p:set>
                                      <p:cBhvr>
                                        <p:cTn id="26" dur="1" fill="hold">
                                          <p:stCondLst>
                                            <p:cond delay="0"/>
                                          </p:stCondLst>
                                        </p:cTn>
                                        <p:tgtEl>
                                          <p:spTgt spid="21">
                                            <p:txEl>
                                              <p:pRg st="1" end="1"/>
                                            </p:txEl>
                                          </p:spTgt>
                                        </p:tgtEl>
                                        <p:attrNameLst>
                                          <p:attrName>style.visibility</p:attrName>
                                        </p:attrNameLst>
                                      </p:cBhvr>
                                      <p:to>
                                        <p:strVal val="visible"/>
                                      </p:to>
                                    </p:set>
                                    <p:animEffect transition="in" filter="fade">
                                      <p:cBhvr>
                                        <p:cTn id="27" dur="500"/>
                                        <p:tgtEl>
                                          <p:spTgt spid="21">
                                            <p:txEl>
                                              <p:pRg st="1" end="1"/>
                                            </p:txEl>
                                          </p:spTgt>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fade">
                                      <p:cBhvr>
                                        <p:cTn id="31" dur="500"/>
                                        <p:tgtEl>
                                          <p:spTgt spid="30"/>
                                        </p:tgtEl>
                                      </p:cBhvr>
                                    </p:animEffect>
                                  </p:childTnLst>
                                </p:cTn>
                              </p:par>
                              <p:par>
                                <p:cTn id="32" presetID="10" presetClass="entr" presetSubtype="0" fill="hold" nodeType="withEffect">
                                  <p:stCondLst>
                                    <p:cond delay="0"/>
                                  </p:stCondLst>
                                  <p:childTnLst>
                                    <p:set>
                                      <p:cBhvr>
                                        <p:cTn id="33" dur="1" fill="hold">
                                          <p:stCondLst>
                                            <p:cond delay="0"/>
                                          </p:stCondLst>
                                        </p:cTn>
                                        <p:tgtEl>
                                          <p:spTgt spid="21">
                                            <p:txEl>
                                              <p:pRg st="2" end="2"/>
                                            </p:txEl>
                                          </p:spTgt>
                                        </p:tgtEl>
                                        <p:attrNameLst>
                                          <p:attrName>style.visibility</p:attrName>
                                        </p:attrNameLst>
                                      </p:cBhvr>
                                      <p:to>
                                        <p:strVal val="visible"/>
                                      </p:to>
                                    </p:set>
                                    <p:animEffect transition="in" filter="fade">
                                      <p:cBhvr>
                                        <p:cTn id="34" dur="500"/>
                                        <p:tgtEl>
                                          <p:spTgt spid="21">
                                            <p:txEl>
                                              <p:pRg st="2" end="2"/>
                                            </p:txEl>
                                          </p:spTgt>
                                        </p:tgtEl>
                                      </p:cBhvr>
                                    </p:animEffect>
                                  </p:childTnLst>
                                </p:cTn>
                              </p:par>
                            </p:childTnLst>
                          </p:cTn>
                        </p:par>
                        <p:par>
                          <p:cTn id="35" fill="hold">
                            <p:stCondLst>
                              <p:cond delay="1500"/>
                            </p:stCondLst>
                            <p:childTnLst>
                              <p:par>
                                <p:cTn id="36" presetID="10" presetClass="entr" presetSubtype="0" fill="hold" grpId="0" nodeType="after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fade">
                                      <p:cBhvr>
                                        <p:cTn id="38" dur="500"/>
                                        <p:tgtEl>
                                          <p:spTgt spid="33"/>
                                        </p:tgtEl>
                                      </p:cBhvr>
                                    </p:animEffect>
                                  </p:childTnLst>
                                </p:cTn>
                              </p:par>
                              <p:par>
                                <p:cTn id="39" presetID="10" presetClass="entr" presetSubtype="0" fill="hold" nodeType="withEffect">
                                  <p:stCondLst>
                                    <p:cond delay="0"/>
                                  </p:stCondLst>
                                  <p:childTnLst>
                                    <p:set>
                                      <p:cBhvr>
                                        <p:cTn id="40" dur="1" fill="hold">
                                          <p:stCondLst>
                                            <p:cond delay="0"/>
                                          </p:stCondLst>
                                        </p:cTn>
                                        <p:tgtEl>
                                          <p:spTgt spid="21">
                                            <p:txEl>
                                              <p:pRg st="3" end="3"/>
                                            </p:txEl>
                                          </p:spTgt>
                                        </p:tgtEl>
                                        <p:attrNameLst>
                                          <p:attrName>style.visibility</p:attrName>
                                        </p:attrNameLst>
                                      </p:cBhvr>
                                      <p:to>
                                        <p:strVal val="visible"/>
                                      </p:to>
                                    </p:set>
                                    <p:animEffect transition="in" filter="fade">
                                      <p:cBhvr>
                                        <p:cTn id="41" dur="500"/>
                                        <p:tgtEl>
                                          <p:spTgt spid="21">
                                            <p:txEl>
                                              <p:pRg st="3" end="3"/>
                                            </p:txEl>
                                          </p:spTgt>
                                        </p:tgtEl>
                                      </p:cBhvr>
                                    </p:animEffect>
                                  </p:childTnLst>
                                </p:cTn>
                              </p:par>
                            </p:childTnLst>
                          </p:cTn>
                        </p:par>
                        <p:par>
                          <p:cTn id="42" fill="hold">
                            <p:stCondLst>
                              <p:cond delay="2000"/>
                            </p:stCondLst>
                            <p:childTnLst>
                              <p:par>
                                <p:cTn id="43" presetID="10" presetClass="entr" presetSubtype="0" fill="hold" grpId="0" nodeType="after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fade">
                                      <p:cBhvr>
                                        <p:cTn id="45" dur="500"/>
                                        <p:tgtEl>
                                          <p:spTgt spid="32"/>
                                        </p:tgtEl>
                                      </p:cBhvr>
                                    </p:animEffect>
                                  </p:childTnLst>
                                </p:cTn>
                              </p:par>
                              <p:par>
                                <p:cTn id="46" presetID="10" presetClass="entr" presetSubtype="0" fill="hold" nodeType="withEffect">
                                  <p:stCondLst>
                                    <p:cond delay="0"/>
                                  </p:stCondLst>
                                  <p:childTnLst>
                                    <p:set>
                                      <p:cBhvr>
                                        <p:cTn id="47" dur="1" fill="hold">
                                          <p:stCondLst>
                                            <p:cond delay="0"/>
                                          </p:stCondLst>
                                        </p:cTn>
                                        <p:tgtEl>
                                          <p:spTgt spid="21">
                                            <p:txEl>
                                              <p:pRg st="4" end="4"/>
                                            </p:txEl>
                                          </p:spTgt>
                                        </p:tgtEl>
                                        <p:attrNameLst>
                                          <p:attrName>style.visibility</p:attrName>
                                        </p:attrNameLst>
                                      </p:cBhvr>
                                      <p:to>
                                        <p:strVal val="visible"/>
                                      </p:to>
                                    </p:set>
                                    <p:animEffect transition="in" filter="fade">
                                      <p:cBhvr>
                                        <p:cTn id="48" dur="500"/>
                                        <p:tgtEl>
                                          <p:spTgt spid="21">
                                            <p:txEl>
                                              <p:pRg st="4" end="4"/>
                                            </p:txEl>
                                          </p:spTgt>
                                        </p:tgtEl>
                                      </p:cBhvr>
                                    </p:animEffect>
                                  </p:childTnLst>
                                </p:cTn>
                              </p:par>
                            </p:childTnLst>
                          </p:cTn>
                        </p:par>
                        <p:par>
                          <p:cTn id="49" fill="hold">
                            <p:stCondLst>
                              <p:cond delay="2500"/>
                            </p:stCondLst>
                            <p:childTnLst>
                              <p:par>
                                <p:cTn id="50" presetID="10" presetClass="entr" presetSubtype="0" fill="hold" grpId="0" nodeType="after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nodeType="withEffect">
                                  <p:stCondLst>
                                    <p:cond delay="0"/>
                                  </p:stCondLst>
                                  <p:childTnLst>
                                    <p:set>
                                      <p:cBhvr>
                                        <p:cTn id="54" dur="1" fill="hold">
                                          <p:stCondLst>
                                            <p:cond delay="0"/>
                                          </p:stCondLst>
                                        </p:cTn>
                                        <p:tgtEl>
                                          <p:spTgt spid="21">
                                            <p:txEl>
                                              <p:pRg st="5" end="5"/>
                                            </p:txEl>
                                          </p:spTgt>
                                        </p:tgtEl>
                                        <p:attrNameLst>
                                          <p:attrName>style.visibility</p:attrName>
                                        </p:attrNameLst>
                                      </p:cBhvr>
                                      <p:to>
                                        <p:strVal val="visible"/>
                                      </p:to>
                                    </p:set>
                                    <p:animEffect transition="in" filter="fade">
                                      <p:cBhvr>
                                        <p:cTn id="55" dur="500"/>
                                        <p:tgtEl>
                                          <p:spTgt spid="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nimBg="1"/>
      <p:bldP spid="102" grpId="0"/>
      <p:bldP spid="103" grpId="0" animBg="1"/>
      <p:bldP spid="28" grpId="0" animBg="1"/>
      <p:bldP spid="29" grpId="0" animBg="1"/>
      <p:bldP spid="30" grpId="0" animBg="1"/>
      <p:bldP spid="31" grpId="0" animBg="1"/>
      <p:bldP spid="32" grpId="0" animBg="1"/>
      <p:bldP spid="3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lanification de la gestion de projet icône illustration ligne mince bleue  | Vecteur Premium">
            <a:extLst>
              <a:ext uri="{FF2B5EF4-FFF2-40B4-BE49-F238E27FC236}">
                <a16:creationId xmlns:a16="http://schemas.microsoft.com/office/drawing/2014/main" id="{57A7748C-ECB5-3F2F-1FF5-B23A48A42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58BB02B6-993A-4E50-819B-E608C2490A85}"/>
              </a:ext>
            </a:extLst>
          </p:cNvPr>
          <p:cNvSpPr/>
          <p:nvPr/>
        </p:nvSpPr>
        <p:spPr>
          <a:xfrm>
            <a:off x="2523531" y="2793213"/>
            <a:ext cx="7144937" cy="1476928"/>
          </a:xfrm>
          <a:prstGeom prst="rect">
            <a:avLst/>
          </a:prstGeom>
          <a:solidFill>
            <a:schemeClr val="bg1"/>
          </a:solidFill>
          <a:ln>
            <a:no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sp>
        <p:nvSpPr>
          <p:cNvPr id="13" name="Oval 4">
            <a:extLst>
              <a:ext uri="{FF2B5EF4-FFF2-40B4-BE49-F238E27FC236}">
                <a16:creationId xmlns:a16="http://schemas.microsoft.com/office/drawing/2014/main" id="{D2421291-9DD9-4B1F-A3A2-2D8ABB47E521}"/>
              </a:ext>
            </a:extLst>
          </p:cNvPr>
          <p:cNvSpPr/>
          <p:nvPr/>
        </p:nvSpPr>
        <p:spPr>
          <a:xfrm>
            <a:off x="5410985" y="2158738"/>
            <a:ext cx="1153611" cy="970961"/>
          </a:xfrm>
          <a:prstGeom prst="ellipse">
            <a:avLst/>
          </a:prstGeom>
          <a:solidFill>
            <a:srgbClr val="0070C0"/>
          </a:solidFill>
          <a:ln>
            <a:solidFill>
              <a:srgbClr val="25245E"/>
            </a:solidFill>
          </a:ln>
          <a:effectLst>
            <a:outerShdw blurRad="38100" dist="12700" dir="5400000" algn="ctr"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08850" tIns="54425" rIns="108850" bIns="54425" rtlCol="0" anchor="ctr"/>
          <a:lstStyle/>
          <a:p>
            <a:pPr algn="ctr"/>
            <a:endParaRPr lang="en-US" dirty="0"/>
          </a:p>
        </p:txBody>
      </p:sp>
      <p:pic>
        <p:nvPicPr>
          <p:cNvPr id="14" name="Picture 2" descr="https://www.justpush.pl/img/marketing/icon_target.png">
            <a:extLst>
              <a:ext uri="{FF2B5EF4-FFF2-40B4-BE49-F238E27FC236}">
                <a16:creationId xmlns:a16="http://schemas.microsoft.com/office/drawing/2014/main" id="{3E104E9E-C1E4-4E97-9ADE-312EF3E0EBB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00331" y="2354411"/>
            <a:ext cx="779689" cy="584978"/>
          </a:xfrm>
          <a:prstGeom prst="rect">
            <a:avLst/>
          </a:prstGeom>
          <a:solidFill>
            <a:srgbClr val="0070C0"/>
          </a:solidFill>
          <a:extLst>
            <a:ext uri="{909E8E84-426E-40dd-AFC4-6F175D3DCCD1}">
              <a14:hiddenFill xmlns:a14="http://schemas.microsoft.com/office/drawing/2010/main" xmlns="">
                <a:solidFill>
                  <a:srgbClr val="FFFFFF"/>
                </a:solidFill>
              </a14:hiddenFill>
            </a:ext>
          </a:extLst>
        </p:spPr>
      </p:pic>
      <p:sp>
        <p:nvSpPr>
          <p:cNvPr id="15" name="ZoneTexte 14">
            <a:extLst>
              <a:ext uri="{FF2B5EF4-FFF2-40B4-BE49-F238E27FC236}">
                <a16:creationId xmlns:a16="http://schemas.microsoft.com/office/drawing/2014/main" id="{9CBE2788-43EC-44CC-9053-A86BA5F4FD07}"/>
              </a:ext>
            </a:extLst>
          </p:cNvPr>
          <p:cNvSpPr txBox="1"/>
          <p:nvPr/>
        </p:nvSpPr>
        <p:spPr>
          <a:xfrm>
            <a:off x="2430934" y="3230500"/>
            <a:ext cx="7099628" cy="602355"/>
          </a:xfrm>
          <a:prstGeom prst="rect">
            <a:avLst/>
          </a:prstGeom>
          <a:noFill/>
        </p:spPr>
        <p:txBody>
          <a:bodyPr wrap="square" lIns="108850" tIns="54425" rIns="108850" bIns="54425" rtlCol="0">
            <a:spAutoFit/>
          </a:bodyPr>
          <a:lstStyle/>
          <a:p>
            <a:pPr marL="514350" indent="-514350" algn="ctr">
              <a:buFont typeface="+mj-lt"/>
              <a:buAutoNum type="arabicPeriod" startAt="2"/>
            </a:pPr>
            <a:r>
              <a:rPr lang="fr-FR" sz="3200" dirty="0">
                <a:solidFill>
                  <a:srgbClr val="0070C0"/>
                </a:solidFill>
                <a:latin typeface="Trebuchet MS" charset="0"/>
                <a:ea typeface="Trebuchet MS" charset="0"/>
                <a:cs typeface="Trebuchet MS" charset="0"/>
              </a:rPr>
              <a:t>Architecture de projet</a:t>
            </a:r>
          </a:p>
        </p:txBody>
      </p:sp>
    </p:spTree>
    <p:extLst>
      <p:ext uri="{BB962C8B-B14F-4D97-AF65-F5344CB8AC3E}">
        <p14:creationId xmlns:p14="http://schemas.microsoft.com/office/powerpoint/2010/main" val="996215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par>
                                <p:cTn id="15" presetID="53"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500" fill="hold"/>
                                        <p:tgtEl>
                                          <p:spTgt spid="14"/>
                                        </p:tgtEl>
                                        <p:attrNameLst>
                                          <p:attrName>ppt_w</p:attrName>
                                        </p:attrNameLst>
                                      </p:cBhvr>
                                      <p:tavLst>
                                        <p:tav tm="0">
                                          <p:val>
                                            <p:fltVal val="0"/>
                                          </p:val>
                                        </p:tav>
                                        <p:tav tm="100000">
                                          <p:val>
                                            <p:strVal val="#ppt_w"/>
                                          </p:val>
                                        </p:tav>
                                      </p:tavLst>
                                    </p:anim>
                                    <p:anim calcmode="lin" valueType="num">
                                      <p:cBhvr>
                                        <p:cTn id="18" dur="500" fill="hold"/>
                                        <p:tgtEl>
                                          <p:spTgt spid="14"/>
                                        </p:tgtEl>
                                        <p:attrNameLst>
                                          <p:attrName>ppt_h</p:attrName>
                                        </p:attrNameLst>
                                      </p:cBhvr>
                                      <p:tavLst>
                                        <p:tav tm="0">
                                          <p:val>
                                            <p:fltVal val="0"/>
                                          </p:val>
                                        </p:tav>
                                        <p:tav tm="100000">
                                          <p:val>
                                            <p:strVal val="#ppt_h"/>
                                          </p:val>
                                        </p:tav>
                                      </p:tavLst>
                                    </p:anim>
                                    <p:animEffect transition="in" filter="fade">
                                      <p:cBhvr>
                                        <p:cTn id="19" dur="500"/>
                                        <p:tgtEl>
                                          <p:spTgt spid="14"/>
                                        </p:tgtEl>
                                      </p:cBhvr>
                                    </p:animEffect>
                                  </p:childTnLst>
                                </p:cTn>
                              </p:par>
                              <p:par>
                                <p:cTn id="20" presetID="53"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p:cTn id="22" dur="500" fill="hold"/>
                                        <p:tgtEl>
                                          <p:spTgt spid="15"/>
                                        </p:tgtEl>
                                        <p:attrNameLst>
                                          <p:attrName>ppt_w</p:attrName>
                                        </p:attrNameLst>
                                      </p:cBhvr>
                                      <p:tavLst>
                                        <p:tav tm="0">
                                          <p:val>
                                            <p:fltVal val="0"/>
                                          </p:val>
                                        </p:tav>
                                        <p:tav tm="100000">
                                          <p:val>
                                            <p:strVal val="#ppt_w"/>
                                          </p:val>
                                        </p:tav>
                                      </p:tavLst>
                                    </p:anim>
                                    <p:anim calcmode="lin" valueType="num">
                                      <p:cBhvr>
                                        <p:cTn id="23" dur="500" fill="hold"/>
                                        <p:tgtEl>
                                          <p:spTgt spid="15"/>
                                        </p:tgtEl>
                                        <p:attrNameLst>
                                          <p:attrName>ppt_h</p:attrName>
                                        </p:attrNameLst>
                                      </p:cBhvr>
                                      <p:tavLst>
                                        <p:tav tm="0">
                                          <p:val>
                                            <p:fltVal val="0"/>
                                          </p:val>
                                        </p:tav>
                                        <p:tav tm="100000">
                                          <p:val>
                                            <p:strVal val="#ppt_h"/>
                                          </p:val>
                                        </p:tav>
                                      </p:tavLst>
                                    </p:anim>
                                    <p:animEffect transition="in" filter="fade">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21584"/>
            <a:ext cx="12192000" cy="5847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C0202"/>
              </a:solidFill>
            </a:endParaRPr>
          </a:p>
        </p:txBody>
      </p:sp>
      <p:sp>
        <p:nvSpPr>
          <p:cNvPr id="48" name="Pentagon 12"/>
          <p:cNvSpPr/>
          <p:nvPr/>
        </p:nvSpPr>
        <p:spPr>
          <a:xfrm>
            <a:off x="676274" y="87361"/>
            <a:ext cx="4870347" cy="1008112"/>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13"/>
          <p:cNvSpPr/>
          <p:nvPr/>
        </p:nvSpPr>
        <p:spPr>
          <a:xfrm>
            <a:off x="175488" y="132868"/>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prstClr val="white"/>
                </a:solidFill>
                <a:latin typeface="Gill Sans MT" panose="020B0502020104020203" pitchFamily="34" charset="0"/>
              </a:rPr>
              <a:t>1</a:t>
            </a:r>
            <a:endParaRPr lang="en-US" sz="1500" dirty="0">
              <a:solidFill>
                <a:prstClr val="white"/>
              </a:solidFill>
              <a:latin typeface="Gill Sans MT" panose="020B0502020104020203" pitchFamily="34" charset="0"/>
            </a:endParaRPr>
          </a:p>
        </p:txBody>
      </p:sp>
      <p:sp>
        <p:nvSpPr>
          <p:cNvPr id="53" name="TextBox 14"/>
          <p:cNvSpPr txBox="1"/>
          <p:nvPr/>
        </p:nvSpPr>
        <p:spPr>
          <a:xfrm>
            <a:off x="1181500" y="135911"/>
            <a:ext cx="5148672" cy="369332"/>
          </a:xfrm>
          <a:prstGeom prst="rect">
            <a:avLst/>
          </a:prstGeom>
          <a:noFill/>
        </p:spPr>
        <p:txBody>
          <a:bodyPr wrap="square" rtlCol="0">
            <a:spAutoFit/>
          </a:bodyPr>
          <a:lstStyle/>
          <a:p>
            <a:r>
              <a:rPr lang="fr-FR" dirty="0">
                <a:latin typeface="Century Gothic" panose="020B0502020202020204" pitchFamily="34" charset="0"/>
              </a:rPr>
              <a:t>Architecture de projet</a:t>
            </a:r>
          </a:p>
        </p:txBody>
      </p:sp>
      <p:sp>
        <p:nvSpPr>
          <p:cNvPr id="54" name="Oval 15"/>
          <p:cNvSpPr/>
          <p:nvPr/>
        </p:nvSpPr>
        <p:spPr>
          <a:xfrm>
            <a:off x="816038" y="121298"/>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b="1" dirty="0">
                <a:solidFill>
                  <a:schemeClr val="bg1"/>
                </a:solidFill>
                <a:latin typeface="Gill Sans MT" panose="020B0502020104020203" pitchFamily="34" charset="0"/>
              </a:rPr>
              <a:t>2</a:t>
            </a:r>
            <a:endParaRPr lang="en-US" sz="1500" b="1" dirty="0">
              <a:solidFill>
                <a:schemeClr val="bg1"/>
              </a:solidFill>
              <a:latin typeface="Gill Sans MT" panose="020B0502020104020203" pitchFamily="34" charset="0"/>
            </a:endParaRPr>
          </a:p>
        </p:txBody>
      </p:sp>
      <p:sp>
        <p:nvSpPr>
          <p:cNvPr id="55" name="Oval 16"/>
          <p:cNvSpPr/>
          <p:nvPr/>
        </p:nvSpPr>
        <p:spPr>
          <a:xfrm>
            <a:off x="5462027" y="101600"/>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schemeClr val="bg1"/>
                </a:solidFill>
                <a:latin typeface="Gill Sans MT" panose="020B0502020104020203" pitchFamily="34" charset="0"/>
              </a:rPr>
              <a:t>3</a:t>
            </a:r>
            <a:endParaRPr lang="en-US" sz="1500" dirty="0">
              <a:solidFill>
                <a:schemeClr val="bg1"/>
              </a:solidFill>
              <a:latin typeface="Gill Sans MT" panose="020B0502020104020203" pitchFamily="34" charset="0"/>
            </a:endParaRPr>
          </a:p>
        </p:txBody>
      </p:sp>
      <p:sp>
        <p:nvSpPr>
          <p:cNvPr id="104" name="Oval 16">
            <a:extLst>
              <a:ext uri="{FF2B5EF4-FFF2-40B4-BE49-F238E27FC236}">
                <a16:creationId xmlns:a16="http://schemas.microsoft.com/office/drawing/2014/main" id="{F556BCA9-C55D-EA25-8244-11C9E437B495}"/>
              </a:ext>
            </a:extLst>
          </p:cNvPr>
          <p:cNvSpPr/>
          <p:nvPr/>
        </p:nvSpPr>
        <p:spPr>
          <a:xfrm>
            <a:off x="6085200" y="87361"/>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prstClr val="white"/>
                </a:solidFill>
                <a:latin typeface="Gill Sans MT" panose="020B0502020104020203" pitchFamily="34" charset="0"/>
              </a:rPr>
              <a:t>4</a:t>
            </a:r>
            <a:endParaRPr lang="en-US" sz="1500" dirty="0">
              <a:solidFill>
                <a:prstClr val="white"/>
              </a:solidFill>
              <a:latin typeface="Gill Sans MT" panose="020B0502020104020203" pitchFamily="34" charset="0"/>
            </a:endParaRPr>
          </a:p>
        </p:txBody>
      </p:sp>
      <p:cxnSp>
        <p:nvCxnSpPr>
          <p:cNvPr id="211" name="Connecteur droit 23">
            <a:extLst>
              <a:ext uri="{FF2B5EF4-FFF2-40B4-BE49-F238E27FC236}">
                <a16:creationId xmlns:a16="http://schemas.microsoft.com/office/drawing/2014/main" id="{97A2E1BA-6A2A-2FB1-2F03-2139B389C249}"/>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213" name="Connecteur droit 23">
            <a:extLst>
              <a:ext uri="{FF2B5EF4-FFF2-40B4-BE49-F238E27FC236}">
                <a16:creationId xmlns:a16="http://schemas.microsoft.com/office/drawing/2014/main" id="{A9EA9835-FC94-3796-44CC-242D379BD80D}"/>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214" name="Pentagon 12">
            <a:extLst>
              <a:ext uri="{FF2B5EF4-FFF2-40B4-BE49-F238E27FC236}">
                <a16:creationId xmlns:a16="http://schemas.microsoft.com/office/drawing/2014/main" id="{E7F18889-999A-F1F6-C3C0-C659886DA68C}"/>
              </a:ext>
            </a:extLst>
          </p:cNvPr>
          <p:cNvSpPr/>
          <p:nvPr/>
        </p:nvSpPr>
        <p:spPr>
          <a:xfrm rot="10800000">
            <a:off x="1331191" y="6427650"/>
            <a:ext cx="9827316" cy="439258"/>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Pentagon 12">
            <a:extLst>
              <a:ext uri="{FF2B5EF4-FFF2-40B4-BE49-F238E27FC236}">
                <a16:creationId xmlns:a16="http://schemas.microsoft.com/office/drawing/2014/main" id="{63D18B24-85F1-E706-5D2A-7D1DDDCB4E56}"/>
              </a:ext>
            </a:extLst>
          </p:cNvPr>
          <p:cNvSpPr/>
          <p:nvPr/>
        </p:nvSpPr>
        <p:spPr>
          <a:xfrm>
            <a:off x="-3" y="6385711"/>
            <a:ext cx="2114622" cy="1035804"/>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Ellipse 217">
            <a:extLst>
              <a:ext uri="{FF2B5EF4-FFF2-40B4-BE49-F238E27FC236}">
                <a16:creationId xmlns:a16="http://schemas.microsoft.com/office/drawing/2014/main" id="{A0EB1CF1-BABF-338C-85D5-863006A41A42}"/>
              </a:ext>
            </a:extLst>
          </p:cNvPr>
          <p:cNvSpPr/>
          <p:nvPr/>
        </p:nvSpPr>
        <p:spPr>
          <a:xfrm>
            <a:off x="5822027" y="6278881"/>
            <a:ext cx="654416" cy="5639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8</a:t>
            </a:r>
          </a:p>
        </p:txBody>
      </p:sp>
      <p:sp>
        <p:nvSpPr>
          <p:cNvPr id="220" name="Pentagon 12">
            <a:extLst>
              <a:ext uri="{FF2B5EF4-FFF2-40B4-BE49-F238E27FC236}">
                <a16:creationId xmlns:a16="http://schemas.microsoft.com/office/drawing/2014/main" id="{C46F08BB-0F0D-F9E0-17E0-1368B55A3AE2}"/>
              </a:ext>
            </a:extLst>
          </p:cNvPr>
          <p:cNvSpPr/>
          <p:nvPr/>
        </p:nvSpPr>
        <p:spPr>
          <a:xfrm rot="10800000">
            <a:off x="10101196" y="6385711"/>
            <a:ext cx="2114622" cy="1035804"/>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EB952BBC-77A4-A049-1804-FFDB7CB1127B}"/>
              </a:ext>
            </a:extLst>
          </p:cNvPr>
          <p:cNvSpPr/>
          <p:nvPr>
            <p:custDataLst>
              <p:tags r:id="rId2"/>
            </p:custDataLst>
          </p:nvPr>
        </p:nvSpPr>
        <p:spPr>
          <a:xfrm>
            <a:off x="1711314" y="761200"/>
            <a:ext cx="3082781" cy="253916"/>
          </a:xfrm>
          <a:prstGeom prst="rect">
            <a:avLst/>
          </a:prstGeom>
          <a:noFill/>
          <a:ln>
            <a:noFill/>
          </a:ln>
        </p:spPr>
        <p:txBody>
          <a:bodyPr wrap="square" lIns="68580" tIns="34290" rIns="68580" bIns="34290">
            <a:spAutoFit/>
          </a:bodyPr>
          <a:lstStyle/>
          <a:p>
            <a:pPr algn="ctr"/>
            <a:r>
              <a:rPr lang="fr-FR" sz="1200" b="1" dirty="0">
                <a:latin typeface="Gill Sans MT" panose="020B0502020104020203" pitchFamily="34" charset="0"/>
              </a:rPr>
              <a:t>1- étapes de réalisations</a:t>
            </a:r>
          </a:p>
        </p:txBody>
      </p:sp>
      <p:sp>
        <p:nvSpPr>
          <p:cNvPr id="6" name="Chevron 27">
            <a:extLst>
              <a:ext uri="{FF2B5EF4-FFF2-40B4-BE49-F238E27FC236}">
                <a16:creationId xmlns:a16="http://schemas.microsoft.com/office/drawing/2014/main" id="{4373281B-1921-617E-77B3-A2FA30E4CAF8}"/>
              </a:ext>
            </a:extLst>
          </p:cNvPr>
          <p:cNvSpPr/>
          <p:nvPr>
            <p:custDataLst>
              <p:tags r:id="rId3"/>
            </p:custDataLst>
          </p:nvPr>
        </p:nvSpPr>
        <p:spPr>
          <a:xfrm>
            <a:off x="1711314" y="986620"/>
            <a:ext cx="3092904" cy="96104"/>
          </a:xfrm>
          <a:prstGeom prst="chevron">
            <a:avLst/>
          </a:prstGeom>
          <a:solidFill>
            <a:srgbClr val="0070C0"/>
          </a:solidFill>
          <a:ln w="25400" cap="flat" cmpd="sng" algn="ctr">
            <a:noFill/>
            <a:prstDash val="solid"/>
          </a:ln>
          <a:effectLst/>
        </p:spPr>
        <p:txBody>
          <a:bodyPr lIns="68580" tIns="34290" rIns="68580" bIns="34290" rtlCol="0" anchor="ctr"/>
          <a:lstStyle/>
          <a:p>
            <a:pPr algn="ctr"/>
            <a:endParaRPr lang="en-US" sz="1100" kern="0">
              <a:ln w="18415" cmpd="sng">
                <a:solidFill>
                  <a:srgbClr val="FFFFFF"/>
                </a:solidFill>
                <a:prstDash val="solid"/>
              </a:ln>
              <a:solidFill>
                <a:srgbClr val="FFFFFF"/>
              </a:solidFill>
              <a:effectLst>
                <a:outerShdw blurRad="63500" dir="3600000" algn="tl" rotWithShape="0">
                  <a:srgbClr val="000000">
                    <a:alpha val="70000"/>
                  </a:srgbClr>
                </a:outerShdw>
              </a:effectLst>
              <a:latin typeface="Century Gothic" pitchFamily="34" charset="0"/>
            </a:endParaRPr>
          </a:p>
        </p:txBody>
      </p:sp>
      <p:sp>
        <p:nvSpPr>
          <p:cNvPr id="9" name="Rectangle 8">
            <a:extLst>
              <a:ext uri="{FF2B5EF4-FFF2-40B4-BE49-F238E27FC236}">
                <a16:creationId xmlns:a16="http://schemas.microsoft.com/office/drawing/2014/main" id="{D9837AC6-B9C2-AF30-02CA-38C3ED1F10D6}"/>
              </a:ext>
            </a:extLst>
          </p:cNvPr>
          <p:cNvSpPr/>
          <p:nvPr>
            <p:custDataLst>
              <p:tags r:id="rId4"/>
            </p:custDataLst>
          </p:nvPr>
        </p:nvSpPr>
        <p:spPr>
          <a:xfrm>
            <a:off x="7067082" y="761200"/>
            <a:ext cx="3082781" cy="253916"/>
          </a:xfrm>
          <a:prstGeom prst="rect">
            <a:avLst/>
          </a:prstGeom>
        </p:spPr>
        <p:txBody>
          <a:bodyPr wrap="square" lIns="68580" tIns="34290" rIns="68580" bIns="34290">
            <a:spAutoFit/>
          </a:bodyPr>
          <a:lstStyle/>
          <a:p>
            <a:pPr algn="ctr"/>
            <a:r>
              <a:rPr lang="fr-FR" sz="1200" b="1" dirty="0">
                <a:latin typeface="Gill Sans MT" panose="020B0502020104020203" pitchFamily="34" charset="0"/>
              </a:rPr>
              <a:t>3- Outils utilisés</a:t>
            </a:r>
          </a:p>
        </p:txBody>
      </p:sp>
      <p:sp>
        <p:nvSpPr>
          <p:cNvPr id="10" name="Chevron 27">
            <a:extLst>
              <a:ext uri="{FF2B5EF4-FFF2-40B4-BE49-F238E27FC236}">
                <a16:creationId xmlns:a16="http://schemas.microsoft.com/office/drawing/2014/main" id="{D4871099-8C42-7847-F50B-7900E7C7AC79}"/>
              </a:ext>
            </a:extLst>
          </p:cNvPr>
          <p:cNvSpPr/>
          <p:nvPr>
            <p:custDataLst>
              <p:tags r:id="rId5"/>
            </p:custDataLst>
          </p:nvPr>
        </p:nvSpPr>
        <p:spPr>
          <a:xfrm>
            <a:off x="7067082" y="986620"/>
            <a:ext cx="3092904" cy="96104"/>
          </a:xfrm>
          <a:prstGeom prst="chevron">
            <a:avLst/>
          </a:prstGeom>
          <a:solidFill>
            <a:schemeClr val="bg2"/>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entury Gothic" pitchFamily="34" charset="0"/>
              <a:ea typeface="+mn-ea"/>
              <a:cs typeface="+mn-cs"/>
            </a:endParaRPr>
          </a:p>
        </p:txBody>
      </p:sp>
      <p:sp>
        <p:nvSpPr>
          <p:cNvPr id="11" name="Chevron 27">
            <a:extLst>
              <a:ext uri="{FF2B5EF4-FFF2-40B4-BE49-F238E27FC236}">
                <a16:creationId xmlns:a16="http://schemas.microsoft.com/office/drawing/2014/main" id="{347BFE0B-E0D8-D79C-7364-41B6E57D2821}"/>
              </a:ext>
            </a:extLst>
          </p:cNvPr>
          <p:cNvSpPr/>
          <p:nvPr>
            <p:custDataLst>
              <p:tags r:id="rId6"/>
            </p:custDataLst>
          </p:nvPr>
        </p:nvSpPr>
        <p:spPr>
          <a:xfrm>
            <a:off x="1711310" y="986616"/>
            <a:ext cx="3092904" cy="96104"/>
          </a:xfrm>
          <a:prstGeom prst="chevron">
            <a:avLst/>
          </a:prstGeom>
          <a:solidFill>
            <a:srgbClr val="0070C0"/>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entury Gothic" pitchFamily="34" charset="0"/>
              <a:ea typeface="+mn-ea"/>
              <a:cs typeface="+mn-cs"/>
            </a:endParaRPr>
          </a:p>
        </p:txBody>
      </p:sp>
      <p:sp>
        <p:nvSpPr>
          <p:cNvPr id="12" name="Isosceles Triangle 37">
            <a:extLst>
              <a:ext uri="{FF2B5EF4-FFF2-40B4-BE49-F238E27FC236}">
                <a16:creationId xmlns:a16="http://schemas.microsoft.com/office/drawing/2014/main" id="{18959B43-7F05-0F30-3C08-DBA1FC2D7D8B}"/>
              </a:ext>
            </a:extLst>
          </p:cNvPr>
          <p:cNvSpPr/>
          <p:nvPr>
            <p:custDataLst>
              <p:tags r:id="rId7"/>
            </p:custDataLst>
          </p:nvPr>
        </p:nvSpPr>
        <p:spPr>
          <a:xfrm rot="10800000">
            <a:off x="2998440" y="1167276"/>
            <a:ext cx="216000" cy="108000"/>
          </a:xfrm>
          <a:prstGeom prst="triangle">
            <a:avLst/>
          </a:prstGeom>
          <a:solidFill>
            <a:srgbClr val="0070C0"/>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
        <p:nvSpPr>
          <p:cNvPr id="33" name="Pentagon 12">
            <a:extLst>
              <a:ext uri="{FF2B5EF4-FFF2-40B4-BE49-F238E27FC236}">
                <a16:creationId xmlns:a16="http://schemas.microsoft.com/office/drawing/2014/main" id="{5FC4C774-C4A2-C435-F929-60AC943FDE0E}"/>
              </a:ext>
            </a:extLst>
          </p:cNvPr>
          <p:cNvSpPr/>
          <p:nvPr/>
        </p:nvSpPr>
        <p:spPr>
          <a:xfrm rot="10800000">
            <a:off x="8553691" y="-782982"/>
            <a:ext cx="5510866" cy="1214993"/>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F7B043F-D44C-3E85-1D21-9DAB7E905AF9}"/>
              </a:ext>
            </a:extLst>
          </p:cNvPr>
          <p:cNvPicPr>
            <a:picLocks noChangeAspect="1"/>
          </p:cNvPicPr>
          <p:nvPr/>
        </p:nvPicPr>
        <p:blipFill>
          <a:blip r:embed="rId10"/>
          <a:stretch>
            <a:fillRect/>
          </a:stretch>
        </p:blipFill>
        <p:spPr>
          <a:xfrm>
            <a:off x="224874" y="6332811"/>
            <a:ext cx="904875" cy="504825"/>
          </a:xfrm>
          <a:prstGeom prst="rect">
            <a:avLst/>
          </a:prstGeom>
        </p:spPr>
      </p:pic>
      <p:pic>
        <p:nvPicPr>
          <p:cNvPr id="16" name="Picture 15">
            <a:extLst>
              <a:ext uri="{FF2B5EF4-FFF2-40B4-BE49-F238E27FC236}">
                <a16:creationId xmlns:a16="http://schemas.microsoft.com/office/drawing/2014/main" id="{A7CC17F7-7793-4660-04CA-143B55442D52}"/>
              </a:ext>
            </a:extLst>
          </p:cNvPr>
          <p:cNvPicPr>
            <a:picLocks noChangeAspect="1"/>
          </p:cNvPicPr>
          <p:nvPr/>
        </p:nvPicPr>
        <p:blipFill>
          <a:blip r:embed="rId11"/>
          <a:stretch>
            <a:fillRect/>
          </a:stretch>
        </p:blipFill>
        <p:spPr>
          <a:xfrm>
            <a:off x="11309124" y="6369197"/>
            <a:ext cx="742950" cy="476250"/>
          </a:xfrm>
          <a:prstGeom prst="rect">
            <a:avLst/>
          </a:prstGeom>
        </p:spPr>
      </p:pic>
      <p:pic>
        <p:nvPicPr>
          <p:cNvPr id="21" name="Graphic 20" descr="Research">
            <a:extLst>
              <a:ext uri="{FF2B5EF4-FFF2-40B4-BE49-F238E27FC236}">
                <a16:creationId xmlns:a16="http://schemas.microsoft.com/office/drawing/2014/main" id="{1299C399-854C-CB1B-1602-41B06408619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527718" y="1738628"/>
            <a:ext cx="457199" cy="457199"/>
          </a:xfrm>
          <a:prstGeom prst="rect">
            <a:avLst/>
          </a:prstGeom>
        </p:spPr>
      </p:pic>
      <p:sp>
        <p:nvSpPr>
          <p:cNvPr id="22" name="TextBox 21">
            <a:extLst>
              <a:ext uri="{FF2B5EF4-FFF2-40B4-BE49-F238E27FC236}">
                <a16:creationId xmlns:a16="http://schemas.microsoft.com/office/drawing/2014/main" id="{31261B83-F600-12D2-39D5-6FE606FE0BEC}"/>
              </a:ext>
            </a:extLst>
          </p:cNvPr>
          <p:cNvSpPr txBox="1"/>
          <p:nvPr/>
        </p:nvSpPr>
        <p:spPr>
          <a:xfrm>
            <a:off x="2270354" y="1759370"/>
            <a:ext cx="3814846" cy="369332"/>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Analyser des besoins</a:t>
            </a:r>
            <a:endParaRPr lang="en-US" dirty="0">
              <a:latin typeface="Arial" panose="020B0604020202020204" pitchFamily="34" charset="0"/>
              <a:cs typeface="Arial" panose="020B0604020202020204" pitchFamily="34" charset="0"/>
            </a:endParaRPr>
          </a:p>
        </p:txBody>
      </p:sp>
      <p:pic>
        <p:nvPicPr>
          <p:cNvPr id="24" name="Graphic 23" descr="Head with gears">
            <a:extLst>
              <a:ext uri="{FF2B5EF4-FFF2-40B4-BE49-F238E27FC236}">
                <a16:creationId xmlns:a16="http://schemas.microsoft.com/office/drawing/2014/main" id="{4BB3FE3B-B4C5-A741-A38B-6CC057F283C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2474495" y="2543479"/>
            <a:ext cx="457200" cy="457200"/>
          </a:xfrm>
          <a:prstGeom prst="rect">
            <a:avLst/>
          </a:prstGeom>
        </p:spPr>
      </p:pic>
      <p:sp>
        <p:nvSpPr>
          <p:cNvPr id="25" name="TextBox 24">
            <a:extLst>
              <a:ext uri="{FF2B5EF4-FFF2-40B4-BE49-F238E27FC236}">
                <a16:creationId xmlns:a16="http://schemas.microsoft.com/office/drawing/2014/main" id="{28B8C642-F73A-4269-1604-575BC6D6ACF3}"/>
              </a:ext>
            </a:extLst>
          </p:cNvPr>
          <p:cNvSpPr txBox="1"/>
          <p:nvPr/>
        </p:nvSpPr>
        <p:spPr>
          <a:xfrm>
            <a:off x="3111447" y="2598074"/>
            <a:ext cx="3814846" cy="369332"/>
          </a:xfrm>
          <a:prstGeom prst="rect">
            <a:avLst/>
          </a:prstGeom>
          <a:noFill/>
        </p:spPr>
        <p:txBody>
          <a:bodyPr wrap="square" rtlCol="0">
            <a:spAutoFit/>
          </a:bodyPr>
          <a:lstStyle/>
          <a:p>
            <a:r>
              <a:rPr lang="en-US" dirty="0"/>
              <a:t>Conception de </a:t>
            </a:r>
            <a:r>
              <a:rPr lang="en-US" dirty="0" err="1"/>
              <a:t>l’architecture</a:t>
            </a:r>
            <a:endParaRPr lang="en-US" dirty="0">
              <a:latin typeface="Arial" panose="020B0604020202020204" pitchFamily="34" charset="0"/>
              <a:cs typeface="Arial" panose="020B0604020202020204" pitchFamily="34" charset="0"/>
            </a:endParaRPr>
          </a:p>
        </p:txBody>
      </p:sp>
      <p:pic>
        <p:nvPicPr>
          <p:cNvPr id="27" name="Graphic 26" descr="Browser window">
            <a:extLst>
              <a:ext uri="{FF2B5EF4-FFF2-40B4-BE49-F238E27FC236}">
                <a16:creationId xmlns:a16="http://schemas.microsoft.com/office/drawing/2014/main" id="{A948D483-1D05-93BB-1854-5F18C31F4A3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559948" y="3326622"/>
            <a:ext cx="545432" cy="545432"/>
          </a:xfrm>
          <a:prstGeom prst="rect">
            <a:avLst/>
          </a:prstGeom>
        </p:spPr>
      </p:pic>
      <p:sp>
        <p:nvSpPr>
          <p:cNvPr id="29" name="TextBox 28">
            <a:extLst>
              <a:ext uri="{FF2B5EF4-FFF2-40B4-BE49-F238E27FC236}">
                <a16:creationId xmlns:a16="http://schemas.microsoft.com/office/drawing/2014/main" id="{1A78DB60-E626-340B-6B1E-BC9829C1ACE5}"/>
              </a:ext>
            </a:extLst>
          </p:cNvPr>
          <p:cNvSpPr txBox="1"/>
          <p:nvPr/>
        </p:nvSpPr>
        <p:spPr>
          <a:xfrm>
            <a:off x="4188577" y="3421972"/>
            <a:ext cx="4050080" cy="369332"/>
          </a:xfrm>
          <a:prstGeom prst="rect">
            <a:avLst/>
          </a:prstGeom>
          <a:noFill/>
        </p:spPr>
        <p:txBody>
          <a:bodyPr wrap="square" rtlCol="0">
            <a:spAutoFit/>
          </a:bodyPr>
          <a:lstStyle/>
          <a:p>
            <a:r>
              <a:rPr lang="fr-FR" dirty="0"/>
              <a:t>Conception de l’interface utilisateur (UI)</a:t>
            </a:r>
            <a:endParaRPr lang="en-US" dirty="0">
              <a:latin typeface="Arial" panose="020B0604020202020204" pitchFamily="34" charset="0"/>
              <a:cs typeface="Arial" panose="020B0604020202020204" pitchFamily="34" charset="0"/>
            </a:endParaRPr>
          </a:p>
        </p:txBody>
      </p:sp>
      <p:pic>
        <p:nvPicPr>
          <p:cNvPr id="35" name="Graphic 34" descr="Database">
            <a:extLst>
              <a:ext uri="{FF2B5EF4-FFF2-40B4-BE49-F238E27FC236}">
                <a16:creationId xmlns:a16="http://schemas.microsoft.com/office/drawing/2014/main" id="{84669E59-A296-9D70-C10D-41D904BF078D}"/>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339389" y="4164787"/>
            <a:ext cx="545432" cy="545432"/>
          </a:xfrm>
          <a:prstGeom prst="rect">
            <a:avLst/>
          </a:prstGeom>
        </p:spPr>
      </p:pic>
      <p:sp>
        <p:nvSpPr>
          <p:cNvPr id="39" name="TextBox 38">
            <a:extLst>
              <a:ext uri="{FF2B5EF4-FFF2-40B4-BE49-F238E27FC236}">
                <a16:creationId xmlns:a16="http://schemas.microsoft.com/office/drawing/2014/main" id="{6172B0BF-AE20-78E2-6043-8D75DAC9D0DF}"/>
              </a:ext>
            </a:extLst>
          </p:cNvPr>
          <p:cNvSpPr txBox="1"/>
          <p:nvPr/>
        </p:nvSpPr>
        <p:spPr>
          <a:xfrm>
            <a:off x="5018870" y="4265586"/>
            <a:ext cx="7134726" cy="369332"/>
          </a:xfrm>
          <a:prstGeom prst="rect">
            <a:avLst/>
          </a:prstGeom>
          <a:noFill/>
        </p:spPr>
        <p:txBody>
          <a:bodyPr wrap="square">
            <a:spAutoFit/>
          </a:bodyPr>
          <a:lstStyle/>
          <a:p>
            <a:r>
              <a:rPr lang="fr-FR" dirty="0"/>
              <a:t>Développement de la base de données</a:t>
            </a:r>
            <a:endParaRPr lang="en-US" dirty="0"/>
          </a:p>
        </p:txBody>
      </p:sp>
      <p:sp>
        <p:nvSpPr>
          <p:cNvPr id="45" name="TextBox 44">
            <a:extLst>
              <a:ext uri="{FF2B5EF4-FFF2-40B4-BE49-F238E27FC236}">
                <a16:creationId xmlns:a16="http://schemas.microsoft.com/office/drawing/2014/main" id="{03620EF8-7CBC-FB96-7B18-327CFC2FCB98}"/>
              </a:ext>
            </a:extLst>
          </p:cNvPr>
          <p:cNvSpPr txBox="1"/>
          <p:nvPr/>
        </p:nvSpPr>
        <p:spPr>
          <a:xfrm>
            <a:off x="5642027" y="5033578"/>
            <a:ext cx="7134726" cy="369332"/>
          </a:xfrm>
          <a:prstGeom prst="rect">
            <a:avLst/>
          </a:prstGeom>
          <a:noFill/>
        </p:spPr>
        <p:txBody>
          <a:bodyPr wrap="square">
            <a:spAutoFit/>
          </a:bodyPr>
          <a:lstStyle/>
          <a:p>
            <a:r>
              <a:rPr lang="fr-FR" dirty="0"/>
              <a:t>Développement des fonctionnalités en VB</a:t>
            </a:r>
            <a:endParaRPr lang="en-US" dirty="0"/>
          </a:p>
        </p:txBody>
      </p:sp>
      <p:sp>
        <p:nvSpPr>
          <p:cNvPr id="47" name="TextBox 46">
            <a:extLst>
              <a:ext uri="{FF2B5EF4-FFF2-40B4-BE49-F238E27FC236}">
                <a16:creationId xmlns:a16="http://schemas.microsoft.com/office/drawing/2014/main" id="{8DA090DE-E68D-5FB3-66CA-6B8DE89FC490}"/>
              </a:ext>
            </a:extLst>
          </p:cNvPr>
          <p:cNvSpPr txBox="1"/>
          <p:nvPr/>
        </p:nvSpPr>
        <p:spPr>
          <a:xfrm>
            <a:off x="6473673" y="5721612"/>
            <a:ext cx="5401495" cy="369332"/>
          </a:xfrm>
          <a:prstGeom prst="rect">
            <a:avLst/>
          </a:prstGeom>
          <a:noFill/>
        </p:spPr>
        <p:txBody>
          <a:bodyPr wrap="square">
            <a:spAutoFit/>
          </a:bodyPr>
          <a:lstStyle/>
          <a:p>
            <a:r>
              <a:rPr lang="en-US" dirty="0"/>
              <a:t>Tests et </a:t>
            </a:r>
            <a:r>
              <a:rPr lang="en-US" dirty="0" err="1"/>
              <a:t>débogage</a:t>
            </a:r>
            <a:endParaRPr lang="en-US" dirty="0"/>
          </a:p>
        </p:txBody>
      </p:sp>
      <p:pic>
        <p:nvPicPr>
          <p:cNvPr id="51" name="Graphic 50" descr="Programmer">
            <a:extLst>
              <a:ext uri="{FF2B5EF4-FFF2-40B4-BE49-F238E27FC236}">
                <a16:creationId xmlns:a16="http://schemas.microsoft.com/office/drawing/2014/main" id="{DD0A8596-3FC7-FC71-0C96-695229A2C03F}"/>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018870" y="4873053"/>
            <a:ext cx="545432" cy="545432"/>
          </a:xfrm>
          <a:prstGeom prst="rect">
            <a:avLst/>
          </a:prstGeom>
        </p:spPr>
      </p:pic>
      <p:pic>
        <p:nvPicPr>
          <p:cNvPr id="56" name="Graphic 55" descr="Checkmark">
            <a:extLst>
              <a:ext uri="{FF2B5EF4-FFF2-40B4-BE49-F238E27FC236}">
                <a16:creationId xmlns:a16="http://schemas.microsoft.com/office/drawing/2014/main" id="{81362105-3408-FCD7-BCA3-D1CDA4112F0E}"/>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755864" y="5629737"/>
            <a:ext cx="545432" cy="545432"/>
          </a:xfrm>
          <a:prstGeom prst="rect">
            <a:avLst/>
          </a:prstGeom>
        </p:spPr>
      </p:pic>
      <p:sp>
        <p:nvSpPr>
          <p:cNvPr id="57" name="Arc 56">
            <a:extLst>
              <a:ext uri="{FF2B5EF4-FFF2-40B4-BE49-F238E27FC236}">
                <a16:creationId xmlns:a16="http://schemas.microsoft.com/office/drawing/2014/main" id="{C5F6A88F-69C1-26B1-5C83-D246935B87D6}"/>
              </a:ext>
            </a:extLst>
          </p:cNvPr>
          <p:cNvSpPr/>
          <p:nvPr/>
        </p:nvSpPr>
        <p:spPr>
          <a:xfrm rot="11235632">
            <a:off x="1416104" y="2024191"/>
            <a:ext cx="914400" cy="914400"/>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5FC22A36-935B-C026-7524-33697F8B955C}"/>
              </a:ext>
            </a:extLst>
          </p:cNvPr>
          <p:cNvSpPr/>
          <p:nvPr/>
        </p:nvSpPr>
        <p:spPr>
          <a:xfrm rot="6686768">
            <a:off x="1800261" y="2871127"/>
            <a:ext cx="216000" cy="192557"/>
          </a:xfrm>
          <a:prstGeom prst="triangl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Arc 62">
            <a:extLst>
              <a:ext uri="{FF2B5EF4-FFF2-40B4-BE49-F238E27FC236}">
                <a16:creationId xmlns:a16="http://schemas.microsoft.com/office/drawing/2014/main" id="{701B13A6-46C4-7D6C-ADA7-85CB0D20D6F7}"/>
              </a:ext>
            </a:extLst>
          </p:cNvPr>
          <p:cNvSpPr/>
          <p:nvPr/>
        </p:nvSpPr>
        <p:spPr>
          <a:xfrm rot="10971023">
            <a:off x="2380658" y="2838420"/>
            <a:ext cx="914400" cy="914400"/>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Isosceles Triangle 63">
            <a:extLst>
              <a:ext uri="{FF2B5EF4-FFF2-40B4-BE49-F238E27FC236}">
                <a16:creationId xmlns:a16="http://schemas.microsoft.com/office/drawing/2014/main" id="{0A3EB427-ED05-0B9D-7550-9E8FFC5159FE}"/>
              </a:ext>
            </a:extLst>
          </p:cNvPr>
          <p:cNvSpPr/>
          <p:nvPr/>
        </p:nvSpPr>
        <p:spPr>
          <a:xfrm rot="6032703">
            <a:off x="2764815" y="3673324"/>
            <a:ext cx="216000" cy="192557"/>
          </a:xfrm>
          <a:prstGeom prst="triangl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c 64">
            <a:extLst>
              <a:ext uri="{FF2B5EF4-FFF2-40B4-BE49-F238E27FC236}">
                <a16:creationId xmlns:a16="http://schemas.microsoft.com/office/drawing/2014/main" id="{E4F3414B-2BD6-F42C-6728-E2833693959B}"/>
              </a:ext>
            </a:extLst>
          </p:cNvPr>
          <p:cNvSpPr/>
          <p:nvPr/>
        </p:nvSpPr>
        <p:spPr>
          <a:xfrm rot="10800000">
            <a:off x="3385384" y="3657527"/>
            <a:ext cx="914400" cy="914400"/>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Isosceles Triangle 65">
            <a:extLst>
              <a:ext uri="{FF2B5EF4-FFF2-40B4-BE49-F238E27FC236}">
                <a16:creationId xmlns:a16="http://schemas.microsoft.com/office/drawing/2014/main" id="{00A50097-A82E-7664-2196-32271D530FED}"/>
              </a:ext>
            </a:extLst>
          </p:cNvPr>
          <p:cNvSpPr/>
          <p:nvPr/>
        </p:nvSpPr>
        <p:spPr>
          <a:xfrm rot="6251136">
            <a:off x="3769541" y="4504463"/>
            <a:ext cx="216000" cy="192557"/>
          </a:xfrm>
          <a:prstGeom prst="triangl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Arc 67">
            <a:extLst>
              <a:ext uri="{FF2B5EF4-FFF2-40B4-BE49-F238E27FC236}">
                <a16:creationId xmlns:a16="http://schemas.microsoft.com/office/drawing/2014/main" id="{E8AE6441-59C7-1645-64FA-C74FFF12C1C1}"/>
              </a:ext>
            </a:extLst>
          </p:cNvPr>
          <p:cNvSpPr/>
          <p:nvPr/>
        </p:nvSpPr>
        <p:spPr>
          <a:xfrm rot="11235632">
            <a:off x="4247696" y="4488404"/>
            <a:ext cx="914400" cy="914400"/>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9" name="Isosceles Triangle 68">
            <a:extLst>
              <a:ext uri="{FF2B5EF4-FFF2-40B4-BE49-F238E27FC236}">
                <a16:creationId xmlns:a16="http://schemas.microsoft.com/office/drawing/2014/main" id="{CF77B254-BC6F-A3C1-D4C8-7D8C63C40617}"/>
              </a:ext>
            </a:extLst>
          </p:cNvPr>
          <p:cNvSpPr/>
          <p:nvPr/>
        </p:nvSpPr>
        <p:spPr>
          <a:xfrm rot="5852410">
            <a:off x="4631853" y="5299244"/>
            <a:ext cx="216000" cy="192557"/>
          </a:xfrm>
          <a:prstGeom prst="triangl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Arc 69">
            <a:extLst>
              <a:ext uri="{FF2B5EF4-FFF2-40B4-BE49-F238E27FC236}">
                <a16:creationId xmlns:a16="http://schemas.microsoft.com/office/drawing/2014/main" id="{383FEE79-0365-8431-1C1F-3BB27B469FF3}"/>
              </a:ext>
            </a:extLst>
          </p:cNvPr>
          <p:cNvSpPr/>
          <p:nvPr/>
        </p:nvSpPr>
        <p:spPr>
          <a:xfrm rot="10800000">
            <a:off x="4940228" y="5179161"/>
            <a:ext cx="914400" cy="914400"/>
          </a:xfrm>
          <a:prstGeom prst="arc">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Isosceles Triangle 70">
            <a:extLst>
              <a:ext uri="{FF2B5EF4-FFF2-40B4-BE49-F238E27FC236}">
                <a16:creationId xmlns:a16="http://schemas.microsoft.com/office/drawing/2014/main" id="{E844CA76-BE36-1431-A764-0A1445135210}"/>
              </a:ext>
            </a:extLst>
          </p:cNvPr>
          <p:cNvSpPr/>
          <p:nvPr/>
        </p:nvSpPr>
        <p:spPr>
          <a:xfrm rot="5883488">
            <a:off x="5336417" y="6002033"/>
            <a:ext cx="216000" cy="192557"/>
          </a:xfrm>
          <a:prstGeom prst="triangl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ZoneTexte 27">
            <a:extLst>
              <a:ext uri="{FF2B5EF4-FFF2-40B4-BE49-F238E27FC236}">
                <a16:creationId xmlns:a16="http://schemas.microsoft.com/office/drawing/2014/main" id="{2F88B120-BEDE-303B-EB58-436CE818EB7C}"/>
              </a:ext>
            </a:extLst>
          </p:cNvPr>
          <p:cNvSpPr txBox="1"/>
          <p:nvPr/>
        </p:nvSpPr>
        <p:spPr>
          <a:xfrm>
            <a:off x="8909732" y="16474"/>
            <a:ext cx="3400154" cy="415498"/>
          </a:xfrm>
          <a:prstGeom prst="rect">
            <a:avLst/>
          </a:prstGeom>
          <a:noFill/>
        </p:spPr>
        <p:txBody>
          <a:bodyPr wrap="square" rtlCol="0">
            <a:spAutoFit/>
          </a:bodyPr>
          <a:lstStyle/>
          <a:p>
            <a:pPr algn="ctr"/>
            <a:r>
              <a:rPr lang="fr-FR" sz="1050" b="1" dirty="0">
                <a:solidFill>
                  <a:schemeClr val="bg1"/>
                </a:solidFill>
                <a:effectLst>
                  <a:outerShdw blurRad="38100" dist="38100" dir="2700000" algn="tl">
                    <a:srgbClr val="000000">
                      <a:alpha val="43137"/>
                    </a:srgbClr>
                  </a:outerShdw>
                </a:effectLst>
                <a:latin typeface="Garamond" panose="02020404030301010803" pitchFamily="18" charset="0"/>
              </a:rPr>
              <a:t>Conception et réalisation d’un outil informatique</a:t>
            </a:r>
          </a:p>
          <a:p>
            <a:pPr algn="ctr"/>
            <a:r>
              <a:rPr lang="fr-FR" sz="1050" b="1" dirty="0">
                <a:solidFill>
                  <a:schemeClr val="bg1"/>
                </a:solidFill>
                <a:effectLst>
                  <a:outerShdw blurRad="38100" dist="38100" dir="2700000" algn="tl">
                    <a:srgbClr val="000000">
                      <a:alpha val="43137"/>
                    </a:srgbClr>
                  </a:outerShdw>
                </a:effectLst>
                <a:latin typeface="Garamond" panose="02020404030301010803" pitchFamily="18" charset="0"/>
              </a:rPr>
              <a:t>pour la gestion des stages</a:t>
            </a:r>
          </a:p>
        </p:txBody>
      </p:sp>
    </p:spTree>
    <p:custDataLst>
      <p:tags r:id="rId1"/>
    </p:custDataLst>
    <p:extLst>
      <p:ext uri="{BB962C8B-B14F-4D97-AF65-F5344CB8AC3E}">
        <p14:creationId xmlns:p14="http://schemas.microsoft.com/office/powerpoint/2010/main" val="182575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57"/>
                                        </p:tgtEl>
                                        <p:attrNameLst>
                                          <p:attrName>style.visibility</p:attrName>
                                        </p:attrNameLst>
                                      </p:cBhvr>
                                      <p:to>
                                        <p:strVal val="visible"/>
                                      </p:to>
                                    </p:set>
                                    <p:animEffect transition="in" filter="fade">
                                      <p:cBhvr>
                                        <p:cTn id="23" dur="500"/>
                                        <p:tgtEl>
                                          <p:spTgt spid="5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fade">
                                      <p:cBhvr>
                                        <p:cTn id="26" dur="500"/>
                                        <p:tgtEl>
                                          <p:spTgt spid="62"/>
                                        </p:tgtEl>
                                      </p:cBhvr>
                                    </p:animEffect>
                                  </p:childTnLst>
                                </p:cTn>
                              </p:par>
                            </p:childTnLst>
                          </p:cTn>
                        </p:par>
                        <p:par>
                          <p:cTn id="27" fill="hold">
                            <p:stCondLst>
                              <p:cond delay="1000"/>
                            </p:stCondLst>
                            <p:childTnLst>
                              <p:par>
                                <p:cTn id="28" presetID="10" presetClass="entr" presetSubtype="0" fill="hold" nodeType="afterEffect">
                                  <p:stCondLst>
                                    <p:cond delay="0"/>
                                  </p:stCondLst>
                                  <p:childTnLst>
                                    <p:set>
                                      <p:cBhvr>
                                        <p:cTn id="29" dur="1" fill="hold">
                                          <p:stCondLst>
                                            <p:cond delay="0"/>
                                          </p:stCondLst>
                                        </p:cTn>
                                        <p:tgtEl>
                                          <p:spTgt spid="24"/>
                                        </p:tgtEl>
                                        <p:attrNameLst>
                                          <p:attrName>style.visibility</p:attrName>
                                        </p:attrNameLst>
                                      </p:cBhvr>
                                      <p:to>
                                        <p:strVal val="visible"/>
                                      </p:to>
                                    </p:set>
                                    <p:animEffect transition="in" filter="fade">
                                      <p:cBhvr>
                                        <p:cTn id="30" dur="500"/>
                                        <p:tgtEl>
                                          <p:spTgt spid="2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par>
                          <p:cTn id="34" fill="hold">
                            <p:stCondLst>
                              <p:cond delay="1500"/>
                            </p:stCondLst>
                            <p:childTnLst>
                              <p:par>
                                <p:cTn id="35" presetID="10" presetClass="entr" presetSubtype="0" fill="hold" grpId="0" nodeType="afterEffect">
                                  <p:stCondLst>
                                    <p:cond delay="0"/>
                                  </p:stCondLst>
                                  <p:childTnLst>
                                    <p:set>
                                      <p:cBhvr>
                                        <p:cTn id="36" dur="1" fill="hold">
                                          <p:stCondLst>
                                            <p:cond delay="0"/>
                                          </p:stCondLst>
                                        </p:cTn>
                                        <p:tgtEl>
                                          <p:spTgt spid="63"/>
                                        </p:tgtEl>
                                        <p:attrNameLst>
                                          <p:attrName>style.visibility</p:attrName>
                                        </p:attrNameLst>
                                      </p:cBhvr>
                                      <p:to>
                                        <p:strVal val="visible"/>
                                      </p:to>
                                    </p:set>
                                    <p:animEffect transition="in" filter="fade">
                                      <p:cBhvr>
                                        <p:cTn id="37" dur="500"/>
                                        <p:tgtEl>
                                          <p:spTgt spid="6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64"/>
                                        </p:tgtEl>
                                        <p:attrNameLst>
                                          <p:attrName>style.visibility</p:attrName>
                                        </p:attrNameLst>
                                      </p:cBhvr>
                                      <p:to>
                                        <p:strVal val="visible"/>
                                      </p:to>
                                    </p:set>
                                    <p:animEffect transition="in" filter="fade">
                                      <p:cBhvr>
                                        <p:cTn id="40" dur="500"/>
                                        <p:tgtEl>
                                          <p:spTgt spid="64"/>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fade">
                                      <p:cBhvr>
                                        <p:cTn id="47" dur="500"/>
                                        <p:tgtEl>
                                          <p:spTgt spid="29"/>
                                        </p:tgtEl>
                                      </p:cBhvr>
                                    </p:animEffect>
                                  </p:childTnLst>
                                </p:cTn>
                              </p:par>
                            </p:childTnLst>
                          </p:cTn>
                        </p:par>
                        <p:par>
                          <p:cTn id="48" fill="hold">
                            <p:stCondLst>
                              <p:cond delay="2500"/>
                            </p:stCondLst>
                            <p:childTnLst>
                              <p:par>
                                <p:cTn id="49" presetID="10" presetClass="entr" presetSubtype="0" fill="hold" grpId="0" nodeType="afterEffect">
                                  <p:stCondLst>
                                    <p:cond delay="0"/>
                                  </p:stCondLst>
                                  <p:childTnLst>
                                    <p:set>
                                      <p:cBhvr>
                                        <p:cTn id="50" dur="1" fill="hold">
                                          <p:stCondLst>
                                            <p:cond delay="0"/>
                                          </p:stCondLst>
                                        </p:cTn>
                                        <p:tgtEl>
                                          <p:spTgt spid="65"/>
                                        </p:tgtEl>
                                        <p:attrNameLst>
                                          <p:attrName>style.visibility</p:attrName>
                                        </p:attrNameLst>
                                      </p:cBhvr>
                                      <p:to>
                                        <p:strVal val="visible"/>
                                      </p:to>
                                    </p:set>
                                    <p:animEffect transition="in" filter="fade">
                                      <p:cBhvr>
                                        <p:cTn id="51" dur="500"/>
                                        <p:tgtEl>
                                          <p:spTgt spid="6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6"/>
                                        </p:tgtEl>
                                        <p:attrNameLst>
                                          <p:attrName>style.visibility</p:attrName>
                                        </p:attrNameLst>
                                      </p:cBhvr>
                                      <p:to>
                                        <p:strVal val="visible"/>
                                      </p:to>
                                    </p:set>
                                    <p:animEffect transition="in" filter="fade">
                                      <p:cBhvr>
                                        <p:cTn id="54" dur="500"/>
                                        <p:tgtEl>
                                          <p:spTgt spid="66"/>
                                        </p:tgtEl>
                                      </p:cBhvr>
                                    </p:animEffect>
                                  </p:childTnLst>
                                </p:cTn>
                              </p:par>
                            </p:childTnLst>
                          </p:cTn>
                        </p:par>
                        <p:par>
                          <p:cTn id="55" fill="hold">
                            <p:stCondLst>
                              <p:cond delay="3000"/>
                            </p:stCondLst>
                            <p:childTnLst>
                              <p:par>
                                <p:cTn id="56" presetID="10" presetClass="entr" presetSubtype="0" fill="hold" nodeType="after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fade">
                                      <p:cBhvr>
                                        <p:cTn id="58" dur="500"/>
                                        <p:tgtEl>
                                          <p:spTgt spid="35"/>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fade">
                                      <p:cBhvr>
                                        <p:cTn id="61" dur="500"/>
                                        <p:tgtEl>
                                          <p:spTgt spid="39"/>
                                        </p:tgtEl>
                                      </p:cBhvr>
                                    </p:animEffect>
                                  </p:childTnLst>
                                </p:cTn>
                              </p:par>
                            </p:childTnLst>
                          </p:cTn>
                        </p:par>
                        <p:par>
                          <p:cTn id="62" fill="hold">
                            <p:stCondLst>
                              <p:cond delay="3500"/>
                            </p:stCondLst>
                            <p:childTnLst>
                              <p:par>
                                <p:cTn id="63" presetID="10" presetClass="entr" presetSubtype="0" fill="hold" grpId="0" nodeType="after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fade">
                                      <p:cBhvr>
                                        <p:cTn id="65" dur="500"/>
                                        <p:tgtEl>
                                          <p:spTgt spid="6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69"/>
                                        </p:tgtEl>
                                        <p:attrNameLst>
                                          <p:attrName>style.visibility</p:attrName>
                                        </p:attrNameLst>
                                      </p:cBhvr>
                                      <p:to>
                                        <p:strVal val="visible"/>
                                      </p:to>
                                    </p:set>
                                    <p:animEffect transition="in" filter="fade">
                                      <p:cBhvr>
                                        <p:cTn id="68" dur="500"/>
                                        <p:tgtEl>
                                          <p:spTgt spid="69"/>
                                        </p:tgtEl>
                                      </p:cBhvr>
                                    </p:animEffect>
                                  </p:childTnLst>
                                </p:cTn>
                              </p:par>
                            </p:childTnLst>
                          </p:cTn>
                        </p:par>
                        <p:par>
                          <p:cTn id="69" fill="hold">
                            <p:stCondLst>
                              <p:cond delay="4000"/>
                            </p:stCondLst>
                            <p:childTnLst>
                              <p:par>
                                <p:cTn id="70" presetID="10" presetClass="entr" presetSubtype="0" fill="hold" nodeType="afterEffect">
                                  <p:stCondLst>
                                    <p:cond delay="0"/>
                                  </p:stCondLst>
                                  <p:childTnLst>
                                    <p:set>
                                      <p:cBhvr>
                                        <p:cTn id="71" dur="1" fill="hold">
                                          <p:stCondLst>
                                            <p:cond delay="0"/>
                                          </p:stCondLst>
                                        </p:cTn>
                                        <p:tgtEl>
                                          <p:spTgt spid="51"/>
                                        </p:tgtEl>
                                        <p:attrNameLst>
                                          <p:attrName>style.visibility</p:attrName>
                                        </p:attrNameLst>
                                      </p:cBhvr>
                                      <p:to>
                                        <p:strVal val="visible"/>
                                      </p:to>
                                    </p:set>
                                    <p:animEffect transition="in" filter="fade">
                                      <p:cBhvr>
                                        <p:cTn id="72" dur="500"/>
                                        <p:tgtEl>
                                          <p:spTgt spid="51"/>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fade">
                                      <p:cBhvr>
                                        <p:cTn id="75" dur="500"/>
                                        <p:tgtEl>
                                          <p:spTgt spid="45"/>
                                        </p:tgtEl>
                                      </p:cBhvr>
                                    </p:animEffect>
                                  </p:childTnLst>
                                </p:cTn>
                              </p:par>
                            </p:childTnLst>
                          </p:cTn>
                        </p:par>
                        <p:par>
                          <p:cTn id="76" fill="hold">
                            <p:stCondLst>
                              <p:cond delay="4500"/>
                            </p:stCondLst>
                            <p:childTnLst>
                              <p:par>
                                <p:cTn id="77" presetID="10" presetClass="entr" presetSubtype="0" fill="hold" grpId="0" nodeType="afterEffect">
                                  <p:stCondLst>
                                    <p:cond delay="0"/>
                                  </p:stCondLst>
                                  <p:childTnLst>
                                    <p:set>
                                      <p:cBhvr>
                                        <p:cTn id="78" dur="1" fill="hold">
                                          <p:stCondLst>
                                            <p:cond delay="0"/>
                                          </p:stCondLst>
                                        </p:cTn>
                                        <p:tgtEl>
                                          <p:spTgt spid="70"/>
                                        </p:tgtEl>
                                        <p:attrNameLst>
                                          <p:attrName>style.visibility</p:attrName>
                                        </p:attrNameLst>
                                      </p:cBhvr>
                                      <p:to>
                                        <p:strVal val="visible"/>
                                      </p:to>
                                    </p:set>
                                    <p:animEffect transition="in" filter="fade">
                                      <p:cBhvr>
                                        <p:cTn id="79" dur="500"/>
                                        <p:tgtEl>
                                          <p:spTgt spid="70"/>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71"/>
                                        </p:tgtEl>
                                        <p:attrNameLst>
                                          <p:attrName>style.visibility</p:attrName>
                                        </p:attrNameLst>
                                      </p:cBhvr>
                                      <p:to>
                                        <p:strVal val="visible"/>
                                      </p:to>
                                    </p:set>
                                    <p:animEffect transition="in" filter="fade">
                                      <p:cBhvr>
                                        <p:cTn id="82" dur="500"/>
                                        <p:tgtEl>
                                          <p:spTgt spid="71"/>
                                        </p:tgtEl>
                                      </p:cBhvr>
                                    </p:animEffect>
                                  </p:childTnLst>
                                </p:cTn>
                              </p:par>
                            </p:childTnLst>
                          </p:cTn>
                        </p:par>
                        <p:par>
                          <p:cTn id="83" fill="hold">
                            <p:stCondLst>
                              <p:cond delay="5000"/>
                            </p:stCondLst>
                            <p:childTnLst>
                              <p:par>
                                <p:cTn id="84" presetID="10" presetClass="entr" presetSubtype="0" fill="hold" nodeType="afterEffect">
                                  <p:stCondLst>
                                    <p:cond delay="0"/>
                                  </p:stCondLst>
                                  <p:childTnLst>
                                    <p:set>
                                      <p:cBhvr>
                                        <p:cTn id="85" dur="1" fill="hold">
                                          <p:stCondLst>
                                            <p:cond delay="0"/>
                                          </p:stCondLst>
                                        </p:cTn>
                                        <p:tgtEl>
                                          <p:spTgt spid="56"/>
                                        </p:tgtEl>
                                        <p:attrNameLst>
                                          <p:attrName>style.visibility</p:attrName>
                                        </p:attrNameLst>
                                      </p:cBhvr>
                                      <p:to>
                                        <p:strVal val="visible"/>
                                      </p:to>
                                    </p:set>
                                    <p:animEffect transition="in" filter="fade">
                                      <p:cBhvr>
                                        <p:cTn id="86" dur="500"/>
                                        <p:tgtEl>
                                          <p:spTgt spid="56"/>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fade">
                                      <p:cBhvr>
                                        <p:cTn id="89"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2" grpId="0"/>
      <p:bldP spid="25" grpId="0"/>
      <p:bldP spid="29" grpId="0"/>
      <p:bldP spid="39" grpId="0"/>
      <p:bldP spid="45" grpId="0"/>
      <p:bldP spid="47" grpId="0"/>
      <p:bldP spid="57" grpId="0" animBg="1"/>
      <p:bldP spid="62" grpId="0" animBg="1"/>
      <p:bldP spid="63" grpId="0" animBg="1"/>
      <p:bldP spid="64" grpId="0" animBg="1"/>
      <p:bldP spid="65" grpId="0" animBg="1"/>
      <p:bldP spid="66" grpId="0" animBg="1"/>
      <p:bldP spid="68" grpId="0" animBg="1"/>
      <p:bldP spid="69" grpId="0" animBg="1"/>
      <p:bldP spid="70" grpId="0" animBg="1"/>
      <p:bldP spid="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8" name="Connecteur droit 22">
            <a:extLst>
              <a:ext uri="{FF2B5EF4-FFF2-40B4-BE49-F238E27FC236}">
                <a16:creationId xmlns:a16="http://schemas.microsoft.com/office/drawing/2014/main" id="{36EAC9D8-CEFC-BE9E-5FBC-7BBCCF651CC8}"/>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09" name="Connecteur droit 23">
            <a:extLst>
              <a:ext uri="{FF2B5EF4-FFF2-40B4-BE49-F238E27FC236}">
                <a16:creationId xmlns:a16="http://schemas.microsoft.com/office/drawing/2014/main" id="{61730838-4ACC-7FBE-5A32-475161B79082}"/>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cxnSp>
        <p:nvCxnSpPr>
          <p:cNvPr id="110" name="Connecteur droit 22">
            <a:extLst>
              <a:ext uri="{FF2B5EF4-FFF2-40B4-BE49-F238E27FC236}">
                <a16:creationId xmlns:a16="http://schemas.microsoft.com/office/drawing/2014/main" id="{8B33DDCB-56F5-A97D-9340-7AB8715FD5A0}"/>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11" name="Connecteur droit 23">
            <a:extLst>
              <a:ext uri="{FF2B5EF4-FFF2-40B4-BE49-F238E27FC236}">
                <a16:creationId xmlns:a16="http://schemas.microsoft.com/office/drawing/2014/main" id="{20EAB739-33FC-4C09-248E-C71B29D3AFBB}"/>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12" name="Pentagon 12">
            <a:extLst>
              <a:ext uri="{FF2B5EF4-FFF2-40B4-BE49-F238E27FC236}">
                <a16:creationId xmlns:a16="http://schemas.microsoft.com/office/drawing/2014/main" id="{DA24B590-5FD7-6EF5-1FAE-16C150F41987}"/>
              </a:ext>
            </a:extLst>
          </p:cNvPr>
          <p:cNvSpPr/>
          <p:nvPr/>
        </p:nvSpPr>
        <p:spPr>
          <a:xfrm rot="10800000">
            <a:off x="1331191" y="6427650"/>
            <a:ext cx="9827316" cy="439258"/>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3" name="Pentagon 12">
            <a:extLst>
              <a:ext uri="{FF2B5EF4-FFF2-40B4-BE49-F238E27FC236}">
                <a16:creationId xmlns:a16="http://schemas.microsoft.com/office/drawing/2014/main" id="{63CC5A9D-C5C3-A5D2-35AA-04EF65A1ED8D}"/>
              </a:ext>
            </a:extLst>
          </p:cNvPr>
          <p:cNvSpPr/>
          <p:nvPr/>
        </p:nvSpPr>
        <p:spPr>
          <a:xfrm>
            <a:off x="-3" y="6385711"/>
            <a:ext cx="2114622" cy="1035804"/>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4" name="Connecteur droit 22">
            <a:extLst>
              <a:ext uri="{FF2B5EF4-FFF2-40B4-BE49-F238E27FC236}">
                <a16:creationId xmlns:a16="http://schemas.microsoft.com/office/drawing/2014/main" id="{EBC22182-9ABC-B6F4-37E1-CB35256660F8}"/>
              </a:ext>
            </a:extLst>
          </p:cNvPr>
          <p:cNvCxnSpPr/>
          <p:nvPr/>
        </p:nvCxnSpPr>
        <p:spPr>
          <a:xfrm>
            <a:off x="-198260" y="7257466"/>
            <a:ext cx="2002637" cy="1018"/>
          </a:xfrm>
          <a:prstGeom prst="line">
            <a:avLst/>
          </a:prstGeom>
          <a:ln w="76200">
            <a:solidFill>
              <a:schemeClr val="tx1"/>
            </a:solidFill>
          </a:ln>
        </p:spPr>
        <p:style>
          <a:lnRef idx="3">
            <a:schemeClr val="dk1"/>
          </a:lnRef>
          <a:fillRef idx="0">
            <a:schemeClr val="dk1"/>
          </a:fillRef>
          <a:effectRef idx="2">
            <a:schemeClr val="dk1"/>
          </a:effectRef>
          <a:fontRef idx="minor">
            <a:schemeClr val="tx1"/>
          </a:fontRef>
        </p:style>
      </p:cxnSp>
      <p:cxnSp>
        <p:nvCxnSpPr>
          <p:cNvPr id="115" name="Connecteur droit 23">
            <a:extLst>
              <a:ext uri="{FF2B5EF4-FFF2-40B4-BE49-F238E27FC236}">
                <a16:creationId xmlns:a16="http://schemas.microsoft.com/office/drawing/2014/main" id="{6A6AFEC1-C195-594C-60B7-C0C4C1260A06}"/>
              </a:ext>
            </a:extLst>
          </p:cNvPr>
          <p:cNvCxnSpPr/>
          <p:nvPr/>
        </p:nvCxnSpPr>
        <p:spPr>
          <a:xfrm>
            <a:off x="1702353" y="7257466"/>
            <a:ext cx="2742742" cy="1018"/>
          </a:xfrm>
          <a:prstGeom prst="line">
            <a:avLst/>
          </a:prstGeom>
          <a:ln>
            <a:solidFill>
              <a:schemeClr val="tx1"/>
            </a:solidFill>
          </a:ln>
        </p:spPr>
        <p:style>
          <a:lnRef idx="2">
            <a:schemeClr val="dk1"/>
          </a:lnRef>
          <a:fillRef idx="0">
            <a:schemeClr val="dk1"/>
          </a:fillRef>
          <a:effectRef idx="1">
            <a:schemeClr val="dk1"/>
          </a:effectRef>
          <a:fontRef idx="minor">
            <a:schemeClr val="tx1"/>
          </a:fontRef>
        </p:style>
      </p:cxnSp>
      <p:sp>
        <p:nvSpPr>
          <p:cNvPr id="116" name="Ellipse 115">
            <a:extLst>
              <a:ext uri="{FF2B5EF4-FFF2-40B4-BE49-F238E27FC236}">
                <a16:creationId xmlns:a16="http://schemas.microsoft.com/office/drawing/2014/main" id="{5EA8CF64-FBF3-C517-6DD7-D676D82C3F4A}"/>
              </a:ext>
            </a:extLst>
          </p:cNvPr>
          <p:cNvSpPr/>
          <p:nvPr/>
        </p:nvSpPr>
        <p:spPr>
          <a:xfrm>
            <a:off x="5822027" y="6278881"/>
            <a:ext cx="654416" cy="56395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b="1" dirty="0">
                <a:solidFill>
                  <a:schemeClr val="tx1"/>
                </a:solidFill>
              </a:rPr>
              <a:t>10</a:t>
            </a:r>
          </a:p>
        </p:txBody>
      </p:sp>
      <p:sp>
        <p:nvSpPr>
          <p:cNvPr id="118" name="Pentagon 12">
            <a:extLst>
              <a:ext uri="{FF2B5EF4-FFF2-40B4-BE49-F238E27FC236}">
                <a16:creationId xmlns:a16="http://schemas.microsoft.com/office/drawing/2014/main" id="{2D6E4B3B-3587-0A26-D12F-E2446312F0E6}"/>
              </a:ext>
            </a:extLst>
          </p:cNvPr>
          <p:cNvSpPr/>
          <p:nvPr/>
        </p:nvSpPr>
        <p:spPr>
          <a:xfrm rot="10800000">
            <a:off x="10101196" y="6385711"/>
            <a:ext cx="2114622" cy="1035804"/>
          </a:xfrm>
          <a:prstGeom prst="homePlat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66054B95-68DD-950E-73C7-19A9A1E60660}"/>
              </a:ext>
            </a:extLst>
          </p:cNvPr>
          <p:cNvSpPr/>
          <p:nvPr/>
        </p:nvSpPr>
        <p:spPr>
          <a:xfrm>
            <a:off x="0" y="-21584"/>
            <a:ext cx="12192000" cy="58477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9C0202"/>
              </a:solidFill>
            </a:endParaRPr>
          </a:p>
        </p:txBody>
      </p:sp>
      <p:sp>
        <p:nvSpPr>
          <p:cNvPr id="2" name="Pentagon 12">
            <a:extLst>
              <a:ext uri="{FF2B5EF4-FFF2-40B4-BE49-F238E27FC236}">
                <a16:creationId xmlns:a16="http://schemas.microsoft.com/office/drawing/2014/main" id="{F9E23209-ADFB-FD41-CB76-DBA68EA391CB}"/>
              </a:ext>
            </a:extLst>
          </p:cNvPr>
          <p:cNvSpPr/>
          <p:nvPr/>
        </p:nvSpPr>
        <p:spPr>
          <a:xfrm rot="10800000">
            <a:off x="8463280" y="-782980"/>
            <a:ext cx="5528254" cy="1264278"/>
          </a:xfrm>
          <a:prstGeom prst="homePlat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13">
            <a:extLst>
              <a:ext uri="{FF2B5EF4-FFF2-40B4-BE49-F238E27FC236}">
                <a16:creationId xmlns:a16="http://schemas.microsoft.com/office/drawing/2014/main" id="{6C2A7831-7D9A-ACBC-E421-68CA3C8B786F}"/>
              </a:ext>
            </a:extLst>
          </p:cNvPr>
          <p:cNvSpPr/>
          <p:nvPr/>
        </p:nvSpPr>
        <p:spPr>
          <a:xfrm>
            <a:off x="175488" y="132868"/>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prstClr val="white"/>
                </a:solidFill>
                <a:latin typeface="Gill Sans MT" panose="020B0502020104020203" pitchFamily="34" charset="0"/>
              </a:rPr>
              <a:t>1</a:t>
            </a:r>
            <a:endParaRPr lang="en-US" sz="1500" dirty="0">
              <a:solidFill>
                <a:prstClr val="white"/>
              </a:solidFill>
              <a:latin typeface="Gill Sans MT" panose="020B0502020104020203" pitchFamily="34" charset="0"/>
            </a:endParaRPr>
          </a:p>
        </p:txBody>
      </p:sp>
      <p:sp>
        <p:nvSpPr>
          <p:cNvPr id="11" name="Oval 16">
            <a:extLst>
              <a:ext uri="{FF2B5EF4-FFF2-40B4-BE49-F238E27FC236}">
                <a16:creationId xmlns:a16="http://schemas.microsoft.com/office/drawing/2014/main" id="{590226C8-4054-38E9-F2AA-779D4C6AE9D3}"/>
              </a:ext>
            </a:extLst>
          </p:cNvPr>
          <p:cNvSpPr/>
          <p:nvPr/>
        </p:nvSpPr>
        <p:spPr>
          <a:xfrm>
            <a:off x="5462027" y="101600"/>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schemeClr val="bg1"/>
                </a:solidFill>
                <a:latin typeface="Gill Sans MT" panose="020B0502020104020203" pitchFamily="34" charset="0"/>
              </a:rPr>
              <a:t>3</a:t>
            </a:r>
            <a:endParaRPr lang="en-US" sz="1500" dirty="0">
              <a:solidFill>
                <a:schemeClr val="bg1"/>
              </a:solidFill>
              <a:latin typeface="Gill Sans MT" panose="020B0502020104020203" pitchFamily="34" charset="0"/>
            </a:endParaRPr>
          </a:p>
        </p:txBody>
      </p:sp>
      <p:sp>
        <p:nvSpPr>
          <p:cNvPr id="15" name="Oval 16">
            <a:extLst>
              <a:ext uri="{FF2B5EF4-FFF2-40B4-BE49-F238E27FC236}">
                <a16:creationId xmlns:a16="http://schemas.microsoft.com/office/drawing/2014/main" id="{467D3F27-466D-766C-D4CE-7165B8F42164}"/>
              </a:ext>
            </a:extLst>
          </p:cNvPr>
          <p:cNvSpPr/>
          <p:nvPr/>
        </p:nvSpPr>
        <p:spPr>
          <a:xfrm>
            <a:off x="6085200" y="87361"/>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dirty="0">
                <a:solidFill>
                  <a:prstClr val="white"/>
                </a:solidFill>
                <a:latin typeface="Gill Sans MT" panose="020B0502020104020203" pitchFamily="34" charset="0"/>
              </a:rPr>
              <a:t>4</a:t>
            </a:r>
            <a:endParaRPr lang="en-US" sz="1500" dirty="0">
              <a:solidFill>
                <a:prstClr val="white"/>
              </a:solidFill>
              <a:latin typeface="Gill Sans MT" panose="020B0502020104020203" pitchFamily="34" charset="0"/>
            </a:endParaRPr>
          </a:p>
        </p:txBody>
      </p:sp>
      <p:sp>
        <p:nvSpPr>
          <p:cNvPr id="24" name="Pentagon 12">
            <a:extLst>
              <a:ext uri="{FF2B5EF4-FFF2-40B4-BE49-F238E27FC236}">
                <a16:creationId xmlns:a16="http://schemas.microsoft.com/office/drawing/2014/main" id="{6FB0695C-2013-051E-18CF-C93259C5ACA3}"/>
              </a:ext>
            </a:extLst>
          </p:cNvPr>
          <p:cNvSpPr/>
          <p:nvPr/>
        </p:nvSpPr>
        <p:spPr>
          <a:xfrm>
            <a:off x="676274" y="87361"/>
            <a:ext cx="4870347" cy="1008112"/>
          </a:xfrm>
          <a:prstGeom prst="homePlat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14">
            <a:extLst>
              <a:ext uri="{FF2B5EF4-FFF2-40B4-BE49-F238E27FC236}">
                <a16:creationId xmlns:a16="http://schemas.microsoft.com/office/drawing/2014/main" id="{7F74CEB6-05FF-5894-9101-BB754620C3DF}"/>
              </a:ext>
            </a:extLst>
          </p:cNvPr>
          <p:cNvSpPr txBox="1"/>
          <p:nvPr/>
        </p:nvSpPr>
        <p:spPr>
          <a:xfrm>
            <a:off x="1181500" y="135911"/>
            <a:ext cx="5148672" cy="369332"/>
          </a:xfrm>
          <a:prstGeom prst="rect">
            <a:avLst/>
          </a:prstGeom>
          <a:noFill/>
        </p:spPr>
        <p:txBody>
          <a:bodyPr wrap="square" rtlCol="0">
            <a:spAutoFit/>
          </a:bodyPr>
          <a:lstStyle/>
          <a:p>
            <a:r>
              <a:rPr lang="fr-FR" dirty="0">
                <a:latin typeface="Century Gothic" panose="020B0502020202020204" pitchFamily="34" charset="0"/>
              </a:rPr>
              <a:t>Architecture de projet</a:t>
            </a:r>
          </a:p>
        </p:txBody>
      </p:sp>
      <p:sp>
        <p:nvSpPr>
          <p:cNvPr id="26" name="Oval 15">
            <a:extLst>
              <a:ext uri="{FF2B5EF4-FFF2-40B4-BE49-F238E27FC236}">
                <a16:creationId xmlns:a16="http://schemas.microsoft.com/office/drawing/2014/main" id="{7ACAD94A-EE4C-04CA-DFE2-459E6E5D8821}"/>
              </a:ext>
            </a:extLst>
          </p:cNvPr>
          <p:cNvSpPr/>
          <p:nvPr/>
        </p:nvSpPr>
        <p:spPr>
          <a:xfrm>
            <a:off x="816038" y="121298"/>
            <a:ext cx="360000" cy="360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500" b="1" dirty="0">
                <a:solidFill>
                  <a:schemeClr val="bg1"/>
                </a:solidFill>
                <a:latin typeface="Gill Sans MT" panose="020B0502020104020203" pitchFamily="34" charset="0"/>
              </a:rPr>
              <a:t>2</a:t>
            </a:r>
            <a:endParaRPr lang="en-US" sz="1500" b="1" dirty="0">
              <a:solidFill>
                <a:schemeClr val="bg1"/>
              </a:solidFill>
              <a:latin typeface="Gill Sans MT" panose="020B0502020104020203" pitchFamily="34" charset="0"/>
            </a:endParaRPr>
          </a:p>
        </p:txBody>
      </p:sp>
      <p:sp>
        <p:nvSpPr>
          <p:cNvPr id="3" name="Rectangle 2">
            <a:extLst>
              <a:ext uri="{FF2B5EF4-FFF2-40B4-BE49-F238E27FC236}">
                <a16:creationId xmlns:a16="http://schemas.microsoft.com/office/drawing/2014/main" id="{DDF155B4-FDF4-4CA5-6287-C8B9CA5930CA}"/>
              </a:ext>
            </a:extLst>
          </p:cNvPr>
          <p:cNvSpPr/>
          <p:nvPr>
            <p:custDataLst>
              <p:tags r:id="rId2"/>
            </p:custDataLst>
          </p:nvPr>
        </p:nvSpPr>
        <p:spPr>
          <a:xfrm>
            <a:off x="1549389" y="761200"/>
            <a:ext cx="3082781" cy="253916"/>
          </a:xfrm>
          <a:prstGeom prst="rect">
            <a:avLst/>
          </a:prstGeom>
        </p:spPr>
        <p:txBody>
          <a:bodyPr wrap="square" lIns="68580" tIns="34290" rIns="68580" bIns="34290">
            <a:spAutoFit/>
          </a:bodyPr>
          <a:lstStyle/>
          <a:p>
            <a:pPr algn="ctr"/>
            <a:r>
              <a:rPr lang="fr-FR" sz="1200" b="1" dirty="0">
                <a:latin typeface="Gill Sans MT" panose="020B0502020104020203" pitchFamily="34" charset="0"/>
              </a:rPr>
              <a:t>1- Etapes de réalisations</a:t>
            </a:r>
          </a:p>
        </p:txBody>
      </p:sp>
      <p:sp>
        <p:nvSpPr>
          <p:cNvPr id="4" name="Chevron 27">
            <a:extLst>
              <a:ext uri="{FF2B5EF4-FFF2-40B4-BE49-F238E27FC236}">
                <a16:creationId xmlns:a16="http://schemas.microsoft.com/office/drawing/2014/main" id="{CDB10257-C1D5-DD52-D685-72D18632D307}"/>
              </a:ext>
            </a:extLst>
          </p:cNvPr>
          <p:cNvSpPr/>
          <p:nvPr>
            <p:custDataLst>
              <p:tags r:id="rId3"/>
            </p:custDataLst>
          </p:nvPr>
        </p:nvSpPr>
        <p:spPr>
          <a:xfrm>
            <a:off x="1549389" y="986620"/>
            <a:ext cx="3092904" cy="96104"/>
          </a:xfrm>
          <a:prstGeom prst="chevron">
            <a:avLst/>
          </a:prstGeom>
          <a:solidFill>
            <a:srgbClr val="ACCBF9"/>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w="18415" cmpd="sng">
                <a:solidFill>
                  <a:srgbClr val="FFFFFF"/>
                </a:solidFill>
                <a:prstDash val="solid"/>
              </a:ln>
              <a:solidFill>
                <a:srgbClr val="FFFFFF"/>
              </a:solidFill>
              <a:effectLst>
                <a:outerShdw blurRad="63500" dir="3600000" algn="tl" rotWithShape="0">
                  <a:srgbClr val="000000">
                    <a:alpha val="70000"/>
                  </a:srgbClr>
                </a:outerShdw>
              </a:effectLst>
              <a:uLnTx/>
              <a:uFillTx/>
              <a:latin typeface="Century Gothic" pitchFamily="34" charset="0"/>
              <a:ea typeface="+mn-ea"/>
              <a:cs typeface="+mn-cs"/>
            </a:endParaRPr>
          </a:p>
        </p:txBody>
      </p:sp>
      <p:sp>
        <p:nvSpPr>
          <p:cNvPr id="9" name="Rectangle 8">
            <a:extLst>
              <a:ext uri="{FF2B5EF4-FFF2-40B4-BE49-F238E27FC236}">
                <a16:creationId xmlns:a16="http://schemas.microsoft.com/office/drawing/2014/main" id="{827D9262-5017-0EDD-5BBB-9FD07453AB3B}"/>
              </a:ext>
            </a:extLst>
          </p:cNvPr>
          <p:cNvSpPr/>
          <p:nvPr>
            <p:custDataLst>
              <p:tags r:id="rId4"/>
            </p:custDataLst>
          </p:nvPr>
        </p:nvSpPr>
        <p:spPr>
          <a:xfrm>
            <a:off x="7562382" y="761200"/>
            <a:ext cx="3082781" cy="253916"/>
          </a:xfrm>
          <a:prstGeom prst="rect">
            <a:avLst/>
          </a:prstGeom>
        </p:spPr>
        <p:txBody>
          <a:bodyPr wrap="square" lIns="68580" tIns="34290" rIns="68580" bIns="34290">
            <a:spAutoFit/>
          </a:bodyPr>
          <a:lstStyle/>
          <a:p>
            <a:pPr algn="ctr"/>
            <a:r>
              <a:rPr lang="fr-FR" sz="1200" b="1" dirty="0">
                <a:latin typeface="Gill Sans MT" panose="020B0502020104020203" pitchFamily="34" charset="0"/>
              </a:rPr>
              <a:t>3- Outils utilisés</a:t>
            </a:r>
          </a:p>
        </p:txBody>
      </p:sp>
      <p:sp>
        <p:nvSpPr>
          <p:cNvPr id="10" name="Chevron 27">
            <a:extLst>
              <a:ext uri="{FF2B5EF4-FFF2-40B4-BE49-F238E27FC236}">
                <a16:creationId xmlns:a16="http://schemas.microsoft.com/office/drawing/2014/main" id="{F11686CD-6D7E-73ED-4043-1998D201B741}"/>
              </a:ext>
            </a:extLst>
          </p:cNvPr>
          <p:cNvSpPr/>
          <p:nvPr>
            <p:custDataLst>
              <p:tags r:id="rId5"/>
            </p:custDataLst>
          </p:nvPr>
        </p:nvSpPr>
        <p:spPr>
          <a:xfrm>
            <a:off x="7562382" y="986620"/>
            <a:ext cx="3092904" cy="96104"/>
          </a:xfrm>
          <a:prstGeom prst="chevron">
            <a:avLst/>
          </a:prstGeom>
          <a:solidFill>
            <a:srgbClr val="0070C0"/>
          </a:solidFill>
          <a:ln w="25400" cap="flat" cmpd="sng" algn="ctr">
            <a:noFill/>
            <a:prstDash val="solid"/>
          </a:ln>
          <a:effectLst/>
        </p:spPr>
        <p:txBody>
          <a:bodyPr lIns="68580" tIns="34290" rIns="68580" bIns="34290" rtlCol="0" anchor="ctr"/>
          <a:lstStyle/>
          <a:p>
            <a:pPr algn="ctr"/>
            <a:endParaRPr lang="en-US" sz="1100" kern="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Century Gothic" pitchFamily="34" charset="0"/>
            </a:endParaRPr>
          </a:p>
        </p:txBody>
      </p:sp>
      <p:sp>
        <p:nvSpPr>
          <p:cNvPr id="12" name="Isosceles Triangle 37">
            <a:extLst>
              <a:ext uri="{FF2B5EF4-FFF2-40B4-BE49-F238E27FC236}">
                <a16:creationId xmlns:a16="http://schemas.microsoft.com/office/drawing/2014/main" id="{CC1C3234-C98E-EDB1-42A7-84B3182DCA7E}"/>
              </a:ext>
            </a:extLst>
          </p:cNvPr>
          <p:cNvSpPr/>
          <p:nvPr>
            <p:custDataLst>
              <p:tags r:id="rId6"/>
            </p:custDataLst>
          </p:nvPr>
        </p:nvSpPr>
        <p:spPr>
          <a:xfrm rot="10800000">
            <a:off x="2885790" y="1151994"/>
            <a:ext cx="216000" cy="108000"/>
          </a:xfrm>
          <a:prstGeom prst="triangle">
            <a:avLst/>
          </a:prstGeom>
          <a:solidFill>
            <a:srgbClr val="0070C0"/>
          </a:solidFill>
          <a:ln w="25400" cap="flat" cmpd="sng" algn="ctr">
            <a:noFill/>
            <a:prstDash val="solid"/>
          </a:ln>
          <a:effectLst/>
        </p:spPr>
        <p:txBody>
          <a:bodyPr lIns="68580" tIns="34290" rIns="68580" bIns="3429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pic>
        <p:nvPicPr>
          <p:cNvPr id="19" name="Picture 18">
            <a:extLst>
              <a:ext uri="{FF2B5EF4-FFF2-40B4-BE49-F238E27FC236}">
                <a16:creationId xmlns:a16="http://schemas.microsoft.com/office/drawing/2014/main" id="{4E828D40-26DB-B9F4-968D-E66BD36562DF}"/>
              </a:ext>
            </a:extLst>
          </p:cNvPr>
          <p:cNvPicPr>
            <a:picLocks noChangeAspect="1"/>
          </p:cNvPicPr>
          <p:nvPr/>
        </p:nvPicPr>
        <p:blipFill>
          <a:blip r:embed="rId9"/>
          <a:stretch>
            <a:fillRect/>
          </a:stretch>
        </p:blipFill>
        <p:spPr>
          <a:xfrm>
            <a:off x="223836" y="6353175"/>
            <a:ext cx="904875" cy="504825"/>
          </a:xfrm>
          <a:prstGeom prst="rect">
            <a:avLst/>
          </a:prstGeom>
        </p:spPr>
      </p:pic>
      <p:pic>
        <p:nvPicPr>
          <p:cNvPr id="27" name="Picture 26">
            <a:extLst>
              <a:ext uri="{FF2B5EF4-FFF2-40B4-BE49-F238E27FC236}">
                <a16:creationId xmlns:a16="http://schemas.microsoft.com/office/drawing/2014/main" id="{30745F56-8E8C-A8D7-2517-194221A766B9}"/>
              </a:ext>
            </a:extLst>
          </p:cNvPr>
          <p:cNvPicPr>
            <a:picLocks noChangeAspect="1"/>
          </p:cNvPicPr>
          <p:nvPr/>
        </p:nvPicPr>
        <p:blipFill>
          <a:blip r:embed="rId10"/>
          <a:stretch>
            <a:fillRect/>
          </a:stretch>
        </p:blipFill>
        <p:spPr>
          <a:xfrm>
            <a:off x="11308360" y="6381750"/>
            <a:ext cx="742950" cy="476250"/>
          </a:xfrm>
          <a:prstGeom prst="rect">
            <a:avLst/>
          </a:prstGeom>
        </p:spPr>
      </p:pic>
      <p:pic>
        <p:nvPicPr>
          <p:cNvPr id="29" name="Picture 28">
            <a:extLst>
              <a:ext uri="{FF2B5EF4-FFF2-40B4-BE49-F238E27FC236}">
                <a16:creationId xmlns:a16="http://schemas.microsoft.com/office/drawing/2014/main" id="{A76F1741-6B2D-0056-ADB5-AC9D8F29D95A}"/>
              </a:ext>
            </a:extLst>
          </p:cNvPr>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794123" y="4532702"/>
            <a:ext cx="3302153" cy="1110816"/>
          </a:xfrm>
          <a:prstGeom prst="rect">
            <a:avLst/>
          </a:prstGeom>
          <a:noFill/>
          <a:ln>
            <a:noFill/>
          </a:ln>
        </p:spPr>
      </p:pic>
      <p:pic>
        <p:nvPicPr>
          <p:cNvPr id="35" name="Picture 34">
            <a:extLst>
              <a:ext uri="{FF2B5EF4-FFF2-40B4-BE49-F238E27FC236}">
                <a16:creationId xmlns:a16="http://schemas.microsoft.com/office/drawing/2014/main" id="{95B2E7B0-125E-480A-D39B-689AFACA6145}"/>
              </a:ext>
            </a:extLst>
          </p:cNvPr>
          <p:cNvPicPr>
            <a:picLocks noChangeAspect="1"/>
          </p:cNvPicPr>
          <p:nvPr/>
        </p:nvPicPr>
        <p:blipFill>
          <a:blip r:embed="rId12"/>
          <a:stretch>
            <a:fillRect/>
          </a:stretch>
        </p:blipFill>
        <p:spPr>
          <a:xfrm>
            <a:off x="8463280" y="1856328"/>
            <a:ext cx="1853760" cy="1951326"/>
          </a:xfrm>
          <a:prstGeom prst="rect">
            <a:avLst/>
          </a:prstGeom>
        </p:spPr>
      </p:pic>
      <p:pic>
        <p:nvPicPr>
          <p:cNvPr id="44" name="Picture 43">
            <a:extLst>
              <a:ext uri="{FF2B5EF4-FFF2-40B4-BE49-F238E27FC236}">
                <a16:creationId xmlns:a16="http://schemas.microsoft.com/office/drawing/2014/main" id="{3877575A-D86F-5328-4CA4-E522AF7808D5}"/>
              </a:ext>
            </a:extLst>
          </p:cNvPr>
          <p:cNvPicPr>
            <a:picLocks noChangeAspect="1"/>
          </p:cNvPicPr>
          <p:nvPr/>
        </p:nvPicPr>
        <p:blipFill>
          <a:blip r:embed="rId13"/>
          <a:stretch>
            <a:fillRect/>
          </a:stretch>
        </p:blipFill>
        <p:spPr>
          <a:xfrm>
            <a:off x="2114619" y="1856328"/>
            <a:ext cx="1625855" cy="1951325"/>
          </a:xfrm>
          <a:prstGeom prst="rect">
            <a:avLst/>
          </a:prstGeom>
        </p:spPr>
      </p:pic>
      <p:sp>
        <p:nvSpPr>
          <p:cNvPr id="45" name="ZoneTexte 27">
            <a:extLst>
              <a:ext uri="{FF2B5EF4-FFF2-40B4-BE49-F238E27FC236}">
                <a16:creationId xmlns:a16="http://schemas.microsoft.com/office/drawing/2014/main" id="{BFFCF285-0924-9849-2EE0-FBE9968F47B6}"/>
              </a:ext>
            </a:extLst>
          </p:cNvPr>
          <p:cNvSpPr txBox="1"/>
          <p:nvPr/>
        </p:nvSpPr>
        <p:spPr>
          <a:xfrm>
            <a:off x="8909732" y="16474"/>
            <a:ext cx="3400154" cy="415498"/>
          </a:xfrm>
          <a:prstGeom prst="rect">
            <a:avLst/>
          </a:prstGeom>
          <a:noFill/>
        </p:spPr>
        <p:txBody>
          <a:bodyPr wrap="square" rtlCol="0">
            <a:spAutoFit/>
          </a:bodyPr>
          <a:lstStyle/>
          <a:p>
            <a:pPr algn="ctr"/>
            <a:r>
              <a:rPr lang="fr-FR" sz="1050" b="1" dirty="0">
                <a:solidFill>
                  <a:schemeClr val="bg1"/>
                </a:solidFill>
                <a:effectLst>
                  <a:outerShdw blurRad="38100" dist="38100" dir="2700000" algn="tl">
                    <a:srgbClr val="000000">
                      <a:alpha val="43137"/>
                    </a:srgbClr>
                  </a:outerShdw>
                </a:effectLst>
                <a:latin typeface="Garamond" panose="02020404030301010803" pitchFamily="18" charset="0"/>
              </a:rPr>
              <a:t>Conception et réalisation d’un outil informatique</a:t>
            </a:r>
          </a:p>
          <a:p>
            <a:pPr algn="ctr"/>
            <a:r>
              <a:rPr lang="fr-FR" sz="1050" b="1" dirty="0">
                <a:solidFill>
                  <a:schemeClr val="bg1"/>
                </a:solidFill>
                <a:effectLst>
                  <a:outerShdw blurRad="38100" dist="38100" dir="2700000" algn="tl">
                    <a:srgbClr val="000000">
                      <a:alpha val="43137"/>
                    </a:srgbClr>
                  </a:outerShdw>
                </a:effectLst>
                <a:latin typeface="Garamond" panose="02020404030301010803" pitchFamily="18" charset="0"/>
              </a:rPr>
              <a:t>pour la gestion des stages</a:t>
            </a:r>
          </a:p>
        </p:txBody>
      </p:sp>
    </p:spTree>
    <p:custDataLst>
      <p:tags r:id="rId1"/>
    </p:custDataLst>
    <p:extLst>
      <p:ext uri="{BB962C8B-B14F-4D97-AF65-F5344CB8AC3E}">
        <p14:creationId xmlns:p14="http://schemas.microsoft.com/office/powerpoint/2010/main" val="142165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grpId="0" nodeType="withEffect">
                                  <p:stCondLst>
                                    <p:cond delay="0"/>
                                  </p:stCondLst>
                                  <p:childTnLst>
                                    <p:animEffect transition="out" filter="fade">
                                      <p:cBhvr>
                                        <p:cTn id="6" dur="500" tmFilter="0, 0; .2, .5; .8, .5; 1, 0"/>
                                        <p:tgtEl>
                                          <p:spTgt spid="10"/>
                                        </p:tgtEl>
                                      </p:cBhvr>
                                    </p:animEffect>
                                    <p:animScale>
                                      <p:cBhvr>
                                        <p:cTn id="7" dur="250" autoRev="1" fill="hold"/>
                                        <p:tgtEl>
                                          <p:spTgt spid="10"/>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9"/>
                                        </p:tgtEl>
                                      </p:cBhvr>
                                    </p:animEffect>
                                    <p:animScale>
                                      <p:cBhvr>
                                        <p:cTn id="10" dur="250" autoRev="1" fill="hold"/>
                                        <p:tgtEl>
                                          <p:spTgt spid="9"/>
                                        </p:tgtEl>
                                      </p:cBhvr>
                                      <p:by x="105000" y="105000"/>
                                    </p:animScale>
                                  </p:childTnLst>
                                </p:cTn>
                              </p:par>
                            </p:childTnLst>
                          </p:cTn>
                        </p:par>
                        <p:par>
                          <p:cTn id="11" fill="hold">
                            <p:stCondLst>
                              <p:cond delay="500"/>
                            </p:stCondLst>
                            <p:childTnLst>
                              <p:par>
                                <p:cTn id="12" presetID="42" presetClass="path" presetSubtype="0" accel="50000" decel="50000" fill="hold" grpId="0" nodeType="afterEffect">
                                  <p:stCondLst>
                                    <p:cond delay="0"/>
                                  </p:stCondLst>
                                  <p:childTnLst>
                                    <p:animMotion origin="layout" path="M -2.91667E-6 4.07407E-6 L 0.50756 -0.00024 " pathEditMode="relative" rAng="0" ptsTypes="AA">
                                      <p:cBhvr>
                                        <p:cTn id="13" dur="2000" fill="hold"/>
                                        <p:tgtEl>
                                          <p:spTgt spid="12"/>
                                        </p:tgtEl>
                                        <p:attrNameLst>
                                          <p:attrName>ppt_x</p:attrName>
                                          <p:attrName>ppt_y</p:attrName>
                                        </p:attrNameLst>
                                      </p:cBhvr>
                                      <p:rCtr x="25378" y="-23"/>
                                    </p:animMotion>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4"/>
                                        </p:tgtEl>
                                        <p:attrNameLst>
                                          <p:attrName>style.visibility</p:attrName>
                                        </p:attrNameLst>
                                      </p:cBhvr>
                                      <p:to>
                                        <p:strVal val="visible"/>
                                      </p:to>
                                    </p:set>
                                    <p:animEffect transition="in" filter="fade">
                                      <p:cBhvr>
                                        <p:cTn id="18" dur="500"/>
                                        <p:tgtEl>
                                          <p:spTgt spid="4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fade">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0.2|1|12.8|6.9"/>
</p:tagLst>
</file>

<file path=ppt/tags/tag10.xml><?xml version="1.0" encoding="utf-8"?>
<p:tagLst xmlns:a="http://schemas.openxmlformats.org/drawingml/2006/main" xmlns:r="http://schemas.openxmlformats.org/officeDocument/2006/relationships" xmlns:p="http://schemas.openxmlformats.org/presentationml/2006/main">
  <p:tag name="TIMING" val="|20.2|1|12.8|6.9"/>
</p:tagLst>
</file>

<file path=ppt/tags/tag11.xml><?xml version="1.0" encoding="utf-8"?>
<p:tagLst xmlns:a="http://schemas.openxmlformats.org/drawingml/2006/main" xmlns:r="http://schemas.openxmlformats.org/officeDocument/2006/relationships" xmlns:p="http://schemas.openxmlformats.org/presentationml/2006/main">
  <p:tag name="NUM" val="8"/>
</p:tagLst>
</file>

<file path=ppt/tags/tag12.xml><?xml version="1.0" encoding="utf-8"?>
<p:tagLst xmlns:a="http://schemas.openxmlformats.org/drawingml/2006/main" xmlns:r="http://schemas.openxmlformats.org/officeDocument/2006/relationships" xmlns:p="http://schemas.openxmlformats.org/presentationml/2006/main">
  <p:tag name="NUM" val="10"/>
</p:tagLst>
</file>

<file path=ppt/tags/tag13.xml><?xml version="1.0" encoding="utf-8"?>
<p:tagLst xmlns:a="http://schemas.openxmlformats.org/drawingml/2006/main" xmlns:r="http://schemas.openxmlformats.org/officeDocument/2006/relationships" xmlns:p="http://schemas.openxmlformats.org/presentationml/2006/main">
  <p:tag name="NUM" val="11"/>
</p:tagLst>
</file>

<file path=ppt/tags/tag14.xml><?xml version="1.0" encoding="utf-8"?>
<p:tagLst xmlns:a="http://schemas.openxmlformats.org/drawingml/2006/main" xmlns:r="http://schemas.openxmlformats.org/officeDocument/2006/relationships" xmlns:p="http://schemas.openxmlformats.org/presentationml/2006/main">
  <p:tag name="NUM" val="28"/>
</p:tagLst>
</file>

<file path=ppt/tags/tag15.xml><?xml version="1.0" encoding="utf-8"?>
<p:tagLst xmlns:a="http://schemas.openxmlformats.org/drawingml/2006/main" xmlns:r="http://schemas.openxmlformats.org/officeDocument/2006/relationships" xmlns:p="http://schemas.openxmlformats.org/presentationml/2006/main">
  <p:tag name="NUM" val="29"/>
</p:tagLst>
</file>

<file path=ppt/tags/tag16.xml><?xml version="1.0" encoding="utf-8"?>
<p:tagLst xmlns:a="http://schemas.openxmlformats.org/drawingml/2006/main" xmlns:r="http://schemas.openxmlformats.org/officeDocument/2006/relationships" xmlns:p="http://schemas.openxmlformats.org/presentationml/2006/main">
  <p:tag name="NUM" val="10"/>
</p:tagLst>
</file>

<file path=ppt/tags/tag17.xml><?xml version="1.0" encoding="utf-8"?>
<p:tagLst xmlns:a="http://schemas.openxmlformats.org/drawingml/2006/main" xmlns:r="http://schemas.openxmlformats.org/officeDocument/2006/relationships" xmlns:p="http://schemas.openxmlformats.org/presentationml/2006/main">
  <p:tag name="NUM" val="11"/>
</p:tagLst>
</file>

<file path=ppt/tags/tag18.xml><?xml version="1.0" encoding="utf-8"?>
<p:tagLst xmlns:a="http://schemas.openxmlformats.org/drawingml/2006/main" xmlns:r="http://schemas.openxmlformats.org/officeDocument/2006/relationships" xmlns:p="http://schemas.openxmlformats.org/presentationml/2006/main">
  <p:tag name="TIMING" val="|20.2|1|12.8|6.9"/>
</p:tagLst>
</file>

<file path=ppt/tags/tag19.xml><?xml version="1.0" encoding="utf-8"?>
<p:tagLst xmlns:a="http://schemas.openxmlformats.org/drawingml/2006/main" xmlns:r="http://schemas.openxmlformats.org/officeDocument/2006/relationships" xmlns:p="http://schemas.openxmlformats.org/presentationml/2006/main">
  <p:tag name="NUM" val="8"/>
</p:tagLst>
</file>

<file path=ppt/tags/tag2.xml><?xml version="1.0" encoding="utf-8"?>
<p:tagLst xmlns:a="http://schemas.openxmlformats.org/drawingml/2006/main" xmlns:r="http://schemas.openxmlformats.org/officeDocument/2006/relationships" xmlns:p="http://schemas.openxmlformats.org/presentationml/2006/main">
  <p:tag name="NUM" val="10"/>
</p:tagLst>
</file>

<file path=ppt/tags/tag20.xml><?xml version="1.0" encoding="utf-8"?>
<p:tagLst xmlns:a="http://schemas.openxmlformats.org/drawingml/2006/main" xmlns:r="http://schemas.openxmlformats.org/officeDocument/2006/relationships" xmlns:p="http://schemas.openxmlformats.org/presentationml/2006/main">
  <p:tag name="NUM" val="10"/>
</p:tagLst>
</file>

<file path=ppt/tags/tag21.xml><?xml version="1.0" encoding="utf-8"?>
<p:tagLst xmlns:a="http://schemas.openxmlformats.org/drawingml/2006/main" xmlns:r="http://schemas.openxmlformats.org/officeDocument/2006/relationships" xmlns:p="http://schemas.openxmlformats.org/presentationml/2006/main">
  <p:tag name="NUM" val="11"/>
</p:tagLst>
</file>

<file path=ppt/tags/tag22.xml><?xml version="1.0" encoding="utf-8"?>
<p:tagLst xmlns:a="http://schemas.openxmlformats.org/drawingml/2006/main" xmlns:r="http://schemas.openxmlformats.org/officeDocument/2006/relationships" xmlns:p="http://schemas.openxmlformats.org/presentationml/2006/main">
  <p:tag name="NUM" val="28"/>
</p:tagLst>
</file>

<file path=ppt/tags/tag23.xml><?xml version="1.0" encoding="utf-8"?>
<p:tagLst xmlns:a="http://schemas.openxmlformats.org/drawingml/2006/main" xmlns:r="http://schemas.openxmlformats.org/officeDocument/2006/relationships" xmlns:p="http://schemas.openxmlformats.org/presentationml/2006/main">
  <p:tag name="NUM" val="29"/>
</p:tagLst>
</file>

<file path=ppt/tags/tag24.xml><?xml version="1.0" encoding="utf-8"?>
<p:tagLst xmlns:a="http://schemas.openxmlformats.org/drawingml/2006/main" xmlns:r="http://schemas.openxmlformats.org/officeDocument/2006/relationships" xmlns:p="http://schemas.openxmlformats.org/presentationml/2006/main">
  <p:tag name="NUM" val="10"/>
</p:tagLst>
</file>

<file path=ppt/tags/tag25.xml><?xml version="1.0" encoding="utf-8"?>
<p:tagLst xmlns:a="http://schemas.openxmlformats.org/drawingml/2006/main" xmlns:r="http://schemas.openxmlformats.org/officeDocument/2006/relationships" xmlns:p="http://schemas.openxmlformats.org/presentationml/2006/main">
  <p:tag name="NUM" val="11"/>
</p:tagLst>
</file>

<file path=ppt/tags/tag26.xml><?xml version="1.0" encoding="utf-8"?>
<p:tagLst xmlns:a="http://schemas.openxmlformats.org/drawingml/2006/main" xmlns:r="http://schemas.openxmlformats.org/officeDocument/2006/relationships" xmlns:p="http://schemas.openxmlformats.org/presentationml/2006/main">
  <p:tag name="TIMING" val="|20.2|1|12.8|6.9"/>
</p:tagLst>
</file>

<file path=ppt/tags/tag27.xml><?xml version="1.0" encoding="utf-8"?>
<p:tagLst xmlns:a="http://schemas.openxmlformats.org/drawingml/2006/main" xmlns:r="http://schemas.openxmlformats.org/officeDocument/2006/relationships" xmlns:p="http://schemas.openxmlformats.org/presentationml/2006/main">
  <p:tag name="NUM" val="10"/>
</p:tagLst>
</file>

<file path=ppt/tags/tag28.xml><?xml version="1.0" encoding="utf-8"?>
<p:tagLst xmlns:a="http://schemas.openxmlformats.org/drawingml/2006/main" xmlns:r="http://schemas.openxmlformats.org/officeDocument/2006/relationships" xmlns:p="http://schemas.openxmlformats.org/presentationml/2006/main">
  <p:tag name="NUM" val="11"/>
</p:tagLst>
</file>

<file path=ppt/tags/tag29.xml><?xml version="1.0" encoding="utf-8"?>
<p:tagLst xmlns:a="http://schemas.openxmlformats.org/drawingml/2006/main" xmlns:r="http://schemas.openxmlformats.org/officeDocument/2006/relationships" xmlns:p="http://schemas.openxmlformats.org/presentationml/2006/main">
  <p:tag name="NUM" val="10"/>
</p:tagLst>
</file>

<file path=ppt/tags/tag3.xml><?xml version="1.0" encoding="utf-8"?>
<p:tagLst xmlns:a="http://schemas.openxmlformats.org/drawingml/2006/main" xmlns:r="http://schemas.openxmlformats.org/officeDocument/2006/relationships" xmlns:p="http://schemas.openxmlformats.org/presentationml/2006/main">
  <p:tag name="NUM" val="11"/>
</p:tagLst>
</file>

<file path=ppt/tags/tag30.xml><?xml version="1.0" encoding="utf-8"?>
<p:tagLst xmlns:a="http://schemas.openxmlformats.org/drawingml/2006/main" xmlns:r="http://schemas.openxmlformats.org/officeDocument/2006/relationships" xmlns:p="http://schemas.openxmlformats.org/presentationml/2006/main">
  <p:tag name="NUM" val="11"/>
</p:tagLst>
</file>

<file path=ppt/tags/tag31.xml><?xml version="1.0" encoding="utf-8"?>
<p:tagLst xmlns:a="http://schemas.openxmlformats.org/drawingml/2006/main" xmlns:r="http://schemas.openxmlformats.org/officeDocument/2006/relationships" xmlns:p="http://schemas.openxmlformats.org/presentationml/2006/main">
  <p:tag name="NUM" val="11"/>
</p:tagLst>
</file>

<file path=ppt/tags/tag32.xml><?xml version="1.0" encoding="utf-8"?>
<p:tagLst xmlns:a="http://schemas.openxmlformats.org/drawingml/2006/main" xmlns:r="http://schemas.openxmlformats.org/officeDocument/2006/relationships" xmlns:p="http://schemas.openxmlformats.org/presentationml/2006/main">
  <p:tag name="NUM" val="8"/>
</p:tagLst>
</file>

<file path=ppt/tags/tag33.xml><?xml version="1.0" encoding="utf-8"?>
<p:tagLst xmlns:a="http://schemas.openxmlformats.org/drawingml/2006/main" xmlns:r="http://schemas.openxmlformats.org/officeDocument/2006/relationships" xmlns:p="http://schemas.openxmlformats.org/presentationml/2006/main">
  <p:tag name="TIMING" val="|20.2|1|12.8|6.9"/>
</p:tagLst>
</file>

<file path=ppt/tags/tag34.xml><?xml version="1.0" encoding="utf-8"?>
<p:tagLst xmlns:a="http://schemas.openxmlformats.org/drawingml/2006/main" xmlns:r="http://schemas.openxmlformats.org/officeDocument/2006/relationships" xmlns:p="http://schemas.openxmlformats.org/presentationml/2006/main">
  <p:tag name="NUM" val="10"/>
</p:tagLst>
</file>

<file path=ppt/tags/tag35.xml><?xml version="1.0" encoding="utf-8"?>
<p:tagLst xmlns:a="http://schemas.openxmlformats.org/drawingml/2006/main" xmlns:r="http://schemas.openxmlformats.org/officeDocument/2006/relationships" xmlns:p="http://schemas.openxmlformats.org/presentationml/2006/main">
  <p:tag name="NUM" val="11"/>
</p:tagLst>
</file>

<file path=ppt/tags/tag36.xml><?xml version="1.0" encoding="utf-8"?>
<p:tagLst xmlns:a="http://schemas.openxmlformats.org/drawingml/2006/main" xmlns:r="http://schemas.openxmlformats.org/officeDocument/2006/relationships" xmlns:p="http://schemas.openxmlformats.org/presentationml/2006/main">
  <p:tag name="NUM" val="10"/>
</p:tagLst>
</file>

<file path=ppt/tags/tag37.xml><?xml version="1.0" encoding="utf-8"?>
<p:tagLst xmlns:a="http://schemas.openxmlformats.org/drawingml/2006/main" xmlns:r="http://schemas.openxmlformats.org/officeDocument/2006/relationships" xmlns:p="http://schemas.openxmlformats.org/presentationml/2006/main">
  <p:tag name="NUM" val="11"/>
</p:tagLst>
</file>

<file path=ppt/tags/tag38.xml><?xml version="1.0" encoding="utf-8"?>
<p:tagLst xmlns:a="http://schemas.openxmlformats.org/drawingml/2006/main" xmlns:r="http://schemas.openxmlformats.org/officeDocument/2006/relationships" xmlns:p="http://schemas.openxmlformats.org/presentationml/2006/main">
  <p:tag name="NUM" val="8"/>
</p:tagLst>
</file>

<file path=ppt/tags/tag39.xml><?xml version="1.0" encoding="utf-8"?>
<p:tagLst xmlns:a="http://schemas.openxmlformats.org/drawingml/2006/main" xmlns:r="http://schemas.openxmlformats.org/officeDocument/2006/relationships" xmlns:p="http://schemas.openxmlformats.org/presentationml/2006/main">
  <p:tag name="TIMING" val="|20.2|1|12.8|6.9"/>
</p:tagLst>
</file>

<file path=ppt/tags/tag4.xml><?xml version="1.0" encoding="utf-8"?>
<p:tagLst xmlns:a="http://schemas.openxmlformats.org/drawingml/2006/main" xmlns:r="http://schemas.openxmlformats.org/officeDocument/2006/relationships" xmlns:p="http://schemas.openxmlformats.org/presentationml/2006/main">
  <p:tag name="NUM" val="28"/>
</p:tagLst>
</file>

<file path=ppt/tags/tag40.xml><?xml version="1.0" encoding="utf-8"?>
<p:tagLst xmlns:a="http://schemas.openxmlformats.org/drawingml/2006/main" xmlns:r="http://schemas.openxmlformats.org/officeDocument/2006/relationships" xmlns:p="http://schemas.openxmlformats.org/presentationml/2006/main">
  <p:tag name="NUM" val="10"/>
</p:tagLst>
</file>

<file path=ppt/tags/tag41.xml><?xml version="1.0" encoding="utf-8"?>
<p:tagLst xmlns:a="http://schemas.openxmlformats.org/drawingml/2006/main" xmlns:r="http://schemas.openxmlformats.org/officeDocument/2006/relationships" xmlns:p="http://schemas.openxmlformats.org/presentationml/2006/main">
  <p:tag name="NUM" val="28"/>
</p:tagLst>
</file>

<file path=ppt/tags/tag42.xml><?xml version="1.0" encoding="utf-8"?>
<p:tagLst xmlns:a="http://schemas.openxmlformats.org/drawingml/2006/main" xmlns:r="http://schemas.openxmlformats.org/officeDocument/2006/relationships" xmlns:p="http://schemas.openxmlformats.org/presentationml/2006/main">
  <p:tag name="NUM" val="29"/>
</p:tagLst>
</file>

<file path=ppt/tags/tag43.xml><?xml version="1.0" encoding="utf-8"?>
<p:tagLst xmlns:a="http://schemas.openxmlformats.org/drawingml/2006/main" xmlns:r="http://schemas.openxmlformats.org/officeDocument/2006/relationships" xmlns:p="http://schemas.openxmlformats.org/presentationml/2006/main">
  <p:tag name="NUM" val="10"/>
</p:tagLst>
</file>

<file path=ppt/tags/tag44.xml><?xml version="1.0" encoding="utf-8"?>
<p:tagLst xmlns:a="http://schemas.openxmlformats.org/drawingml/2006/main" xmlns:r="http://schemas.openxmlformats.org/officeDocument/2006/relationships" xmlns:p="http://schemas.openxmlformats.org/presentationml/2006/main">
  <p:tag name="NUM" val="11"/>
</p:tagLst>
</file>

<file path=ppt/tags/tag45.xml><?xml version="1.0" encoding="utf-8"?>
<p:tagLst xmlns:a="http://schemas.openxmlformats.org/drawingml/2006/main" xmlns:r="http://schemas.openxmlformats.org/officeDocument/2006/relationships" xmlns:p="http://schemas.openxmlformats.org/presentationml/2006/main">
  <p:tag name="NUM" val="8"/>
</p:tagLst>
</file>

<file path=ppt/tags/tag46.xml><?xml version="1.0" encoding="utf-8"?>
<p:tagLst xmlns:a="http://schemas.openxmlformats.org/drawingml/2006/main" xmlns:r="http://schemas.openxmlformats.org/officeDocument/2006/relationships" xmlns:p="http://schemas.openxmlformats.org/presentationml/2006/main">
  <p:tag name="NUM" val="11"/>
</p:tagLst>
</file>

<file path=ppt/tags/tag47.xml><?xml version="1.0" encoding="utf-8"?>
<p:tagLst xmlns:a="http://schemas.openxmlformats.org/drawingml/2006/main" xmlns:r="http://schemas.openxmlformats.org/officeDocument/2006/relationships" xmlns:p="http://schemas.openxmlformats.org/presentationml/2006/main">
  <p:tag name="TIMING" val="|20.2|1|12.8|6.9"/>
</p:tagLst>
</file>

<file path=ppt/tags/tag48.xml><?xml version="1.0" encoding="utf-8"?>
<p:tagLst xmlns:a="http://schemas.openxmlformats.org/drawingml/2006/main" xmlns:r="http://schemas.openxmlformats.org/officeDocument/2006/relationships" xmlns:p="http://schemas.openxmlformats.org/presentationml/2006/main">
  <p:tag name="NUM" val="8"/>
</p:tagLst>
</file>

<file path=ppt/tags/tag49.xml><?xml version="1.0" encoding="utf-8"?>
<p:tagLst xmlns:a="http://schemas.openxmlformats.org/drawingml/2006/main" xmlns:r="http://schemas.openxmlformats.org/officeDocument/2006/relationships" xmlns:p="http://schemas.openxmlformats.org/presentationml/2006/main">
  <p:tag name="NUM" val="10"/>
</p:tagLst>
</file>

<file path=ppt/tags/tag5.xml><?xml version="1.0" encoding="utf-8"?>
<p:tagLst xmlns:a="http://schemas.openxmlformats.org/drawingml/2006/main" xmlns:r="http://schemas.openxmlformats.org/officeDocument/2006/relationships" xmlns:p="http://schemas.openxmlformats.org/presentationml/2006/main">
  <p:tag name="NUM" val="29"/>
</p:tagLst>
</file>

<file path=ppt/tags/tag50.xml><?xml version="1.0" encoding="utf-8"?>
<p:tagLst xmlns:a="http://schemas.openxmlformats.org/drawingml/2006/main" xmlns:r="http://schemas.openxmlformats.org/officeDocument/2006/relationships" xmlns:p="http://schemas.openxmlformats.org/presentationml/2006/main">
  <p:tag name="NUM" val="11"/>
</p:tagLst>
</file>

<file path=ppt/tags/tag51.xml><?xml version="1.0" encoding="utf-8"?>
<p:tagLst xmlns:a="http://schemas.openxmlformats.org/drawingml/2006/main" xmlns:r="http://schemas.openxmlformats.org/officeDocument/2006/relationships" xmlns:p="http://schemas.openxmlformats.org/presentationml/2006/main">
  <p:tag name="NUM" val="28"/>
</p:tagLst>
</file>

<file path=ppt/tags/tag52.xml><?xml version="1.0" encoding="utf-8"?>
<p:tagLst xmlns:a="http://schemas.openxmlformats.org/drawingml/2006/main" xmlns:r="http://schemas.openxmlformats.org/officeDocument/2006/relationships" xmlns:p="http://schemas.openxmlformats.org/presentationml/2006/main">
  <p:tag name="NUM" val="29"/>
</p:tagLst>
</file>

<file path=ppt/tags/tag53.xml><?xml version="1.0" encoding="utf-8"?>
<p:tagLst xmlns:a="http://schemas.openxmlformats.org/drawingml/2006/main" xmlns:r="http://schemas.openxmlformats.org/officeDocument/2006/relationships" xmlns:p="http://schemas.openxmlformats.org/presentationml/2006/main">
  <p:tag name="NUM" val="10"/>
</p:tagLst>
</file>

<file path=ppt/tags/tag54.xml><?xml version="1.0" encoding="utf-8"?>
<p:tagLst xmlns:a="http://schemas.openxmlformats.org/drawingml/2006/main" xmlns:r="http://schemas.openxmlformats.org/officeDocument/2006/relationships" xmlns:p="http://schemas.openxmlformats.org/presentationml/2006/main">
  <p:tag name="NUM" val="11"/>
</p:tagLst>
</file>

<file path=ppt/tags/tag55.xml><?xml version="1.0" encoding="utf-8"?>
<p:tagLst xmlns:a="http://schemas.openxmlformats.org/drawingml/2006/main" xmlns:r="http://schemas.openxmlformats.org/officeDocument/2006/relationships" xmlns:p="http://schemas.openxmlformats.org/presentationml/2006/main">
  <p:tag name="TIMING" val="|20.2|1|12.8|6.9"/>
</p:tagLst>
</file>

<file path=ppt/tags/tag56.xml><?xml version="1.0" encoding="utf-8"?>
<p:tagLst xmlns:a="http://schemas.openxmlformats.org/drawingml/2006/main" xmlns:r="http://schemas.openxmlformats.org/officeDocument/2006/relationships" xmlns:p="http://schemas.openxmlformats.org/presentationml/2006/main">
  <p:tag name="NUM" val="8"/>
</p:tagLst>
</file>

<file path=ppt/tags/tag57.xml><?xml version="1.0" encoding="utf-8"?>
<p:tagLst xmlns:a="http://schemas.openxmlformats.org/drawingml/2006/main" xmlns:r="http://schemas.openxmlformats.org/officeDocument/2006/relationships" xmlns:p="http://schemas.openxmlformats.org/presentationml/2006/main">
  <p:tag name="NUM" val="10"/>
</p:tagLst>
</file>

<file path=ppt/tags/tag58.xml><?xml version="1.0" encoding="utf-8"?>
<p:tagLst xmlns:a="http://schemas.openxmlformats.org/drawingml/2006/main" xmlns:r="http://schemas.openxmlformats.org/officeDocument/2006/relationships" xmlns:p="http://schemas.openxmlformats.org/presentationml/2006/main">
  <p:tag name="NUM" val="11"/>
</p:tagLst>
</file>

<file path=ppt/tags/tag59.xml><?xml version="1.0" encoding="utf-8"?>
<p:tagLst xmlns:a="http://schemas.openxmlformats.org/drawingml/2006/main" xmlns:r="http://schemas.openxmlformats.org/officeDocument/2006/relationships" xmlns:p="http://schemas.openxmlformats.org/presentationml/2006/main">
  <p:tag name="NUM" val="28"/>
</p:tagLst>
</file>

<file path=ppt/tags/tag6.xml><?xml version="1.0" encoding="utf-8"?>
<p:tagLst xmlns:a="http://schemas.openxmlformats.org/drawingml/2006/main" xmlns:r="http://schemas.openxmlformats.org/officeDocument/2006/relationships" xmlns:p="http://schemas.openxmlformats.org/presentationml/2006/main">
  <p:tag name="NUM" val="10"/>
</p:tagLst>
</file>

<file path=ppt/tags/tag60.xml><?xml version="1.0" encoding="utf-8"?>
<p:tagLst xmlns:a="http://schemas.openxmlformats.org/drawingml/2006/main" xmlns:r="http://schemas.openxmlformats.org/officeDocument/2006/relationships" xmlns:p="http://schemas.openxmlformats.org/presentationml/2006/main">
  <p:tag name="NUM" val="29"/>
</p:tagLst>
</file>

<file path=ppt/tags/tag61.xml><?xml version="1.0" encoding="utf-8"?>
<p:tagLst xmlns:a="http://schemas.openxmlformats.org/drawingml/2006/main" xmlns:r="http://schemas.openxmlformats.org/officeDocument/2006/relationships" xmlns:p="http://schemas.openxmlformats.org/presentationml/2006/main">
  <p:tag name="NUM" val="10"/>
</p:tagLst>
</file>

<file path=ppt/tags/tag62.xml><?xml version="1.0" encoding="utf-8"?>
<p:tagLst xmlns:a="http://schemas.openxmlformats.org/drawingml/2006/main" xmlns:r="http://schemas.openxmlformats.org/officeDocument/2006/relationships" xmlns:p="http://schemas.openxmlformats.org/presentationml/2006/main">
  <p:tag name="NUM" val="11"/>
</p:tagLst>
</file>

<file path=ppt/tags/tag63.xml><?xml version="1.0" encoding="utf-8"?>
<p:tagLst xmlns:a="http://schemas.openxmlformats.org/drawingml/2006/main" xmlns:r="http://schemas.openxmlformats.org/officeDocument/2006/relationships" xmlns:p="http://schemas.openxmlformats.org/presentationml/2006/main">
  <p:tag name="TIMING" val="|20.2|1|12.8|6.9"/>
</p:tagLst>
</file>

<file path=ppt/tags/tag64.xml><?xml version="1.0" encoding="utf-8"?>
<p:tagLst xmlns:a="http://schemas.openxmlformats.org/drawingml/2006/main" xmlns:r="http://schemas.openxmlformats.org/officeDocument/2006/relationships" xmlns:p="http://schemas.openxmlformats.org/presentationml/2006/main">
  <p:tag name="TIMING" val="|20.2|1|12.8|6.9"/>
</p:tagLst>
</file>

<file path=ppt/tags/tag7.xml><?xml version="1.0" encoding="utf-8"?>
<p:tagLst xmlns:a="http://schemas.openxmlformats.org/drawingml/2006/main" xmlns:r="http://schemas.openxmlformats.org/officeDocument/2006/relationships" xmlns:p="http://schemas.openxmlformats.org/presentationml/2006/main">
  <p:tag name="NUM" val="11"/>
</p:tagLst>
</file>

<file path=ppt/tags/tag8.xml><?xml version="1.0" encoding="utf-8"?>
<p:tagLst xmlns:a="http://schemas.openxmlformats.org/drawingml/2006/main" xmlns:r="http://schemas.openxmlformats.org/officeDocument/2006/relationships" xmlns:p="http://schemas.openxmlformats.org/presentationml/2006/main">
  <p:tag name="NUM" val="8"/>
</p:tagLst>
</file>

<file path=ppt/tags/tag9.xml><?xml version="1.0" encoding="utf-8"?>
<p:tagLst xmlns:a="http://schemas.openxmlformats.org/drawingml/2006/main" xmlns:r="http://schemas.openxmlformats.org/officeDocument/2006/relationships" xmlns:p="http://schemas.openxmlformats.org/presentationml/2006/main">
  <p:tag name="NUM" val="11"/>
</p:tagLst>
</file>

<file path=ppt/theme/theme1.xml><?xml version="1.0" encoding="utf-8"?>
<a:theme xmlns:a="http://schemas.openxmlformats.org/drawingml/2006/main" name="Office Theme">
  <a:themeElements>
    <a:clrScheme name="Bleu chau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33629</TotalTime>
  <Words>1680</Words>
  <Application>Microsoft Office PowerPoint</Application>
  <PresentationFormat>Grand écran</PresentationFormat>
  <Paragraphs>283</Paragraphs>
  <Slides>16</Slides>
  <Notes>16</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16</vt:i4>
      </vt:variant>
    </vt:vector>
  </HeadingPairs>
  <TitlesOfParts>
    <vt:vector size="29" baseType="lpstr">
      <vt:lpstr>Abadi</vt:lpstr>
      <vt:lpstr>Aptos</vt:lpstr>
      <vt:lpstr>Arial</vt:lpstr>
      <vt:lpstr>Calibri</vt:lpstr>
      <vt:lpstr>Calibri Light</vt:lpstr>
      <vt:lpstr>Century Gothic</vt:lpstr>
      <vt:lpstr>Courier New</vt:lpstr>
      <vt:lpstr>Garamond</vt:lpstr>
      <vt:lpstr>Gill Sans MT</vt:lpstr>
      <vt:lpstr>Times New Roman</vt:lpstr>
      <vt:lpstr>Trebuchet MS</vt:lpstr>
      <vt:lpstr>Wingdings</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Soufiane</dc:creator>
  <cp:lastModifiedBy>OK</cp:lastModifiedBy>
  <cp:revision>1687</cp:revision>
  <dcterms:created xsi:type="dcterms:W3CDTF">2013-05-29T01:03:37Z</dcterms:created>
  <dcterms:modified xsi:type="dcterms:W3CDTF">2025-06-12T01:15:57Z</dcterms:modified>
</cp:coreProperties>
</file>