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Rustic Printed" charset="1" panose="00000000000000000000"/>
      <p:regular r:id="rId17"/>
    </p:embeddedFont>
    <p:embeddedFont>
      <p:font typeface="Canva Sans Medium" charset="1" panose="020B06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30.pn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3.png" Type="http://schemas.openxmlformats.org/officeDocument/2006/relationships/image"/><Relationship Id="rId4" Target="../media/image34.svg" Type="http://schemas.openxmlformats.org/officeDocument/2006/relationships/image"/><Relationship Id="rId5" Target="../media/image35.png" Type="http://schemas.openxmlformats.org/officeDocument/2006/relationships/image"/><Relationship Id="rId6" Target="../media/image3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7.png" Type="http://schemas.openxmlformats.org/officeDocument/2006/relationships/image"/><Relationship Id="rId4" Target="../media/image38.svg" Type="http://schemas.openxmlformats.org/officeDocument/2006/relationships/image"/><Relationship Id="rId5" Target="../media/image3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1.png" Type="http://schemas.openxmlformats.org/officeDocument/2006/relationships/image"/><Relationship Id="rId4" Target="../media/image42.svg" Type="http://schemas.openxmlformats.org/officeDocument/2006/relationships/image"/><Relationship Id="rId5" Target="../media/image4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4.png" Type="http://schemas.openxmlformats.org/officeDocument/2006/relationships/image"/><Relationship Id="rId4" Target="../media/image45.svg" Type="http://schemas.openxmlformats.org/officeDocument/2006/relationships/image"/><Relationship Id="rId5" Target="../media/image46.pn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Relationship Id="rId8" Target="../media/image4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1.png" Type="http://schemas.openxmlformats.org/officeDocument/2006/relationships/image"/><Relationship Id="rId4" Target="../media/image5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3162" y="-789039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044801" y="9258300"/>
            <a:ext cx="5315394" cy="1913542"/>
          </a:xfrm>
          <a:custGeom>
            <a:avLst/>
            <a:gdLst/>
            <a:ahLst/>
            <a:cxnLst/>
            <a:rect r="r" b="b" t="t" l="l"/>
            <a:pathLst>
              <a:path h="1913542" w="5315394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2830164">
            <a:off x="5322070" y="8801780"/>
            <a:ext cx="3550978" cy="3705954"/>
          </a:xfrm>
          <a:custGeom>
            <a:avLst/>
            <a:gdLst/>
            <a:ahLst/>
            <a:cxnLst/>
            <a:rect r="r" b="b" t="t" l="l"/>
            <a:pathLst>
              <a:path h="3705954" w="3550978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50933">
            <a:off x="-2582731" y="3638336"/>
            <a:ext cx="4236628" cy="4828066"/>
          </a:xfrm>
          <a:custGeom>
            <a:avLst/>
            <a:gdLst/>
            <a:ahLst/>
            <a:cxnLst/>
            <a:rect r="r" b="b" t="t" l="l"/>
            <a:pathLst>
              <a:path h="4828066" w="4236628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584336" y="-1920382"/>
            <a:ext cx="4623736" cy="3907057"/>
          </a:xfrm>
          <a:custGeom>
            <a:avLst/>
            <a:gdLst/>
            <a:ahLst/>
            <a:cxnLst/>
            <a:rect r="r" b="b" t="t" l="l"/>
            <a:pathLst>
              <a:path h="3907057" w="4623736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366315">
            <a:off x="16272866" y="2044607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24977" y="-3611469"/>
            <a:ext cx="4567505" cy="4720935"/>
          </a:xfrm>
          <a:custGeom>
            <a:avLst/>
            <a:gdLst/>
            <a:ahLst/>
            <a:cxnLst/>
            <a:rect r="r" b="b" t="t" l="l"/>
            <a:pathLst>
              <a:path h="4720935" w="456750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924524" y="8931997"/>
            <a:ext cx="5331561" cy="3445521"/>
          </a:xfrm>
          <a:custGeom>
            <a:avLst/>
            <a:gdLst/>
            <a:ahLst/>
            <a:cxnLst/>
            <a:rect r="r" b="b" t="t" l="l"/>
            <a:pathLst>
              <a:path h="3445521" w="533156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513261" y="7125624"/>
            <a:ext cx="3869837" cy="4265352"/>
          </a:xfrm>
          <a:custGeom>
            <a:avLst/>
            <a:gdLst/>
            <a:ahLst/>
            <a:cxnLst/>
            <a:rect r="r" b="b" t="t" l="l"/>
            <a:pathLst>
              <a:path h="4265352" w="3869837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144000" y="-1365351"/>
            <a:ext cx="6660247" cy="2730701"/>
          </a:xfrm>
          <a:custGeom>
            <a:avLst/>
            <a:gdLst/>
            <a:ahLst/>
            <a:cxnLst/>
            <a:rect r="r" b="b" t="t" l="l"/>
            <a:pathLst>
              <a:path h="2730701" w="6660247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2611628">
            <a:off x="1608356" y="-1969747"/>
            <a:ext cx="4007991" cy="3041063"/>
          </a:xfrm>
          <a:custGeom>
            <a:avLst/>
            <a:gdLst/>
            <a:ahLst/>
            <a:cxnLst/>
            <a:rect r="r" b="b" t="t" l="l"/>
            <a:pathLst>
              <a:path h="3041063" w="4007991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4368156" y="1667244"/>
            <a:ext cx="9551688" cy="5325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1"/>
              </a:lnSpc>
            </a:pPr>
            <a:r>
              <a:rPr lang="en-US" sz="11490" spc="-689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REGIONAL CLUSTERING BASED ON INCIDENCE</a:t>
            </a:r>
          </a:p>
          <a:p>
            <a:pPr algn="ctr" marL="0" indent="0" lvl="0">
              <a:lnSpc>
                <a:spcPts val="9651"/>
              </a:lnSpc>
            </a:pPr>
            <a:r>
              <a:rPr lang="en-US" sz="11490" spc="-689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POVERTY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4142913">
            <a:off x="13396660" y="2014039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966196" y="7573736"/>
            <a:ext cx="10355609" cy="381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55"/>
              </a:lnSpc>
              <a:spcBef>
                <a:spcPct val="0"/>
              </a:spcBef>
            </a:pPr>
            <a:r>
              <a:rPr lang="en-US" b="true" sz="2841" spc="17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SALMA AZMI RASYIDAH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-6823717">
            <a:off x="2412619" y="5304941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0">
            <a:off x="3064152" y="1862185"/>
            <a:ext cx="1467459" cy="1581362"/>
          </a:xfrm>
          <a:custGeom>
            <a:avLst/>
            <a:gdLst/>
            <a:ahLst/>
            <a:cxnLst/>
            <a:rect r="r" b="b" t="t" l="l"/>
            <a:pathLst>
              <a:path h="1581362" w="1467459">
                <a:moveTo>
                  <a:pt x="1467458" y="0"/>
                </a:moveTo>
                <a:lnTo>
                  <a:pt x="0" y="0"/>
                </a:lnTo>
                <a:lnTo>
                  <a:pt x="0" y="1581362"/>
                </a:lnTo>
                <a:lnTo>
                  <a:pt x="1467458" y="1581362"/>
                </a:lnTo>
                <a:lnTo>
                  <a:pt x="1467458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2611590" y="5997732"/>
            <a:ext cx="1140143" cy="1228640"/>
          </a:xfrm>
          <a:custGeom>
            <a:avLst/>
            <a:gdLst/>
            <a:ahLst/>
            <a:cxnLst/>
            <a:rect r="r" b="b" t="t" l="l"/>
            <a:pathLst>
              <a:path h="1228640" w="1140143">
                <a:moveTo>
                  <a:pt x="0" y="0"/>
                </a:moveTo>
                <a:lnTo>
                  <a:pt x="1140143" y="0"/>
                </a:lnTo>
                <a:lnTo>
                  <a:pt x="1140143" y="1228640"/>
                </a:lnTo>
                <a:lnTo>
                  <a:pt x="0" y="122864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610632" y="4587045"/>
            <a:ext cx="9066736" cy="1874557"/>
          </a:xfrm>
          <a:custGeom>
            <a:avLst/>
            <a:gdLst/>
            <a:ahLst/>
            <a:cxnLst/>
            <a:rect r="r" b="b" t="t" l="l"/>
            <a:pathLst>
              <a:path h="1874557" w="9066736">
                <a:moveTo>
                  <a:pt x="0" y="0"/>
                </a:moveTo>
                <a:lnTo>
                  <a:pt x="9066736" y="0"/>
                </a:lnTo>
                <a:lnTo>
                  <a:pt x="9066736" y="1874557"/>
                </a:lnTo>
                <a:lnTo>
                  <a:pt x="0" y="18745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1884" t="-836789" r="-332139" b="-488901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19557" y="1336460"/>
            <a:ext cx="11248885" cy="2790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CLUSTER QUALITY EVALUATION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27147" y="6873735"/>
            <a:ext cx="12433706" cy="1973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4"/>
              </a:lnSpc>
              <a:spcBef>
                <a:spcPct val="0"/>
              </a:spcBef>
            </a:pPr>
            <a:r>
              <a:rPr lang="en-US" b="true" sz="2899" spc="173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Assessing clustering models using Dunn Index (DN), Davies-Bouldin Index (DB), and Calinski-Harabasz Index (CH). The K-Means algorithm is determined to be the best based on the highest DN, lowest DB, and highest CH values.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3162" y="-789039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044801" y="9258300"/>
            <a:ext cx="5315394" cy="1913542"/>
          </a:xfrm>
          <a:custGeom>
            <a:avLst/>
            <a:gdLst/>
            <a:ahLst/>
            <a:cxnLst/>
            <a:rect r="r" b="b" t="t" l="l"/>
            <a:pathLst>
              <a:path h="1913542" w="5315394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5157161" y="1818354"/>
            <a:ext cx="7973677" cy="6764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866"/>
              </a:lnSpc>
            </a:pPr>
            <a:r>
              <a:rPr lang="en-US" sz="18888" spc="-1133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THANK YOU VERY MUCH!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2830164">
            <a:off x="5322070" y="8801780"/>
            <a:ext cx="3550978" cy="3705954"/>
          </a:xfrm>
          <a:custGeom>
            <a:avLst/>
            <a:gdLst/>
            <a:ahLst/>
            <a:cxnLst/>
            <a:rect r="r" b="b" t="t" l="l"/>
            <a:pathLst>
              <a:path h="3705954" w="3550978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50933">
            <a:off x="-2582731" y="3638336"/>
            <a:ext cx="4236628" cy="4828066"/>
          </a:xfrm>
          <a:custGeom>
            <a:avLst/>
            <a:gdLst/>
            <a:ahLst/>
            <a:cxnLst/>
            <a:rect r="r" b="b" t="t" l="l"/>
            <a:pathLst>
              <a:path h="4828066" w="4236628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5584336" y="-1920382"/>
            <a:ext cx="4623736" cy="3907057"/>
          </a:xfrm>
          <a:custGeom>
            <a:avLst/>
            <a:gdLst/>
            <a:ahLst/>
            <a:cxnLst/>
            <a:rect r="r" b="b" t="t" l="l"/>
            <a:pathLst>
              <a:path h="3907057" w="4623736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66315">
            <a:off x="16272866" y="2044607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624977" y="-3611469"/>
            <a:ext cx="4567505" cy="4720935"/>
          </a:xfrm>
          <a:custGeom>
            <a:avLst/>
            <a:gdLst/>
            <a:ahLst/>
            <a:cxnLst/>
            <a:rect r="r" b="b" t="t" l="l"/>
            <a:pathLst>
              <a:path h="4720935" w="456750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9924524" y="8931997"/>
            <a:ext cx="5331561" cy="3445521"/>
          </a:xfrm>
          <a:custGeom>
            <a:avLst/>
            <a:gdLst/>
            <a:ahLst/>
            <a:cxnLst/>
            <a:rect r="r" b="b" t="t" l="l"/>
            <a:pathLst>
              <a:path h="3445521" w="533156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5513261" y="7125624"/>
            <a:ext cx="3869837" cy="4265352"/>
          </a:xfrm>
          <a:custGeom>
            <a:avLst/>
            <a:gdLst/>
            <a:ahLst/>
            <a:cxnLst/>
            <a:rect r="r" b="b" t="t" l="l"/>
            <a:pathLst>
              <a:path h="4265352" w="3869837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10800000">
            <a:off x="9144000" y="-1365351"/>
            <a:ext cx="6660247" cy="2730701"/>
          </a:xfrm>
          <a:custGeom>
            <a:avLst/>
            <a:gdLst/>
            <a:ahLst/>
            <a:cxnLst/>
            <a:rect r="r" b="b" t="t" l="l"/>
            <a:pathLst>
              <a:path h="2730701" w="6660247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2611628">
            <a:off x="1608356" y="-1969747"/>
            <a:ext cx="4007991" cy="3041063"/>
          </a:xfrm>
          <a:custGeom>
            <a:avLst/>
            <a:gdLst/>
            <a:ahLst/>
            <a:cxnLst/>
            <a:rect r="r" b="b" t="t" l="l"/>
            <a:pathLst>
              <a:path h="3041063" w="4007991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3439542">
            <a:off x="12477745" y="2571123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800"/>
                </a:lnTo>
                <a:lnTo>
                  <a:pt x="0" y="16648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7235282">
            <a:off x="3033323" y="6293225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4270593" y="2757734"/>
            <a:ext cx="1198548" cy="1291578"/>
          </a:xfrm>
          <a:custGeom>
            <a:avLst/>
            <a:gdLst/>
            <a:ahLst/>
            <a:cxnLst/>
            <a:rect r="r" b="b" t="t" l="l"/>
            <a:pathLst>
              <a:path h="1291578" w="1198548">
                <a:moveTo>
                  <a:pt x="1198548" y="0"/>
                </a:moveTo>
                <a:lnTo>
                  <a:pt x="0" y="0"/>
                </a:lnTo>
                <a:lnTo>
                  <a:pt x="0" y="1291578"/>
                </a:lnTo>
                <a:lnTo>
                  <a:pt x="1198548" y="1291578"/>
                </a:lnTo>
                <a:lnTo>
                  <a:pt x="1198548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2722864" y="6511304"/>
            <a:ext cx="1140143" cy="1228640"/>
          </a:xfrm>
          <a:custGeom>
            <a:avLst/>
            <a:gdLst/>
            <a:ahLst/>
            <a:cxnLst/>
            <a:rect r="r" b="b" t="t" l="l"/>
            <a:pathLst>
              <a:path h="1228640" w="1140143">
                <a:moveTo>
                  <a:pt x="0" y="0"/>
                </a:moveTo>
                <a:lnTo>
                  <a:pt x="1140143" y="0"/>
                </a:lnTo>
                <a:lnTo>
                  <a:pt x="1140143" y="1228640"/>
                </a:lnTo>
                <a:lnTo>
                  <a:pt x="0" y="122864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85909" y="2212116"/>
            <a:ext cx="6273391" cy="5862769"/>
          </a:xfrm>
          <a:custGeom>
            <a:avLst/>
            <a:gdLst/>
            <a:ahLst/>
            <a:cxnLst/>
            <a:rect r="r" b="b" t="t" l="l"/>
            <a:pathLst>
              <a:path h="5862769" w="6273391">
                <a:moveTo>
                  <a:pt x="0" y="0"/>
                </a:moveTo>
                <a:lnTo>
                  <a:pt x="6273391" y="0"/>
                </a:lnTo>
                <a:lnTo>
                  <a:pt x="6273391" y="5862768"/>
                </a:lnTo>
                <a:lnTo>
                  <a:pt x="0" y="58627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39687" y="3316341"/>
            <a:ext cx="3287468" cy="3094087"/>
          </a:xfrm>
          <a:custGeom>
            <a:avLst/>
            <a:gdLst/>
            <a:ahLst/>
            <a:cxnLst/>
            <a:rect r="r" b="b" t="t" l="l"/>
            <a:pathLst>
              <a:path h="3094087" w="3287468">
                <a:moveTo>
                  <a:pt x="0" y="0"/>
                </a:moveTo>
                <a:lnTo>
                  <a:pt x="3287467" y="0"/>
                </a:lnTo>
                <a:lnTo>
                  <a:pt x="3287467" y="3094087"/>
                </a:lnTo>
                <a:lnTo>
                  <a:pt x="0" y="30940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41469" y="7043174"/>
            <a:ext cx="3683903" cy="2772975"/>
          </a:xfrm>
          <a:custGeom>
            <a:avLst/>
            <a:gdLst/>
            <a:ahLst/>
            <a:cxnLst/>
            <a:rect r="r" b="b" t="t" l="l"/>
            <a:pathLst>
              <a:path h="2772975" w="3683903">
                <a:moveTo>
                  <a:pt x="0" y="0"/>
                </a:moveTo>
                <a:lnTo>
                  <a:pt x="3683903" y="0"/>
                </a:lnTo>
                <a:lnTo>
                  <a:pt x="3683903" y="2772974"/>
                </a:lnTo>
                <a:lnTo>
                  <a:pt x="0" y="27729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83861" y="1467066"/>
            <a:ext cx="7760139" cy="1442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32"/>
              </a:lnSpc>
            </a:pPr>
            <a:r>
              <a:rPr lang="en-US" sz="9200" spc="-552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88203" y="3637088"/>
            <a:ext cx="2443445" cy="795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8"/>
              </a:lnSpc>
            </a:pPr>
            <a:r>
              <a:rPr lang="en-US" sz="4683">
                <a:solidFill>
                  <a:srgbClr val="52BFAA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Source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16644" y="7703427"/>
            <a:ext cx="1901285" cy="795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8"/>
              </a:lnSpc>
            </a:pPr>
            <a:r>
              <a:rPr lang="en-US" sz="4683">
                <a:solidFill>
                  <a:srgbClr val="52BFAA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Tools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82332" y="4375181"/>
            <a:ext cx="6218983" cy="1133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-180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OFFICIAL DATA FROM BPS EAST JAVA (BPS.JATIM.GO.ID)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01923" y="8371034"/>
            <a:ext cx="2016006" cy="718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 spc="-215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RSTUDIO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3758" y="277177"/>
            <a:ext cx="15280484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9000" spc="-54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TYPE OF DATA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371381" y="2522220"/>
            <a:ext cx="4970014" cy="3352500"/>
          </a:xfrm>
          <a:custGeom>
            <a:avLst/>
            <a:gdLst/>
            <a:ahLst/>
            <a:cxnLst/>
            <a:rect r="r" b="b" t="t" l="l"/>
            <a:pathLst>
              <a:path h="3352500" w="4970014">
                <a:moveTo>
                  <a:pt x="0" y="0"/>
                </a:moveTo>
                <a:lnTo>
                  <a:pt x="4970014" y="0"/>
                </a:lnTo>
                <a:lnTo>
                  <a:pt x="4970014" y="3352500"/>
                </a:lnTo>
                <a:lnTo>
                  <a:pt x="0" y="3352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371381" y="6281418"/>
            <a:ext cx="4970014" cy="3352500"/>
          </a:xfrm>
          <a:custGeom>
            <a:avLst/>
            <a:gdLst/>
            <a:ahLst/>
            <a:cxnLst/>
            <a:rect r="r" b="b" t="t" l="l"/>
            <a:pathLst>
              <a:path h="3352500" w="4970014">
                <a:moveTo>
                  <a:pt x="0" y="0"/>
                </a:moveTo>
                <a:lnTo>
                  <a:pt x="4970014" y="0"/>
                </a:lnTo>
                <a:lnTo>
                  <a:pt x="4970014" y="3352501"/>
                </a:lnTo>
                <a:lnTo>
                  <a:pt x="0" y="33525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3946605" y="2522220"/>
            <a:ext cx="4970014" cy="3352500"/>
          </a:xfrm>
          <a:custGeom>
            <a:avLst/>
            <a:gdLst/>
            <a:ahLst/>
            <a:cxnLst/>
            <a:rect r="r" b="b" t="t" l="l"/>
            <a:pathLst>
              <a:path h="3352500" w="4970014">
                <a:moveTo>
                  <a:pt x="0" y="0"/>
                </a:moveTo>
                <a:lnTo>
                  <a:pt x="4970014" y="0"/>
                </a:lnTo>
                <a:lnTo>
                  <a:pt x="4970014" y="3352500"/>
                </a:lnTo>
                <a:lnTo>
                  <a:pt x="0" y="33525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946605" y="6281418"/>
            <a:ext cx="4970014" cy="3352500"/>
          </a:xfrm>
          <a:custGeom>
            <a:avLst/>
            <a:gdLst/>
            <a:ahLst/>
            <a:cxnLst/>
            <a:rect r="r" b="b" t="t" l="l"/>
            <a:pathLst>
              <a:path h="3352500" w="4970014">
                <a:moveTo>
                  <a:pt x="0" y="0"/>
                </a:moveTo>
                <a:lnTo>
                  <a:pt x="4970014" y="0"/>
                </a:lnTo>
                <a:lnTo>
                  <a:pt x="4970014" y="3352501"/>
                </a:lnTo>
                <a:lnTo>
                  <a:pt x="0" y="33525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4458147" y="3403705"/>
            <a:ext cx="3952684" cy="1503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1"/>
              </a:lnSpc>
            </a:pPr>
            <a:r>
              <a:rPr lang="en-US" sz="4955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Percentage of Poor Population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75105" y="1396559"/>
            <a:ext cx="6737790" cy="1420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0"/>
              </a:lnSpc>
              <a:spcBef>
                <a:spcPct val="0"/>
              </a:spcBef>
            </a:pPr>
            <a:r>
              <a:rPr lang="en-US" sz="5136" spc="-308">
                <a:solidFill>
                  <a:srgbClr val="52BFAA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POVERTY IND</a:t>
            </a:r>
            <a:r>
              <a:rPr lang="en-US" sz="5136" spc="-308" strike="noStrike" u="none">
                <a:solidFill>
                  <a:srgbClr val="52BFAA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ICATORS</a:t>
            </a:r>
          </a:p>
          <a:p>
            <a:pPr algn="ctr" marL="0" indent="0" lvl="0">
              <a:lnSpc>
                <a:spcPts val="493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880046" y="3739346"/>
            <a:ext cx="3952684" cy="832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1"/>
              </a:lnSpc>
            </a:pPr>
            <a:r>
              <a:rPr lang="en-US" sz="4955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Poverty Line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58147" y="6827263"/>
            <a:ext cx="3952684" cy="2190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1"/>
              </a:lnSpc>
            </a:pPr>
            <a:r>
              <a:rPr lang="en-US" sz="4955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P1</a:t>
            </a:r>
          </a:p>
          <a:p>
            <a:pPr algn="ctr">
              <a:lnSpc>
                <a:spcPts val="5351"/>
              </a:lnSpc>
            </a:pPr>
            <a:r>
              <a:rPr lang="en-US" sz="4955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(Poverty Depth Index)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880046" y="6827263"/>
            <a:ext cx="3952684" cy="2190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1"/>
              </a:lnSpc>
            </a:pPr>
            <a:r>
              <a:rPr lang="en-US" sz="4955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P2</a:t>
            </a:r>
          </a:p>
          <a:p>
            <a:pPr algn="ctr">
              <a:lnSpc>
                <a:spcPts val="5351"/>
              </a:lnSpc>
            </a:pPr>
            <a:r>
              <a:rPr lang="en-US" sz="4955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(Poverty Severity Index)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20618" y="1855710"/>
            <a:ext cx="7259909" cy="7233510"/>
          </a:xfrm>
          <a:custGeom>
            <a:avLst/>
            <a:gdLst/>
            <a:ahLst/>
            <a:cxnLst/>
            <a:rect r="r" b="b" t="t" l="l"/>
            <a:pathLst>
              <a:path h="7233510" w="7259909">
                <a:moveTo>
                  <a:pt x="0" y="0"/>
                </a:moveTo>
                <a:lnTo>
                  <a:pt x="7259910" y="0"/>
                </a:lnTo>
                <a:lnTo>
                  <a:pt x="7259910" y="7233510"/>
                </a:lnTo>
                <a:lnTo>
                  <a:pt x="0" y="72335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728138" y="3921229"/>
            <a:ext cx="5635545" cy="958647"/>
          </a:xfrm>
          <a:custGeom>
            <a:avLst/>
            <a:gdLst/>
            <a:ahLst/>
            <a:cxnLst/>
            <a:rect r="r" b="b" t="t" l="l"/>
            <a:pathLst>
              <a:path h="958647" w="5635545">
                <a:moveTo>
                  <a:pt x="0" y="0"/>
                </a:moveTo>
                <a:lnTo>
                  <a:pt x="5635544" y="0"/>
                </a:lnTo>
                <a:lnTo>
                  <a:pt x="5635544" y="958647"/>
                </a:lnTo>
                <a:lnTo>
                  <a:pt x="0" y="9586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1928" t="-941838" r="-605907" b="-1397989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83861" y="1467066"/>
            <a:ext cx="7760139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DATA CLEANING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83861" y="5529615"/>
            <a:ext cx="8324099" cy="285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2"/>
              </a:lnSpc>
            </a:pPr>
            <a:r>
              <a:rPr lang="en-US" sz="4011">
                <a:solidFill>
                  <a:srgbClr val="52BFAA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Handling missing data is crucial to avoid biased results. We fill in missing values or remove incomplete records to ensure the dataset is accurate and ready for analysis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000513" y="3225856"/>
            <a:ext cx="8286975" cy="3835287"/>
          </a:xfrm>
          <a:custGeom>
            <a:avLst/>
            <a:gdLst/>
            <a:ahLst/>
            <a:cxnLst/>
            <a:rect r="r" b="b" t="t" l="l"/>
            <a:pathLst>
              <a:path h="3835287" w="8286975">
                <a:moveTo>
                  <a:pt x="0" y="0"/>
                </a:moveTo>
                <a:lnTo>
                  <a:pt x="8286974" y="0"/>
                </a:lnTo>
                <a:lnTo>
                  <a:pt x="8286974" y="3835288"/>
                </a:lnTo>
                <a:lnTo>
                  <a:pt x="0" y="38352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1192" t="-136984" r="-180834" b="-14225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19557" y="1336460"/>
            <a:ext cx="11248885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DESCRIPTIVE STATISTICS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65867" y="7434843"/>
            <a:ext cx="10156267" cy="1478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4"/>
              </a:lnSpc>
              <a:spcBef>
                <a:spcPct val="0"/>
              </a:spcBef>
            </a:pPr>
            <a:r>
              <a:rPr lang="en-US" b="true" sz="2899" spc="173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Summarizing the data with key metrics like minimum, maxsimum, and mean to understand its basic characteristics.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7312" y="2019894"/>
            <a:ext cx="7669569" cy="6247213"/>
          </a:xfrm>
          <a:custGeom>
            <a:avLst/>
            <a:gdLst/>
            <a:ahLst/>
            <a:cxnLst/>
            <a:rect r="r" b="b" t="t" l="l"/>
            <a:pathLst>
              <a:path h="6247213" w="7669569">
                <a:moveTo>
                  <a:pt x="0" y="0"/>
                </a:moveTo>
                <a:lnTo>
                  <a:pt x="7669569" y="0"/>
                </a:lnTo>
                <a:lnTo>
                  <a:pt x="7669569" y="6247212"/>
                </a:lnTo>
                <a:lnTo>
                  <a:pt x="0" y="62472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479100" y="4674942"/>
            <a:ext cx="5236302" cy="1015999"/>
          </a:xfrm>
          <a:custGeom>
            <a:avLst/>
            <a:gdLst/>
            <a:ahLst/>
            <a:cxnLst/>
            <a:rect r="r" b="b" t="t" l="l"/>
            <a:pathLst>
              <a:path h="1015999" w="5236302">
                <a:moveTo>
                  <a:pt x="0" y="0"/>
                </a:moveTo>
                <a:lnTo>
                  <a:pt x="5236302" y="0"/>
                </a:lnTo>
                <a:lnTo>
                  <a:pt x="5236302" y="1015999"/>
                </a:lnTo>
                <a:lnTo>
                  <a:pt x="0" y="10159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8430" t="-810079" r="-731377" b="-161152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144000" y="2311717"/>
            <a:ext cx="8232032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DATA PREPARATION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35201" y="6406340"/>
            <a:ext cx="8324099" cy="285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2"/>
              </a:lnSpc>
            </a:pPr>
            <a:r>
              <a:rPr lang="en-US" sz="4011">
                <a:solidFill>
                  <a:srgbClr val="52BFAA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To address varying value ranges across different indicators, we perform transformations such as standardization and normalization to ensure consistency and readiness for modeling.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2028" y="2973705"/>
            <a:ext cx="7742989" cy="6841987"/>
          </a:xfrm>
          <a:custGeom>
            <a:avLst/>
            <a:gdLst/>
            <a:ahLst/>
            <a:cxnLst/>
            <a:rect r="r" b="b" t="t" l="l"/>
            <a:pathLst>
              <a:path h="6841987" w="7742989">
                <a:moveTo>
                  <a:pt x="0" y="0"/>
                </a:moveTo>
                <a:lnTo>
                  <a:pt x="7742989" y="0"/>
                </a:lnTo>
                <a:lnTo>
                  <a:pt x="7742989" y="6841986"/>
                </a:lnTo>
                <a:lnTo>
                  <a:pt x="0" y="6841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102749" y="4089585"/>
            <a:ext cx="6041546" cy="5073465"/>
          </a:xfrm>
          <a:custGeom>
            <a:avLst/>
            <a:gdLst/>
            <a:ahLst/>
            <a:cxnLst/>
            <a:rect r="r" b="b" t="t" l="l"/>
            <a:pathLst>
              <a:path h="5073465" w="6041546">
                <a:moveTo>
                  <a:pt x="0" y="0"/>
                </a:moveTo>
                <a:lnTo>
                  <a:pt x="6041546" y="0"/>
                </a:lnTo>
                <a:lnTo>
                  <a:pt x="6041546" y="5073465"/>
                </a:lnTo>
                <a:lnTo>
                  <a:pt x="0" y="50734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16311" y="2973705"/>
            <a:ext cx="7742989" cy="6841987"/>
          </a:xfrm>
          <a:custGeom>
            <a:avLst/>
            <a:gdLst/>
            <a:ahLst/>
            <a:cxnLst/>
            <a:rect r="r" b="b" t="t" l="l"/>
            <a:pathLst>
              <a:path h="6841987" w="7742989">
                <a:moveTo>
                  <a:pt x="0" y="0"/>
                </a:moveTo>
                <a:lnTo>
                  <a:pt x="7742989" y="0"/>
                </a:lnTo>
                <a:lnTo>
                  <a:pt x="7742989" y="6841986"/>
                </a:lnTo>
                <a:lnTo>
                  <a:pt x="0" y="68419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298977" y="3975285"/>
            <a:ext cx="6177656" cy="5187765"/>
          </a:xfrm>
          <a:custGeom>
            <a:avLst/>
            <a:gdLst/>
            <a:ahLst/>
            <a:cxnLst/>
            <a:rect r="r" b="b" t="t" l="l"/>
            <a:pathLst>
              <a:path h="5187765" w="6177656">
                <a:moveTo>
                  <a:pt x="0" y="0"/>
                </a:moveTo>
                <a:lnTo>
                  <a:pt x="6177656" y="0"/>
                </a:lnTo>
                <a:lnTo>
                  <a:pt x="6177656" y="5187765"/>
                </a:lnTo>
                <a:lnTo>
                  <a:pt x="0" y="518776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54643" y="739123"/>
            <a:ext cx="14178713" cy="2234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80"/>
              </a:lnSpc>
            </a:pPr>
            <a:r>
              <a:rPr lang="en-US" sz="8000" spc="-48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DETERMINING OPTIMAL K: ELBOW AND SILHOUETTE METHODS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67087" y="3121845"/>
            <a:ext cx="3112870" cy="85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0"/>
              </a:lnSpc>
              <a:spcBef>
                <a:spcPct val="0"/>
              </a:spcBef>
            </a:pPr>
            <a:r>
              <a:rPr lang="en-US" sz="5500" spc="-33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ELBOW (K=3)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20515" y="3064695"/>
            <a:ext cx="4440326" cy="85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0"/>
              </a:lnSpc>
              <a:spcBef>
                <a:spcPct val="0"/>
              </a:spcBef>
            </a:pPr>
            <a:r>
              <a:rPr lang="en-US" sz="5500" spc="-33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SILHOUETTE (K=3)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77C4B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085051" y="4748947"/>
            <a:ext cx="7192299" cy="789105"/>
          </a:xfrm>
          <a:custGeom>
            <a:avLst/>
            <a:gdLst/>
            <a:ahLst/>
            <a:cxnLst/>
            <a:rect r="r" b="b" t="t" l="l"/>
            <a:pathLst>
              <a:path h="789105" w="7192299">
                <a:moveTo>
                  <a:pt x="0" y="0"/>
                </a:moveTo>
                <a:lnTo>
                  <a:pt x="7192299" y="0"/>
                </a:lnTo>
                <a:lnTo>
                  <a:pt x="7192299" y="789106"/>
                </a:lnTo>
                <a:lnTo>
                  <a:pt x="0" y="789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9806" t="-727031" r="-336127" b="-1510498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311492" y="4748947"/>
            <a:ext cx="6015079" cy="730738"/>
          </a:xfrm>
          <a:custGeom>
            <a:avLst/>
            <a:gdLst/>
            <a:ahLst/>
            <a:cxnLst/>
            <a:rect r="r" b="b" t="t" l="l"/>
            <a:pathLst>
              <a:path h="730738" w="6015079">
                <a:moveTo>
                  <a:pt x="0" y="0"/>
                </a:moveTo>
                <a:lnTo>
                  <a:pt x="6015079" y="0"/>
                </a:lnTo>
                <a:lnTo>
                  <a:pt x="6015079" y="730738"/>
                </a:lnTo>
                <a:lnTo>
                  <a:pt x="0" y="7307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480" t="-774445" r="-329307" b="-119891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6150" y="1194870"/>
            <a:ext cx="7815701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DATA MODELING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70352" y="3242092"/>
            <a:ext cx="3112870" cy="957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55"/>
              </a:lnSpc>
              <a:spcBef>
                <a:spcPct val="0"/>
              </a:spcBef>
            </a:pPr>
            <a:r>
              <a:rPr lang="en-US" sz="6099" spc="-365">
                <a:solidFill>
                  <a:srgbClr val="2165B6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K-MEANS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186685" y="3341135"/>
            <a:ext cx="4264694" cy="93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59"/>
              </a:lnSpc>
              <a:spcBef>
                <a:spcPct val="0"/>
              </a:spcBef>
            </a:pPr>
            <a:r>
              <a:rPr lang="en-US" sz="6000" spc="-359">
                <a:solidFill>
                  <a:srgbClr val="2165B6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FUZZY C-MEANS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85051" y="6029419"/>
            <a:ext cx="7192299" cy="176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2"/>
              </a:lnSpc>
            </a:pPr>
            <a:r>
              <a:rPr lang="en-US" sz="4011">
                <a:solidFill>
                  <a:srgbClr val="FCFCF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Divides data into K clusters by minimizing the variance within each cluster around the centroids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11492" y="6029419"/>
            <a:ext cx="6015079" cy="122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2"/>
              </a:lnSpc>
            </a:pPr>
            <a:r>
              <a:rPr lang="en-US" sz="4011">
                <a:solidFill>
                  <a:srgbClr val="FCFCF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Assigns data to multiple clusters with varying degrees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43882" y="3220989"/>
            <a:ext cx="7103986" cy="5865861"/>
            <a:chOff x="0" y="0"/>
            <a:chExt cx="1871009" cy="154491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71009" cy="1544918"/>
            </a:xfrm>
            <a:custGeom>
              <a:avLst/>
              <a:gdLst/>
              <a:ahLst/>
              <a:cxnLst/>
              <a:rect r="r" b="b" t="t" l="l"/>
              <a:pathLst>
                <a:path h="1544918" w="1871009">
                  <a:moveTo>
                    <a:pt x="23976" y="0"/>
                  </a:moveTo>
                  <a:lnTo>
                    <a:pt x="1847033" y="0"/>
                  </a:lnTo>
                  <a:cubicBezTo>
                    <a:pt x="1853392" y="0"/>
                    <a:pt x="1859490" y="2526"/>
                    <a:pt x="1863986" y="7022"/>
                  </a:cubicBezTo>
                  <a:cubicBezTo>
                    <a:pt x="1868483" y="11519"/>
                    <a:pt x="1871009" y="17617"/>
                    <a:pt x="1871009" y="23976"/>
                  </a:cubicBezTo>
                  <a:lnTo>
                    <a:pt x="1871009" y="1520943"/>
                  </a:lnTo>
                  <a:cubicBezTo>
                    <a:pt x="1871009" y="1527301"/>
                    <a:pt x="1868483" y="1533400"/>
                    <a:pt x="1863986" y="1537896"/>
                  </a:cubicBezTo>
                  <a:cubicBezTo>
                    <a:pt x="1859490" y="1542392"/>
                    <a:pt x="1853392" y="1544918"/>
                    <a:pt x="1847033" y="1544918"/>
                  </a:cubicBezTo>
                  <a:lnTo>
                    <a:pt x="23976" y="1544918"/>
                  </a:lnTo>
                  <a:cubicBezTo>
                    <a:pt x="17617" y="1544918"/>
                    <a:pt x="11519" y="1542392"/>
                    <a:pt x="7022" y="1537896"/>
                  </a:cubicBezTo>
                  <a:cubicBezTo>
                    <a:pt x="2526" y="1533400"/>
                    <a:pt x="0" y="1527301"/>
                    <a:pt x="0" y="1520943"/>
                  </a:cubicBezTo>
                  <a:lnTo>
                    <a:pt x="0" y="23976"/>
                  </a:lnTo>
                  <a:cubicBezTo>
                    <a:pt x="0" y="17617"/>
                    <a:pt x="2526" y="11519"/>
                    <a:pt x="7022" y="7022"/>
                  </a:cubicBezTo>
                  <a:cubicBezTo>
                    <a:pt x="11519" y="2526"/>
                    <a:pt x="17617" y="0"/>
                    <a:pt x="23976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871009" cy="1583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009034" y="3561705"/>
            <a:ext cx="6173682" cy="5184428"/>
          </a:xfrm>
          <a:custGeom>
            <a:avLst/>
            <a:gdLst/>
            <a:ahLst/>
            <a:cxnLst/>
            <a:rect r="r" b="b" t="t" l="l"/>
            <a:pathLst>
              <a:path h="5184428" w="6173682">
                <a:moveTo>
                  <a:pt x="0" y="0"/>
                </a:moveTo>
                <a:lnTo>
                  <a:pt x="6173682" y="0"/>
                </a:lnTo>
                <a:lnTo>
                  <a:pt x="6173682" y="5184428"/>
                </a:lnTo>
                <a:lnTo>
                  <a:pt x="0" y="518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659182" y="3220989"/>
            <a:ext cx="7103986" cy="5865861"/>
            <a:chOff x="0" y="0"/>
            <a:chExt cx="1871009" cy="154491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71009" cy="1544918"/>
            </a:xfrm>
            <a:custGeom>
              <a:avLst/>
              <a:gdLst/>
              <a:ahLst/>
              <a:cxnLst/>
              <a:rect r="r" b="b" t="t" l="l"/>
              <a:pathLst>
                <a:path h="1544918" w="1871009">
                  <a:moveTo>
                    <a:pt x="23976" y="0"/>
                  </a:moveTo>
                  <a:lnTo>
                    <a:pt x="1847033" y="0"/>
                  </a:lnTo>
                  <a:cubicBezTo>
                    <a:pt x="1853392" y="0"/>
                    <a:pt x="1859490" y="2526"/>
                    <a:pt x="1863986" y="7022"/>
                  </a:cubicBezTo>
                  <a:cubicBezTo>
                    <a:pt x="1868483" y="11519"/>
                    <a:pt x="1871009" y="17617"/>
                    <a:pt x="1871009" y="23976"/>
                  </a:cubicBezTo>
                  <a:lnTo>
                    <a:pt x="1871009" y="1520943"/>
                  </a:lnTo>
                  <a:cubicBezTo>
                    <a:pt x="1871009" y="1527301"/>
                    <a:pt x="1868483" y="1533400"/>
                    <a:pt x="1863986" y="1537896"/>
                  </a:cubicBezTo>
                  <a:cubicBezTo>
                    <a:pt x="1859490" y="1542392"/>
                    <a:pt x="1853392" y="1544918"/>
                    <a:pt x="1847033" y="1544918"/>
                  </a:cubicBezTo>
                  <a:lnTo>
                    <a:pt x="23976" y="1544918"/>
                  </a:lnTo>
                  <a:cubicBezTo>
                    <a:pt x="17617" y="1544918"/>
                    <a:pt x="11519" y="1542392"/>
                    <a:pt x="7022" y="1537896"/>
                  </a:cubicBezTo>
                  <a:cubicBezTo>
                    <a:pt x="2526" y="1533400"/>
                    <a:pt x="0" y="1527301"/>
                    <a:pt x="0" y="1520943"/>
                  </a:cubicBezTo>
                  <a:lnTo>
                    <a:pt x="0" y="23976"/>
                  </a:lnTo>
                  <a:cubicBezTo>
                    <a:pt x="0" y="17617"/>
                    <a:pt x="2526" y="11519"/>
                    <a:pt x="7022" y="7022"/>
                  </a:cubicBezTo>
                  <a:cubicBezTo>
                    <a:pt x="11519" y="2526"/>
                    <a:pt x="17617" y="0"/>
                    <a:pt x="23976" y="0"/>
                  </a:cubicBezTo>
                  <a:close/>
                </a:path>
              </a:pathLst>
            </a:custGeom>
            <a:solidFill>
              <a:srgbClr val="77C4B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871009" cy="1583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130953" y="3572822"/>
            <a:ext cx="6160444" cy="5173311"/>
          </a:xfrm>
          <a:custGeom>
            <a:avLst/>
            <a:gdLst/>
            <a:ahLst/>
            <a:cxnLst/>
            <a:rect r="r" b="b" t="t" l="l"/>
            <a:pathLst>
              <a:path h="5173311" w="6160444">
                <a:moveTo>
                  <a:pt x="0" y="0"/>
                </a:moveTo>
                <a:lnTo>
                  <a:pt x="6160444" y="0"/>
                </a:lnTo>
                <a:lnTo>
                  <a:pt x="6160444" y="5173311"/>
                </a:lnTo>
                <a:lnTo>
                  <a:pt x="0" y="5173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519557" y="347692"/>
            <a:ext cx="11248885" cy="2512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</a:pPr>
            <a:r>
              <a:rPr lang="en-US" sz="9000" spc="-540">
                <a:solidFill>
                  <a:srgbClr val="2165B6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VISUALIZATION OF CLUSTERING RESULTS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539440" y="9058275"/>
            <a:ext cx="3112870" cy="957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55"/>
              </a:lnSpc>
              <a:spcBef>
                <a:spcPct val="0"/>
              </a:spcBef>
            </a:pPr>
            <a:r>
              <a:rPr lang="en-US" sz="6099" spc="-365">
                <a:solidFill>
                  <a:srgbClr val="2165B6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K-MEANS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846782" y="9058275"/>
            <a:ext cx="4728786" cy="957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55"/>
              </a:lnSpc>
              <a:spcBef>
                <a:spcPct val="0"/>
              </a:spcBef>
            </a:pPr>
            <a:r>
              <a:rPr lang="en-US" sz="6099" spc="-365">
                <a:solidFill>
                  <a:srgbClr val="2165B6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FUZZY C-MEANS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DAGQtyEMJwg</dc:identifier>
  <dcterms:modified xsi:type="dcterms:W3CDTF">2011-08-01T06:04:30Z</dcterms:modified>
  <cp:revision>1</cp:revision>
  <dc:title>Blue and Green Organic Group Project Presentation</dc:title>
</cp:coreProperties>
</file>