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265" r:id="rId3"/>
    <p:sldId id="257" r:id="rId4"/>
    <p:sldId id="258" r:id="rId5"/>
    <p:sldId id="266" r:id="rId6"/>
    <p:sldId id="259" r:id="rId7"/>
    <p:sldId id="282" r:id="rId8"/>
    <p:sldId id="272" r:id="rId9"/>
    <p:sldId id="260" r:id="rId10"/>
    <p:sldId id="273" r:id="rId11"/>
    <p:sldId id="267" r:id="rId12"/>
    <p:sldId id="283" r:id="rId13"/>
    <p:sldId id="261" r:id="rId14"/>
    <p:sldId id="276" r:id="rId15"/>
    <p:sldId id="277" r:id="rId16"/>
    <p:sldId id="278" r:id="rId17"/>
    <p:sldId id="279" r:id="rId18"/>
    <p:sldId id="280" r:id="rId19"/>
    <p:sldId id="281" r:id="rId20"/>
    <p:sldId id="262" r:id="rId21"/>
    <p:sldId id="269" r:id="rId22"/>
    <p:sldId id="270" r:id="rId23"/>
    <p:sldId id="271" r:id="rId24"/>
    <p:sldId id="284" r:id="rId25"/>
    <p:sldId id="268" r:id="rId26"/>
    <p:sldId id="286" r:id="rId27"/>
    <p:sldId id="287" r:id="rId28"/>
    <p:sldId id="275" r:id="rId29"/>
    <p:sldId id="274" r:id="rId30"/>
    <p:sldId id="264" r:id="rId31"/>
    <p:sldId id="285"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82174" autoAdjust="0"/>
  </p:normalViewPr>
  <p:slideViewPr>
    <p:cSldViewPr>
      <p:cViewPr varScale="1">
        <p:scale>
          <a:sx n="47" d="100"/>
          <a:sy n="47" d="100"/>
        </p:scale>
        <p:origin x="151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9B449-DC34-487C-8819-D9C8345EA48E}" type="datetimeFigureOut">
              <a:rPr lang="en-US" smtClean="0"/>
              <a:pPr/>
              <a:t>10/29/2020</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115C9-0656-48C1-961A-DF2C81765A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et.google.com/linkredirect?authuser=0&amp;dest=http://www.univ-usto.dz/theses_en_ligne/doc_num.php?explnum_id=117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ictionnaire.sensagent.leparisien.fr/probleme%20du%20sac%20a%20dos/fr-fr/#cite_note-6"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Voici L’</a:t>
            </a:r>
            <a:r>
              <a:rPr lang="fr-FR" dirty="0" err="1" smtClean="0"/>
              <a:t>algorithm</a:t>
            </a:r>
            <a:r>
              <a:rPr lang="fr-FR" dirty="0" smtClean="0"/>
              <a:t> : Il consiste a : </a:t>
            </a:r>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Après l’</a:t>
            </a:r>
            <a:r>
              <a:rPr lang="fr-FR" dirty="0" err="1" smtClean="0"/>
              <a:t>execution</a:t>
            </a:r>
            <a:r>
              <a:rPr lang="fr-FR" baseline="0" dirty="0" smtClean="0"/>
              <a:t> de l’algorithme on va trouver le </a:t>
            </a:r>
            <a:r>
              <a:rPr lang="fr-FR" baseline="0" dirty="0" err="1" smtClean="0"/>
              <a:t>resultat</a:t>
            </a:r>
            <a:r>
              <a:rPr lang="fr-FR" baseline="0" dirty="0" smtClean="0"/>
              <a:t> suivant </a:t>
            </a:r>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La </a:t>
            </a:r>
            <a:r>
              <a:rPr lang="fr-FR" sz="1200" b="0" i="0" kern="1200" dirty="0" err="1" smtClean="0">
                <a:solidFill>
                  <a:schemeClr val="tx1"/>
                </a:solidFill>
                <a:latin typeface="+mn-lt"/>
                <a:ea typeface="+mn-ea"/>
                <a:cs typeface="+mn-cs"/>
              </a:rPr>
              <a:t>methode</a:t>
            </a:r>
            <a:r>
              <a:rPr lang="fr-FR" sz="1200" b="0" i="0" kern="1200" dirty="0" smtClean="0">
                <a:solidFill>
                  <a:schemeClr val="tx1"/>
                </a:solidFill>
                <a:latin typeface="+mn-lt"/>
                <a:ea typeface="+mn-ea"/>
                <a:cs typeface="+mn-cs"/>
              </a:rPr>
              <a:t> de </a:t>
            </a:r>
            <a:r>
              <a:rPr lang="fr-FR" sz="1200" b="0" i="0" kern="1200" dirty="0" err="1" smtClean="0">
                <a:solidFill>
                  <a:schemeClr val="tx1"/>
                </a:solidFill>
                <a:latin typeface="+mn-lt"/>
                <a:ea typeface="+mn-ea"/>
                <a:cs typeface="+mn-cs"/>
              </a:rPr>
              <a:t>scatter</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search</a:t>
            </a:r>
            <a:r>
              <a:rPr lang="fr-FR" sz="1200" b="0" i="0" kern="1200" dirty="0" smtClean="0">
                <a:solidFill>
                  <a:schemeClr val="tx1"/>
                </a:solidFill>
                <a:latin typeface="+mn-lt"/>
                <a:ea typeface="+mn-ea"/>
                <a:cs typeface="+mn-cs"/>
              </a:rPr>
              <a:t> est une </a:t>
            </a:r>
            <a:r>
              <a:rPr lang="fr-FR" sz="1200" b="0" i="0" kern="1200" dirty="0" err="1" smtClean="0">
                <a:solidFill>
                  <a:schemeClr val="tx1"/>
                </a:solidFill>
                <a:latin typeface="+mn-lt"/>
                <a:ea typeface="+mn-ea"/>
                <a:cs typeface="+mn-cs"/>
              </a:rPr>
              <a:t>meta</a:t>
            </a:r>
            <a:r>
              <a:rPr lang="fr-FR" sz="1200" b="0" i="0" kern="1200" dirty="0" smtClean="0">
                <a:solidFill>
                  <a:schemeClr val="tx1"/>
                </a:solidFill>
                <a:latin typeface="+mn-lt"/>
                <a:ea typeface="+mn-ea"/>
                <a:cs typeface="+mn-cs"/>
              </a:rPr>
              <a:t> heuristique qui est </a:t>
            </a:r>
            <a:r>
              <a:rPr lang="fr-FR" sz="1200" b="0" i="0" kern="1200" dirty="0" err="1" smtClean="0">
                <a:solidFill>
                  <a:schemeClr val="tx1"/>
                </a:solidFill>
                <a:latin typeface="+mn-lt"/>
                <a:ea typeface="+mn-ea"/>
                <a:cs typeface="+mn-cs"/>
              </a:rPr>
              <a:t>basee</a:t>
            </a:r>
            <a:r>
              <a:rPr lang="fr-FR" sz="1200" b="0" i="0" kern="1200" dirty="0" smtClean="0">
                <a:solidFill>
                  <a:schemeClr val="tx1"/>
                </a:solidFill>
                <a:latin typeface="+mn-lt"/>
                <a:ea typeface="+mn-ea"/>
                <a:cs typeface="+mn-cs"/>
              </a:rPr>
              <a:t> sur l’</a:t>
            </a:r>
            <a:r>
              <a:rPr lang="fr-FR" sz="1200" b="0" i="0" kern="1200" dirty="0" err="1" smtClean="0">
                <a:solidFill>
                  <a:schemeClr val="tx1"/>
                </a:solidFill>
                <a:latin typeface="+mn-lt"/>
                <a:ea typeface="+mn-ea"/>
                <a:cs typeface="+mn-cs"/>
              </a:rPr>
              <a:t>evolution</a:t>
            </a:r>
            <a:r>
              <a:rPr lang="fr-FR" sz="1200" b="0" i="0" kern="1200" dirty="0" smtClean="0">
                <a:solidFill>
                  <a:schemeClr val="tx1"/>
                </a:solidFill>
                <a:latin typeface="+mn-lt"/>
                <a:ea typeface="+mn-ea"/>
                <a:cs typeface="+mn-cs"/>
              </a:rPr>
              <a:t> de la population. Durant la recherche, elle capture l’information dans les sous ensembles pour construire de nouvelles solutions, et elle conserve les deux grandeurs (</a:t>
            </a:r>
            <a:r>
              <a:rPr lang="fr-FR" sz="1200" b="0" i="0" kern="1200" dirty="0" err="1" smtClean="0">
                <a:solidFill>
                  <a:schemeClr val="tx1"/>
                </a:solidFill>
                <a:latin typeface="+mn-lt"/>
                <a:ea typeface="+mn-ea"/>
                <a:cs typeface="+mn-cs"/>
              </a:rPr>
              <a:t>diversite</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qualite</a:t>
            </a:r>
            <a:r>
              <a:rPr lang="fr-FR" sz="1200" b="0" i="0" kern="1200" dirty="0" smtClean="0">
                <a:solidFill>
                  <a:schemeClr val="tx1"/>
                </a:solidFill>
                <a:latin typeface="+mn-lt"/>
                <a:ea typeface="+mn-ea"/>
                <a:cs typeface="+mn-cs"/>
              </a:rPr>
              <a:t>) de l’ensemble de </a:t>
            </a:r>
            <a:r>
              <a:rPr lang="fr-FR" sz="1200" b="0" i="0" kern="1200" dirty="0" err="1" smtClean="0">
                <a:solidFill>
                  <a:schemeClr val="tx1"/>
                </a:solidFill>
                <a:latin typeface="+mn-lt"/>
                <a:ea typeface="+mn-ea"/>
                <a:cs typeface="+mn-cs"/>
              </a:rPr>
              <a:t>reference</a:t>
            </a:r>
            <a:r>
              <a:rPr lang="fr-FR" sz="1200" b="0" i="0" kern="1200" dirty="0" smtClean="0">
                <a:solidFill>
                  <a:schemeClr val="tx1"/>
                </a:solidFill>
                <a:latin typeface="+mn-lt"/>
                <a:ea typeface="+mn-ea"/>
                <a:cs typeface="+mn-cs"/>
              </a:rPr>
              <a:t>. La </a:t>
            </a:r>
            <a:r>
              <a:rPr lang="fr-FR" sz="1200" b="0" i="0" kern="1200" dirty="0" err="1" smtClean="0">
                <a:solidFill>
                  <a:schemeClr val="tx1"/>
                </a:solidFill>
                <a:latin typeface="+mn-lt"/>
                <a:ea typeface="+mn-ea"/>
                <a:cs typeface="+mn-cs"/>
              </a:rPr>
              <a:t>methode</a:t>
            </a:r>
            <a:r>
              <a:rPr lang="fr-FR" sz="1200" b="0" i="0" kern="1200" dirty="0" smtClean="0">
                <a:solidFill>
                  <a:schemeClr val="tx1"/>
                </a:solidFill>
                <a:latin typeface="+mn-lt"/>
                <a:ea typeface="+mn-ea"/>
                <a:cs typeface="+mn-cs"/>
              </a:rPr>
              <a:t> de </a:t>
            </a:r>
            <a:r>
              <a:rPr lang="fr-FR" sz="1200" b="0" i="0" kern="1200" dirty="0" err="1" smtClean="0">
                <a:solidFill>
                  <a:schemeClr val="tx1"/>
                </a:solidFill>
                <a:latin typeface="+mn-lt"/>
                <a:ea typeface="+mn-ea"/>
                <a:cs typeface="+mn-cs"/>
              </a:rPr>
              <a:t>scatter</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search</a:t>
            </a:r>
            <a:r>
              <a:rPr lang="fr-FR" sz="1200" b="0" i="0" kern="1200" dirty="0" smtClean="0">
                <a:solidFill>
                  <a:schemeClr val="tx1"/>
                </a:solidFill>
                <a:latin typeface="+mn-lt"/>
                <a:ea typeface="+mn-ea"/>
                <a:cs typeface="+mn-cs"/>
              </a:rPr>
              <a:t> est </a:t>
            </a:r>
            <a:r>
              <a:rPr lang="fr-FR" sz="1200" b="0" i="0" kern="1200" dirty="0" err="1" smtClean="0">
                <a:solidFill>
                  <a:schemeClr val="tx1"/>
                </a:solidFill>
                <a:latin typeface="+mn-lt"/>
                <a:ea typeface="+mn-ea"/>
                <a:cs typeface="+mn-cs"/>
              </a:rPr>
              <a:t>constituee</a:t>
            </a:r>
            <a:r>
              <a:rPr lang="fr-FR" sz="1200" b="0" i="0" kern="1200" dirty="0" smtClean="0">
                <a:solidFill>
                  <a:schemeClr val="tx1"/>
                </a:solidFill>
                <a:latin typeface="+mn-lt"/>
                <a:ea typeface="+mn-ea"/>
                <a:cs typeface="+mn-cs"/>
              </a:rPr>
              <a:t> essentiellement par des </a:t>
            </a:r>
            <a:r>
              <a:rPr lang="fr-FR" sz="1200" b="0" i="0" kern="1200" dirty="0" err="1" smtClean="0">
                <a:solidFill>
                  <a:schemeClr val="tx1"/>
                </a:solidFill>
                <a:latin typeface="+mn-lt"/>
                <a:ea typeface="+mn-ea"/>
                <a:cs typeface="+mn-cs"/>
              </a:rPr>
              <a:t>methodes</a:t>
            </a:r>
            <a:r>
              <a:rPr lang="fr-FR" sz="1200" b="0" i="0" kern="1200" dirty="0" smtClean="0">
                <a:solidFill>
                  <a:schemeClr val="tx1"/>
                </a:solidFill>
                <a:latin typeface="+mn-lt"/>
                <a:ea typeface="+mn-ea"/>
                <a:cs typeface="+mn-cs"/>
              </a:rPr>
              <a:t> de base. Entre ces </a:t>
            </a:r>
            <a:r>
              <a:rPr lang="fr-FR" sz="1200" b="0" i="0" kern="1200" dirty="0" err="1" smtClean="0">
                <a:solidFill>
                  <a:schemeClr val="tx1"/>
                </a:solidFill>
                <a:latin typeface="+mn-lt"/>
                <a:ea typeface="+mn-ea"/>
                <a:cs typeface="+mn-cs"/>
              </a:rPr>
              <a:t>methodes</a:t>
            </a:r>
            <a:r>
              <a:rPr lang="fr-FR" sz="1200" b="0" i="0" kern="1200" dirty="0" smtClean="0">
                <a:solidFill>
                  <a:schemeClr val="tx1"/>
                </a:solidFill>
                <a:latin typeface="+mn-lt"/>
                <a:ea typeface="+mn-ea"/>
                <a:cs typeface="+mn-cs"/>
              </a:rPr>
              <a:t>, les </a:t>
            </a:r>
            <a:r>
              <a:rPr lang="fr-FR" sz="1200" b="0" i="0" kern="1200" dirty="0" err="1" smtClean="0">
                <a:solidFill>
                  <a:schemeClr val="tx1"/>
                </a:solidFill>
                <a:latin typeface="+mn-lt"/>
                <a:ea typeface="+mn-ea"/>
                <a:cs typeface="+mn-cs"/>
              </a:rPr>
              <a:t>methodes</a:t>
            </a:r>
            <a:r>
              <a:rPr lang="fr-FR" sz="1200" b="0" i="0" kern="1200" dirty="0" smtClean="0">
                <a:solidFill>
                  <a:schemeClr val="tx1"/>
                </a:solidFill>
                <a:latin typeface="+mn-lt"/>
                <a:ea typeface="+mn-ea"/>
                <a:cs typeface="+mn-cs"/>
              </a:rPr>
              <a:t> de combinaison, et les </a:t>
            </a:r>
            <a:r>
              <a:rPr lang="fr-FR" sz="1200" b="0" i="0" kern="1200" dirty="0" err="1" smtClean="0">
                <a:solidFill>
                  <a:schemeClr val="tx1"/>
                </a:solidFill>
                <a:latin typeface="+mn-lt"/>
                <a:ea typeface="+mn-ea"/>
                <a:cs typeface="+mn-cs"/>
              </a:rPr>
              <a:t>methodes</a:t>
            </a:r>
            <a:r>
              <a:rPr lang="fr-FR" sz="1200" b="0" i="0" kern="1200" dirty="0" smtClean="0">
                <a:solidFill>
                  <a:schemeClr val="tx1"/>
                </a:solidFill>
                <a:latin typeface="+mn-lt"/>
                <a:ea typeface="+mn-ea"/>
                <a:cs typeface="+mn-cs"/>
              </a:rPr>
              <a:t> d’</a:t>
            </a:r>
            <a:r>
              <a:rPr lang="fr-FR" sz="1200" b="0" i="0" kern="1200" dirty="0" err="1" smtClean="0">
                <a:solidFill>
                  <a:schemeClr val="tx1"/>
                </a:solidFill>
                <a:latin typeface="+mn-lt"/>
                <a:ea typeface="+mn-ea"/>
                <a:cs typeface="+mn-cs"/>
              </a:rPr>
              <a:t>amelioration</a:t>
            </a:r>
            <a:r>
              <a:rPr lang="fr-FR" sz="1200" b="0" i="0" kern="1200" dirty="0" smtClean="0">
                <a:solidFill>
                  <a:schemeClr val="tx1"/>
                </a:solidFill>
                <a:latin typeface="+mn-lt"/>
                <a:ea typeface="+mn-ea"/>
                <a:cs typeface="+mn-cs"/>
              </a:rPr>
              <a:t>, qui sont </a:t>
            </a:r>
            <a:r>
              <a:rPr lang="fr-FR" sz="1200" b="0" i="0" kern="1200" dirty="0" err="1" smtClean="0">
                <a:solidFill>
                  <a:schemeClr val="tx1"/>
                </a:solidFill>
                <a:latin typeface="+mn-lt"/>
                <a:ea typeface="+mn-ea"/>
                <a:cs typeface="+mn-cs"/>
              </a:rPr>
              <a:t>liees</a:t>
            </a:r>
            <a:r>
              <a:rPr lang="fr-FR" sz="1200" b="0" i="0" kern="1200" dirty="0" smtClean="0">
                <a:solidFill>
                  <a:schemeClr val="tx1"/>
                </a:solidFill>
                <a:latin typeface="+mn-lt"/>
                <a:ea typeface="+mn-ea"/>
                <a:cs typeface="+mn-cs"/>
              </a:rPr>
              <a:t> aux </a:t>
            </a:r>
          </a:p>
          <a:p>
            <a:r>
              <a:rPr lang="fr-FR" sz="1200" b="0" i="0" kern="1200" dirty="0" err="1" smtClean="0">
                <a:solidFill>
                  <a:schemeClr val="tx1"/>
                </a:solidFill>
                <a:latin typeface="+mn-lt"/>
                <a:ea typeface="+mn-ea"/>
                <a:cs typeface="+mn-cs"/>
              </a:rPr>
              <a:t>problemes</a:t>
            </a:r>
            <a:r>
              <a:rPr lang="fr-FR" sz="1200" b="0" i="0" kern="1200" dirty="0" smtClean="0">
                <a:solidFill>
                  <a:schemeClr val="tx1"/>
                </a:solidFill>
                <a:latin typeface="+mn-lt"/>
                <a:ea typeface="+mn-ea"/>
                <a:cs typeface="+mn-cs"/>
              </a:rPr>
              <a:t> a traiter.</a:t>
            </a:r>
          </a:p>
          <a:p>
            <a:r>
              <a:rPr lang="fr-FR" dirty="0" smtClean="0"/>
              <a:t>L’algorithme Consiste a Initialisé la population P on utilisent la Méthode de génération de diversification. Appliquer l’</a:t>
            </a:r>
            <a:r>
              <a:rPr lang="fr-FR" dirty="0" err="1" smtClean="0"/>
              <a:t>amelioration</a:t>
            </a:r>
            <a:r>
              <a:rPr lang="fr-FR" dirty="0" smtClean="0"/>
              <a:t> de </a:t>
            </a:r>
            <a:r>
              <a:rPr lang="fr-FR" dirty="0" err="1" smtClean="0"/>
              <a:t>method</a:t>
            </a:r>
            <a:r>
              <a:rPr lang="fr-FR" dirty="0" smtClean="0"/>
              <a:t> ver le P.</a:t>
            </a:r>
          </a:p>
          <a:p>
            <a:r>
              <a:rPr lang="fr-FR" dirty="0" err="1" smtClean="0"/>
              <a:t>RederenceSet</a:t>
            </a:r>
            <a:r>
              <a:rPr lang="fr-FR" dirty="0" smtClean="0"/>
              <a:t> se mettre a jour.</a:t>
            </a:r>
          </a:p>
          <a:p>
            <a:endParaRPr lang="fr-FR" sz="1200" b="0" i="0" kern="1200" dirty="0" smtClean="0">
              <a:solidFill>
                <a:schemeClr val="tx1"/>
              </a:solidFill>
              <a:latin typeface="+mn-lt"/>
              <a:ea typeface="+mn-ea"/>
              <a:cs typeface="+mn-cs"/>
            </a:endParaRPr>
          </a:p>
          <a:p>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Les approches proposées dans la littérature, pour résoudre les problèmes de la famille du sac à dos sont soient des méthodes exactes soient heuristiques. Les méthodes exactes sont capables de résoudre un problème à l’optimalité mais dans un temps exponentiel [1]. Les méthodes heuristiques fournissent une solution approchée, de bonne qualité, dans des laps de temps raisonnables [1]. Les méthodes heuristiques sont soient des heuristiques simples soient des méta-heuristiques.</a:t>
            </a:r>
          </a:p>
          <a:p>
            <a:r>
              <a:rPr lang="fr-FR" sz="1200" b="0" i="0" kern="1200" dirty="0" smtClean="0">
                <a:solidFill>
                  <a:schemeClr val="tx1"/>
                </a:solidFill>
                <a:latin typeface="+mn-lt"/>
                <a:ea typeface="+mn-ea"/>
                <a:cs typeface="+mn-cs"/>
              </a:rPr>
              <a:t>Les heuristiques simples ont été proposées dans la littérature pour résoudre le problème dans un temps polynomial mais dont la qualité de la solution obtenue est loin de la solution exacte.</a:t>
            </a:r>
          </a:p>
          <a:p>
            <a:r>
              <a:rPr lang="fr-FR" sz="1200" b="0" i="0" kern="1200" dirty="0" err="1" smtClean="0">
                <a:solidFill>
                  <a:schemeClr val="tx1"/>
                </a:solidFill>
                <a:latin typeface="+mn-lt"/>
                <a:ea typeface="+mn-ea"/>
                <a:cs typeface="+mn-cs"/>
              </a:rPr>
              <a:t>Ref</a:t>
            </a:r>
            <a:r>
              <a:rPr lang="fr-FR" sz="1200" b="0" i="0" kern="1200" dirty="0" smtClean="0">
                <a:solidFill>
                  <a:schemeClr val="tx1"/>
                </a:solidFill>
                <a:latin typeface="+mn-lt"/>
                <a:ea typeface="+mn-ea"/>
                <a:cs typeface="+mn-cs"/>
              </a:rPr>
              <a:t> : </a:t>
            </a:r>
            <a:r>
              <a:rPr lang="en-US" sz="1200" b="0" i="0" u="sng" kern="1200" dirty="0" smtClean="0">
                <a:solidFill>
                  <a:schemeClr val="tx1"/>
                </a:solidFill>
                <a:latin typeface="+mn-lt"/>
                <a:ea typeface="+mn-ea"/>
                <a:cs typeface="+mn-cs"/>
                <a:hlinkClick r:id="rId3"/>
              </a:rPr>
              <a:t>http://www.univ-usto.dz/theses_en_ligne/doc_num.php?explnum_id=1174</a:t>
            </a:r>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(une extension de l'approche récursive).</a:t>
            </a:r>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principe de fonctionnement de cette méthode est de commencer par une population initiale générée souvent de manière aléatoire, faire intervenir un certain nombre d’opérateurs (sélection, croisement, mutation et remplacement) pour reproduire une nouvelle population à la génération suivante.</a:t>
            </a:r>
          </a:p>
          <a:p>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On génère une population d'individus dont les chromosomes symbolisent une solution du problème. La représentation d'un individu est binaire puisque chaque objet sera soit retenu, soit écarté du sac. Le nombre de bits dans le génome de chaque individu correspond au nombre d'objets disponibles.</a:t>
            </a:r>
          </a:p>
          <a:p>
            <a:r>
              <a:rPr lang="fr-FR" sz="1200" b="0" i="0" kern="1200" dirty="0" smtClean="0">
                <a:solidFill>
                  <a:schemeClr val="tx1"/>
                </a:solidFill>
                <a:latin typeface="+mn-lt"/>
                <a:ea typeface="+mn-ea"/>
                <a:cs typeface="+mn-cs"/>
              </a:rPr>
              <a:t>L'optimisation suit les principes habituels de l'algorithme génétique. Les individus sont évalués puis les meilleurs sont retenus pour la reproduction. Selon l'évolution retenue, les opérateurs de reproduction peuvent être plus ou moins complexes (cross-over), des mutations peuvent également intervenir (remplacement d'un 0 par 1 ou l'inverse). On peut également décider de copier le meilleur individu pour la génération suivante (élitisme). Après un certain nombre de générations, la population tend vers un optimum.</a:t>
            </a:r>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Ici se</a:t>
            </a:r>
            <a:r>
              <a:rPr lang="fr-FR" baseline="0" dirty="0" smtClean="0"/>
              <a:t> figure résume que ce que on a dire alors ..</a:t>
            </a:r>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Ce concept a été utilisé pour résoudre le problème du sac à dos multidimensionnel où plusieurs contraintes doivent être satisfaites. Les premiers algorithmes s'appuyaient sur l'idée de l'algorithme glouton : les fourmis sélectionnaient progressivement les objets les plus intéressants. Cette sélection peut varier mais se base toujours sur des traces de phéromones déposées par les fourmis et qui conditionnent les choix ultérieurs. Parmi les solutions proposées, on peut citer le dépôt de phéromone sur les meilleurs objets, le dépôt sur des paires d'objets insérés l'un après l'autre dans la solution ou encore l'ajout de phéromones sur des paires d'objets, indépendamment de l'ordre d'insertion.</a:t>
            </a:r>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Une synthèse réalisée par des chercheurs tunisiens et français a montré que l'algorithme qui consiste à laisser des traces sur les paires d'objets successivement sélectionnés s'avère moins efficace que les variantes qui se focalisent sur un objet ou des paires quelconques</a:t>
            </a:r>
            <a:r>
              <a:rPr lang="fr-FR" sz="1200" b="0" i="0" u="none" strike="noStrike" kern="1200" baseline="30000" dirty="0" smtClean="0">
                <a:solidFill>
                  <a:schemeClr val="tx1"/>
                </a:solidFill>
                <a:latin typeface="+mn-lt"/>
                <a:ea typeface="+mn-ea"/>
                <a:cs typeface="+mn-cs"/>
                <a:hlinkClick r:id="rId3"/>
              </a:rPr>
              <a:t>[7]</a:t>
            </a:r>
            <a:r>
              <a:rPr lang="fr-FR" sz="1200" b="0" i="0" kern="1200" dirty="0" smtClean="0">
                <a:solidFill>
                  <a:schemeClr val="tx1"/>
                </a:solidFill>
                <a:latin typeface="+mn-lt"/>
                <a:ea typeface="+mn-ea"/>
                <a:cs typeface="+mn-cs"/>
              </a:rPr>
              <a:t>. Les améliorations restent toutefois possibles puisque ces algorithmes pourraient être combinés à d'autres </a:t>
            </a:r>
            <a:r>
              <a:rPr lang="fr-FR" sz="1200" b="0" i="0" kern="1200" dirty="0" err="1" smtClean="0">
                <a:solidFill>
                  <a:schemeClr val="tx1"/>
                </a:solidFill>
                <a:latin typeface="+mn-lt"/>
                <a:ea typeface="+mn-ea"/>
                <a:cs typeface="+mn-cs"/>
              </a:rPr>
              <a:t>métaheuristiques</a:t>
            </a:r>
            <a:r>
              <a:rPr lang="fr-FR" sz="1200" b="0" i="0" kern="1200" dirty="0" smtClean="0">
                <a:solidFill>
                  <a:schemeClr val="tx1"/>
                </a:solidFill>
                <a:latin typeface="+mn-lt"/>
                <a:ea typeface="+mn-ea"/>
                <a:cs typeface="+mn-cs"/>
              </a:rPr>
              <a:t> afin de s'approcher de la solution optimale.</a:t>
            </a:r>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92C115C9-0656-48C1-961A-DF2C81765AE8}"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p>
            <a:fld id="{A3D50E3A-2A50-411A-B65E-5763A017C7C0}" type="datetime1">
              <a:rPr lang="fr-FR" smtClean="0"/>
              <a:pPr/>
              <a:t>29/10/2020</a:t>
            </a:fld>
            <a:endParaRPr lang="fr-BE"/>
          </a:p>
        </p:txBody>
      </p:sp>
      <p:sp>
        <p:nvSpPr>
          <p:cNvPr id="20" name="Espace réservé du pied de page 19"/>
          <p:cNvSpPr>
            <a:spLocks noGrp="1"/>
          </p:cNvSpPr>
          <p:nvPr>
            <p:ph type="ftr" sz="quarter" idx="11"/>
          </p:nvPr>
        </p:nvSpPr>
        <p:spPr/>
        <p:txBody>
          <a:bodyPr/>
          <a:lstStyle/>
          <a:p>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a:t>
            </a:fld>
            <a:endParaRPr lang="fr-BE"/>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024AF76-1ED0-4632-86C0-EBB60CFC5A8B}" type="datetime1">
              <a:rPr lang="fr-FR" smtClean="0"/>
              <a:pPr/>
              <a:t>29/10/2020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2F6648-F15E-4E4C-B18C-9B691B356DDD}" type="datetime1">
              <a:rPr lang="fr-FR" smtClean="0"/>
              <a:pPr/>
              <a:t>29/10/2020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671C2FA-2B1F-42D0-B97F-A965F466233E}" type="datetime1">
              <a:rPr lang="fr-FR" smtClean="0"/>
              <a:pPr/>
              <a:t>29/10/2020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211EFF84-D915-46DD-B46A-3B51F7874A1B}" type="datetime1">
              <a:rPr lang="fr-FR" smtClean="0"/>
              <a:pPr/>
              <a:t>29/10/2020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020C811-D3E7-42D8-BD1F-C1B958BCD5F4}" type="datetime1">
              <a:rPr lang="fr-FR" smtClean="0"/>
              <a:pPr/>
              <a:t>29/10/2020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97D8AE1B-89E3-4CDB-845E-E2A8E963794A}" type="datetime1">
              <a:rPr lang="fr-FR" smtClean="0"/>
              <a:pPr/>
              <a:t>29/10/2020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50C694C-C0DE-48E2-9B62-7AA501F4866F}" type="datetime1">
              <a:rPr lang="fr-FR" smtClean="0"/>
              <a:pPr/>
              <a:t>29/10/2020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Espace réservé de la date 1"/>
          <p:cNvSpPr>
            <a:spLocks noGrp="1"/>
          </p:cNvSpPr>
          <p:nvPr>
            <p:ph type="dt" sz="half" idx="10"/>
          </p:nvPr>
        </p:nvSpPr>
        <p:spPr/>
        <p:txBody>
          <a:bodyPr/>
          <a:lstStyle/>
          <a:p>
            <a:fld id="{D529AE7B-D481-46F5-9835-DF98BF0424A5}" type="datetime1">
              <a:rPr lang="fr-FR" smtClean="0"/>
              <a:pPr/>
              <a:t>29/10/2020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BA95766-5197-43F8-AD09-391C552B15D8}" type="datetime1">
              <a:rPr lang="fr-FR" smtClean="0"/>
              <a:pPr/>
              <a:t>29/10/2020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FD22264A-77E1-4DAF-97F3-AAFA310BFC17}" type="datetime1">
              <a:rPr lang="fr-FR" smtClean="0"/>
              <a:pPr/>
              <a:t>29/10/2020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2AE9EF1-BEE6-4987-A23B-A0DED50EE12C}" type="datetime1">
              <a:rPr lang="fr-FR" smtClean="0"/>
              <a:pPr/>
              <a:t>29/10/2020</a:t>
            </a:fld>
            <a:endParaRPr lang="fr-BE"/>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BE"/>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668DC-857F-487D-BFFA-8C0CA5037977}" type="slidenum">
              <a:rPr lang="fr-BE" smtClean="0"/>
              <a:pPr/>
              <a:t>‹#›</a:t>
            </a:fld>
            <a:endParaRPr lang="fr-B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eet.google.com/linkredirect?authuser=0&amp;dest=https://www.slideshare.net/astripuspitasari1/scatter-search-slideshareastri" TargetMode="External"/><Relationship Id="rId2" Type="http://schemas.openxmlformats.org/officeDocument/2006/relationships/hyperlink" Target="http://dictionnaire.sensagent.leparisien.fr/probleme%20du%20sac%20a%20dos/fr-fr/#M.C3.A9taheuristiques" TargetMode="External"/><Relationship Id="rId1" Type="http://schemas.openxmlformats.org/officeDocument/2006/relationships/slideLayout" Target="../slideLayouts/slideLayout2.xml"/><Relationship Id="rId4" Type="http://schemas.openxmlformats.org/officeDocument/2006/relationships/hyperlink" Target="https://www.researchgate.net/figure/Scatter-search-main-steps_fig3_26481557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71538" y="500042"/>
            <a:ext cx="7772400" cy="1470025"/>
          </a:xfrm>
        </p:spPr>
        <p:txBody>
          <a:bodyPr/>
          <a:lstStyle/>
          <a:p>
            <a:pPr algn="ctr"/>
            <a:r>
              <a:rPr lang="fr-FR" dirty="0" smtClean="0"/>
              <a:t>Présentation de (</a:t>
            </a:r>
            <a:r>
              <a:rPr lang="fr-FR" dirty="0" err="1" smtClean="0"/>
              <a:t>Knapsack</a:t>
            </a:r>
            <a:r>
              <a:rPr lang="fr-FR" dirty="0" smtClean="0"/>
              <a:t> </a:t>
            </a:r>
            <a:r>
              <a:rPr lang="fr-FR" dirty="0" err="1" smtClean="0"/>
              <a:t>Problem</a:t>
            </a:r>
            <a:r>
              <a:rPr lang="fr-FR" dirty="0" smtClean="0"/>
              <a:t> - KP)</a:t>
            </a:r>
            <a:endParaRPr lang="en-US" dirty="0"/>
          </a:p>
        </p:txBody>
      </p:sp>
      <p:sp>
        <p:nvSpPr>
          <p:cNvPr id="3" name="Sous-titre 2"/>
          <p:cNvSpPr>
            <a:spLocks noGrp="1"/>
          </p:cNvSpPr>
          <p:nvPr>
            <p:ph type="subTitle" idx="1"/>
          </p:nvPr>
        </p:nvSpPr>
        <p:spPr>
          <a:xfrm>
            <a:off x="1500166" y="2786058"/>
            <a:ext cx="7406640" cy="1752600"/>
          </a:xfrm>
        </p:spPr>
        <p:txBody>
          <a:bodyPr/>
          <a:lstStyle/>
          <a:p>
            <a:r>
              <a:rPr lang="fr-FR" dirty="0" smtClean="0"/>
              <a:t>Présenté par : 	Daghbari Mohamed Ali</a:t>
            </a:r>
          </a:p>
          <a:p>
            <a:r>
              <a:rPr lang="fr-FR" dirty="0" smtClean="0"/>
              <a:t>			Bayoudh Yassine</a:t>
            </a:r>
          </a:p>
          <a:p>
            <a:r>
              <a:rPr lang="fr-FR" dirty="0" smtClean="0"/>
              <a:t>			</a:t>
            </a:r>
            <a:r>
              <a:rPr lang="fr-FR" dirty="0" err="1" smtClean="0"/>
              <a:t>Rabhi</a:t>
            </a:r>
            <a:r>
              <a:rPr lang="fr-FR" dirty="0" smtClean="0"/>
              <a:t> </a:t>
            </a:r>
            <a:r>
              <a:rPr lang="fr-FR" dirty="0" err="1" smtClean="0"/>
              <a:t>Salmene</a:t>
            </a:r>
            <a:endParaRPr lang="en-US" dirty="0"/>
          </a:p>
        </p:txBody>
      </p:sp>
      <p:pic>
        <p:nvPicPr>
          <p:cNvPr id="13314" name="Picture 2" descr="https://upload.wikimedia.org/wikipedia/commons/thumb/f/fd/Knapsack.svg/250px-Knapsack.svg.png"/>
          <p:cNvPicPr>
            <a:picLocks noChangeAspect="1" noChangeArrowheads="1"/>
          </p:cNvPicPr>
          <p:nvPr/>
        </p:nvPicPr>
        <p:blipFill>
          <a:blip r:embed="rId2"/>
          <a:srcRect/>
          <a:stretch>
            <a:fillRect/>
          </a:stretch>
        </p:blipFill>
        <p:spPr bwMode="auto">
          <a:xfrm>
            <a:off x="6429388" y="4572008"/>
            <a:ext cx="2298948" cy="1995487"/>
          </a:xfrm>
          <a:prstGeom prst="rect">
            <a:avLst/>
          </a:prstGeom>
          <a:noFill/>
        </p:spPr>
      </p:pic>
      <p:pic>
        <p:nvPicPr>
          <p:cNvPr id="13316" name="Picture 4" descr="ESPRIT (School) - Wikipedia"/>
          <p:cNvPicPr>
            <a:picLocks noChangeAspect="1" noChangeArrowheads="1"/>
          </p:cNvPicPr>
          <p:nvPr/>
        </p:nvPicPr>
        <p:blipFill>
          <a:blip r:embed="rId3"/>
          <a:srcRect/>
          <a:stretch>
            <a:fillRect/>
          </a:stretch>
        </p:blipFill>
        <p:spPr bwMode="auto">
          <a:xfrm>
            <a:off x="1214414" y="5072074"/>
            <a:ext cx="3214710" cy="1189934"/>
          </a:xfrm>
          <a:prstGeom prst="rect">
            <a:avLst/>
          </a:prstGeom>
          <a:noFill/>
        </p:spPr>
      </p:pic>
      <p:sp>
        <p:nvSpPr>
          <p:cNvPr id="6" name="Espace réservé du numéro de diapositive 5"/>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Algorithme Génétique</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pic>
        <p:nvPicPr>
          <p:cNvPr id="5" name="Picture 2"/>
          <p:cNvPicPr>
            <a:picLocks noChangeAspect="1" noChangeArrowheads="1"/>
          </p:cNvPicPr>
          <p:nvPr/>
        </p:nvPicPr>
        <p:blipFill>
          <a:blip r:embed="rId3"/>
          <a:srcRect/>
          <a:stretch>
            <a:fillRect/>
          </a:stretch>
        </p:blipFill>
        <p:spPr bwMode="auto">
          <a:xfrm>
            <a:off x="1500166" y="1643050"/>
            <a:ext cx="7215238"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285728"/>
            <a:ext cx="7498080" cy="1143000"/>
          </a:xfrm>
        </p:spPr>
        <p:txBody>
          <a:bodyPr/>
          <a:lstStyle/>
          <a:p>
            <a:pPr algn="ctr"/>
            <a:r>
              <a:rPr lang="fr-FR" dirty="0" smtClean="0"/>
              <a:t>Algorithme Génétique</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a:p>
        </p:txBody>
      </p:sp>
      <p:pic>
        <p:nvPicPr>
          <p:cNvPr id="5" name="Image 4" descr="CnChIkX3.png"/>
          <p:cNvPicPr>
            <a:picLocks noChangeAspect="1"/>
          </p:cNvPicPr>
          <p:nvPr/>
        </p:nvPicPr>
        <p:blipFill>
          <a:blip r:embed="rId2"/>
          <a:stretch>
            <a:fillRect/>
          </a:stretch>
        </p:blipFill>
        <p:spPr>
          <a:xfrm>
            <a:off x="3286116" y="1643050"/>
            <a:ext cx="2299146" cy="3384362"/>
          </a:xfrm>
          <a:prstGeom prst="rect">
            <a:avLst/>
          </a:prstGeom>
        </p:spPr>
      </p:pic>
      <p:sp>
        <p:nvSpPr>
          <p:cNvPr id="6" name="Rectangle 5"/>
          <p:cNvSpPr/>
          <p:nvPr/>
        </p:nvSpPr>
        <p:spPr>
          <a:xfrm>
            <a:off x="142844" y="2214554"/>
            <a:ext cx="3439340" cy="2185214"/>
          </a:xfrm>
          <a:prstGeom prst="rect">
            <a:avLst/>
          </a:prstGeom>
        </p:spPr>
        <p:txBody>
          <a:bodyPr wrap="square">
            <a:spAutoFit/>
          </a:bodyPr>
          <a:lstStyle/>
          <a:p>
            <a:pPr lvl="0"/>
            <a:r>
              <a:rPr lang="fr-FR" sz="2000" b="1" dirty="0" smtClean="0">
                <a:solidFill>
                  <a:schemeClr val="accent1"/>
                </a:solidFill>
              </a:rPr>
              <a:t>Obtenir une solution approchée à un problème d'optimisation, lorsqu'il n'existe pas de méthode exacte</a:t>
            </a:r>
          </a:p>
          <a:p>
            <a:endParaRPr lang="fr-FR" sz="3600" b="1" dirty="0">
              <a:solidFill>
                <a:srgbClr val="00B0F0"/>
              </a:solidFill>
            </a:endParaRPr>
          </a:p>
        </p:txBody>
      </p:sp>
      <p:sp>
        <p:nvSpPr>
          <p:cNvPr id="8" name="Rectangle 7"/>
          <p:cNvSpPr/>
          <p:nvPr/>
        </p:nvSpPr>
        <p:spPr>
          <a:xfrm>
            <a:off x="5704660" y="1285860"/>
            <a:ext cx="3439340" cy="5878532"/>
          </a:xfrm>
          <a:prstGeom prst="rect">
            <a:avLst/>
          </a:prstGeom>
        </p:spPr>
        <p:txBody>
          <a:bodyPr wrap="square">
            <a:spAutoFit/>
          </a:bodyPr>
          <a:lstStyle/>
          <a:p>
            <a:pPr lvl="0">
              <a:buFont typeface="Arial" pitchFamily="34" charset="0"/>
              <a:buChar char="•"/>
            </a:pPr>
            <a:r>
              <a:rPr lang="fr-FR" sz="2000" b="1" dirty="0" smtClean="0">
                <a:solidFill>
                  <a:srgbClr val="FF0000"/>
                </a:solidFill>
              </a:rPr>
              <a:t>Le temps de calcul :il nécessite de nombreux calculs, en particulier au niveau de la fonction d'évaluation</a:t>
            </a:r>
          </a:p>
          <a:p>
            <a:pPr lvl="0"/>
            <a:endParaRPr lang="fr-FR" sz="2000" b="1" dirty="0" smtClean="0">
              <a:solidFill>
                <a:srgbClr val="FF0000"/>
              </a:solidFill>
            </a:endParaRPr>
          </a:p>
          <a:p>
            <a:pPr lvl="0">
              <a:buFont typeface="Arial" pitchFamily="34" charset="0"/>
              <a:buChar char="•"/>
            </a:pPr>
            <a:r>
              <a:rPr lang="fr-FR" sz="2000" b="1" dirty="0" smtClean="0">
                <a:solidFill>
                  <a:srgbClr val="FF0000"/>
                </a:solidFill>
              </a:rPr>
              <a:t>Il faut aussi noter l'impossibilité d'être assuré, même après un nombre important de génération</a:t>
            </a:r>
          </a:p>
          <a:p>
            <a:pPr lvl="0"/>
            <a:endParaRPr lang="fr-FR" sz="2000" b="1" dirty="0" smtClean="0">
              <a:solidFill>
                <a:srgbClr val="FF0000"/>
              </a:solidFill>
            </a:endParaRPr>
          </a:p>
          <a:p>
            <a:pPr>
              <a:buFont typeface="Arial" pitchFamily="34" charset="0"/>
              <a:buChar char="•"/>
            </a:pPr>
            <a:r>
              <a:rPr lang="fr-FR" sz="2000" b="1" dirty="0" smtClean="0">
                <a:solidFill>
                  <a:srgbClr val="FF0000"/>
                </a:solidFill>
              </a:rPr>
              <a:t>Ils sont le plus souvent difficiles à mettre en œuvre</a:t>
            </a:r>
            <a:r>
              <a:rPr lang="fr-FR" sz="2000" dirty="0" smtClean="0"/>
              <a:t> </a:t>
            </a:r>
          </a:p>
          <a:p>
            <a:pPr lvl="0"/>
            <a:endParaRPr lang="fr-FR" sz="2000" dirty="0" smtClean="0"/>
          </a:p>
          <a:p>
            <a:r>
              <a:rPr lang="fr-FR" sz="2000" dirty="0" smtClean="0"/>
              <a:t/>
            </a:r>
            <a:br>
              <a:rPr lang="fr-FR" sz="2000" dirty="0" smtClean="0"/>
            </a:br>
            <a:endParaRPr lang="fr-FR" sz="2000" b="1" dirty="0" smtClean="0">
              <a:solidFill>
                <a:schemeClr val="accent5"/>
              </a:solidFill>
            </a:endParaRPr>
          </a:p>
          <a:p>
            <a:endParaRPr lang="fr-FR" sz="36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290" y="2714620"/>
            <a:ext cx="7498080" cy="1143000"/>
          </a:xfrm>
        </p:spPr>
        <p:txBody>
          <a:bodyPr>
            <a:normAutofit fontScale="90000"/>
          </a:bodyPr>
          <a:lstStyle/>
          <a:p>
            <a:pPr algn="ctr"/>
            <a:r>
              <a:rPr lang="fr-FR" dirty="0" smtClean="0"/>
              <a:t>Algorithme d’optimisation par colonies de fourmis</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z="2000" b="1" smtClean="0"/>
              <a:pPr/>
              <a:t>13</a:t>
            </a:fld>
            <a:endParaRPr lang="fr-BE" b="1" dirty="0"/>
          </a:p>
        </p:txBody>
      </p:sp>
      <p:sp>
        <p:nvSpPr>
          <p:cNvPr id="9" name="Titre 8"/>
          <p:cNvSpPr>
            <a:spLocks noGrp="1"/>
          </p:cNvSpPr>
          <p:nvPr>
            <p:ph type="title"/>
          </p:nvPr>
        </p:nvSpPr>
        <p:spPr>
          <a:xfrm>
            <a:off x="1357290" y="428604"/>
            <a:ext cx="7498080" cy="1143000"/>
          </a:xfrm>
        </p:spPr>
        <p:txBody>
          <a:bodyPr>
            <a:normAutofit fontScale="90000"/>
          </a:bodyPr>
          <a:lstStyle/>
          <a:p>
            <a:pPr algn="ctr"/>
            <a:r>
              <a:rPr lang="fr-FR" dirty="0" smtClean="0"/>
              <a:t>Algorithmes  d’optimisation par colonies de fourmis</a:t>
            </a:r>
            <a:br>
              <a:rPr lang="fr-FR" dirty="0" smtClean="0"/>
            </a:br>
            <a:endParaRPr lang="en-US" dirty="0"/>
          </a:p>
        </p:txBody>
      </p:sp>
      <p:pic>
        <p:nvPicPr>
          <p:cNvPr id="8194" name="Picture 2" descr="http://bin.sensegates.com/s/K/n/a/Knapsack_ants.svg.png"/>
          <p:cNvPicPr>
            <a:picLocks noChangeAspect="1" noChangeArrowheads="1"/>
          </p:cNvPicPr>
          <p:nvPr/>
        </p:nvPicPr>
        <p:blipFill>
          <a:blip r:embed="rId3"/>
          <a:srcRect/>
          <a:stretch>
            <a:fillRect/>
          </a:stretch>
        </p:blipFill>
        <p:spPr bwMode="auto">
          <a:xfrm>
            <a:off x="5143504" y="1428736"/>
            <a:ext cx="3786214" cy="4857784"/>
          </a:xfrm>
          <a:prstGeom prst="rect">
            <a:avLst/>
          </a:prstGeom>
          <a:noFill/>
        </p:spPr>
      </p:pic>
      <p:sp>
        <p:nvSpPr>
          <p:cNvPr id="10" name="ZoneTexte 9"/>
          <p:cNvSpPr txBox="1"/>
          <p:nvPr/>
        </p:nvSpPr>
        <p:spPr>
          <a:xfrm>
            <a:off x="1214414" y="2928934"/>
            <a:ext cx="3786214" cy="1938992"/>
          </a:xfrm>
          <a:prstGeom prst="rect">
            <a:avLst/>
          </a:prstGeom>
          <a:noFill/>
        </p:spPr>
        <p:txBody>
          <a:bodyPr wrap="square" rtlCol="0">
            <a:spAutoFit/>
          </a:bodyPr>
          <a:lstStyle/>
          <a:p>
            <a:pPr>
              <a:buFont typeface="Wingdings" pitchFamily="2" charset="2"/>
              <a:buChar char="ü"/>
            </a:pPr>
            <a:r>
              <a:rPr lang="fr-FR" sz="2400" b="1" dirty="0" smtClean="0"/>
              <a:t>BUT : </a:t>
            </a:r>
            <a:r>
              <a:rPr lang="fr-FR" sz="2400" dirty="0" smtClean="0"/>
              <a:t>un sous ensemble d’objets de manière à maximiser la valeur totale du sac à dos sans dépasser la capacité</a:t>
            </a:r>
            <a:endParaRPr lang="fr-FR"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Etape 1</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pic>
        <p:nvPicPr>
          <p:cNvPr id="50178" name="Picture 2" descr="https://scontent.xx.fbcdn.net/v/t1.15752-9/123212883_1732939400188378_8756286686197717205_n.png?_nc_cat=109&amp;ccb=2&amp;_nc_sid=ae9488&amp;_nc_ohc=zRDvDPK57pQAX-AP2wU&amp;_nc_ad=z-m&amp;_nc_cid=0&amp;_nc_ht=scontent.xx&amp;oh=46931227ba2ff9e9f1f2705401d6fda8&amp;oe=5FC0CD71"/>
          <p:cNvPicPr>
            <a:picLocks noChangeAspect="1" noChangeArrowheads="1"/>
          </p:cNvPicPr>
          <p:nvPr/>
        </p:nvPicPr>
        <p:blipFill>
          <a:blip r:embed="rId2"/>
          <a:srcRect/>
          <a:stretch>
            <a:fillRect/>
          </a:stretch>
        </p:blipFill>
        <p:spPr bwMode="auto">
          <a:xfrm>
            <a:off x="1436189" y="2571744"/>
            <a:ext cx="7707811" cy="278608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Etape 2</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a:p>
        </p:txBody>
      </p:sp>
      <p:pic>
        <p:nvPicPr>
          <p:cNvPr id="49154" name="Picture 2" descr="https://scontent.xx.fbcdn.net/v/t1.15752-9/122989058_419093429097190_5564945637227854873_n.png?_nc_cat=108&amp;ccb=2&amp;_nc_sid=ae9488&amp;_nc_ohc=YhtogBNnAyAAX_0ifRx&amp;_nc_ad=z-m&amp;_nc_cid=0&amp;_nc_ht=scontent.xx&amp;oh=b22746b0e7d75736bb2165d3d539b28f&amp;oe=5FC03935"/>
          <p:cNvPicPr>
            <a:picLocks noChangeAspect="1" noChangeArrowheads="1"/>
          </p:cNvPicPr>
          <p:nvPr/>
        </p:nvPicPr>
        <p:blipFill>
          <a:blip r:embed="rId2"/>
          <a:srcRect/>
          <a:stretch>
            <a:fillRect/>
          </a:stretch>
        </p:blipFill>
        <p:spPr bwMode="auto">
          <a:xfrm>
            <a:off x="1000100" y="2214554"/>
            <a:ext cx="7858180" cy="292895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Etape 3</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a:p>
        </p:txBody>
      </p:sp>
      <p:pic>
        <p:nvPicPr>
          <p:cNvPr id="48130" name="Picture 2" descr="https://scontent.xx.fbcdn.net/v/t1.15752-9/123089394_3171076202998023_3356361846180909124_n.png?_nc_cat=107&amp;ccb=2&amp;_nc_sid=ae9488&amp;_nc_ohc=n3kQH95WFbIAX_ztPBt&amp;_nc_ad=z-m&amp;_nc_cid=0&amp;_nc_ht=scontent.xx&amp;oh=a0988235b6213c3c5f5053eab54f299d&amp;oe=5FBF12D1"/>
          <p:cNvPicPr>
            <a:picLocks noChangeAspect="1" noChangeArrowheads="1"/>
          </p:cNvPicPr>
          <p:nvPr/>
        </p:nvPicPr>
        <p:blipFill>
          <a:blip r:embed="rId2"/>
          <a:srcRect/>
          <a:stretch>
            <a:fillRect/>
          </a:stretch>
        </p:blipFill>
        <p:spPr bwMode="auto">
          <a:xfrm>
            <a:off x="1785918" y="2571744"/>
            <a:ext cx="6590542" cy="235745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Etape 4</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pic>
        <p:nvPicPr>
          <p:cNvPr id="47106" name="Picture 2" descr="https://scontent.xx.fbcdn.net/v/t1.15752-9/122997645_467207264252256_1084195385216737890_n.png?_nc_cat=109&amp;ccb=2&amp;_nc_sid=ae9488&amp;_nc_ohc=_6VbAWO2ydkAX-xElVf&amp;_nc_ad=z-m&amp;_nc_cid=0&amp;_nc_ht=scontent.xx&amp;oh=ec2b0cbb4b182f05c39d5db318b85290&amp;oe=5FC0B0AD"/>
          <p:cNvPicPr>
            <a:picLocks noChangeAspect="1" noChangeArrowheads="1"/>
          </p:cNvPicPr>
          <p:nvPr/>
        </p:nvPicPr>
        <p:blipFill>
          <a:blip r:embed="rId2"/>
          <a:srcRect/>
          <a:stretch>
            <a:fillRect/>
          </a:stretch>
        </p:blipFill>
        <p:spPr bwMode="auto">
          <a:xfrm>
            <a:off x="1718135" y="2571744"/>
            <a:ext cx="7425865" cy="271464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Etape 5</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18</a:t>
            </a:fld>
            <a:endParaRPr lang="fr-BE"/>
          </a:p>
        </p:txBody>
      </p:sp>
      <p:pic>
        <p:nvPicPr>
          <p:cNvPr id="52226" name="Picture 2" descr="https://scontent.xx.fbcdn.net/v/t1.15752-9/123013151_1412567815615631_7611596682247540023_n.png?_nc_cat=109&amp;ccb=2&amp;_nc_sid=ae9488&amp;_nc_ohc=fv9l-jAFZx4AX8A7kAX&amp;_nc_ad=z-m&amp;_nc_cid=0&amp;_nc_ht=scontent.xx&amp;oh=493a6f11b069986254cd64af4db1621c&amp;oe=5FBF95D2"/>
          <p:cNvPicPr>
            <a:picLocks noChangeAspect="1" noChangeArrowheads="1"/>
          </p:cNvPicPr>
          <p:nvPr/>
        </p:nvPicPr>
        <p:blipFill>
          <a:blip r:embed="rId2"/>
          <a:srcRect/>
          <a:stretch>
            <a:fillRect/>
          </a:stretch>
        </p:blipFill>
        <p:spPr bwMode="auto">
          <a:xfrm>
            <a:off x="1500166" y="2428868"/>
            <a:ext cx="7118394" cy="271464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Etape 6</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19</a:t>
            </a:fld>
            <a:endParaRPr lang="fr-BE"/>
          </a:p>
        </p:txBody>
      </p:sp>
      <p:pic>
        <p:nvPicPr>
          <p:cNvPr id="51202" name="Picture 2" descr="https://scontent.xx.fbcdn.net/v/t1.15752-9/123058967_3693806083965942_7175430654081299440_n.png?_nc_cat=104&amp;ccb=2&amp;_nc_sid=ae9488&amp;_nc_ohc=Y9wgqJtFq84AX8rt5XB&amp;_nc_ad=z-m&amp;_nc_cid=0&amp;_nc_ht=scontent.xx&amp;oh=f2577209f0fa198e74e970c075a17596&amp;oe=5FBF2CAA"/>
          <p:cNvPicPr>
            <a:picLocks noChangeAspect="1" noChangeArrowheads="1"/>
          </p:cNvPicPr>
          <p:nvPr/>
        </p:nvPicPr>
        <p:blipFill>
          <a:blip r:embed="rId2"/>
          <a:srcRect/>
          <a:stretch>
            <a:fillRect/>
          </a:stretch>
        </p:blipFill>
        <p:spPr bwMode="auto">
          <a:xfrm>
            <a:off x="1142976" y="2357430"/>
            <a:ext cx="7627141" cy="278608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sp>
        <p:nvSpPr>
          <p:cNvPr id="5" name="Titre 1"/>
          <p:cNvSpPr txBox="1">
            <a:spLocks/>
          </p:cNvSpPr>
          <p:nvPr/>
        </p:nvSpPr>
        <p:spPr>
          <a:xfrm>
            <a:off x="857224" y="1785926"/>
            <a:ext cx="8286776" cy="3714776"/>
          </a:xfrm>
          <a:prstGeom prst="rect">
            <a:avLst/>
          </a:prstGeom>
        </p:spPr>
        <p:txBody>
          <a:bodyPr anchor="ctr">
            <a:normAutofit fontScale="92500" lnSpcReduction="10000"/>
          </a:bodyPr>
          <a:lstStyle/>
          <a:p>
            <a:pPr marL="514350" marR="0" lvl="0" indent="-514350" algn="ctr" defTabSz="914400" rtl="0" eaLnBrk="1" fontAlgn="auto" latinLnBrk="0" hangingPunct="1">
              <a:lnSpc>
                <a:spcPct val="200000"/>
              </a:lnSpc>
              <a:spcBef>
                <a:spcPct val="0"/>
              </a:spcBef>
              <a:spcAft>
                <a:spcPts val="0"/>
              </a:spcAft>
              <a:buClrTx/>
              <a:buSzTx/>
              <a:buFont typeface="+mj-lt"/>
              <a:buAutoNum type="arabicPeriod"/>
              <a:tabLst/>
              <a:defRPr/>
            </a:pPr>
            <a:r>
              <a:rPr kumimoji="0" lang="fr-FR" sz="3200" u="none" strike="noStrike" kern="1200" cap="none" spc="0" normalizeH="0" baseline="0" noProof="0" dirty="0" smtClean="0">
                <a:ln>
                  <a:noFill/>
                </a:ln>
                <a:solidFill>
                  <a:schemeClr val="accent6">
                    <a:lumMod val="50000"/>
                  </a:schemeClr>
                </a:solidFill>
                <a:effectLst>
                  <a:outerShdw blurRad="50000" dist="30000" dir="5400000" algn="tl" rotWithShape="0">
                    <a:srgbClr val="000000">
                      <a:alpha val="30000"/>
                    </a:srgbClr>
                  </a:outerShdw>
                </a:effectLst>
                <a:uLnTx/>
                <a:uFillTx/>
                <a:latin typeface="+mj-lt"/>
                <a:ea typeface="+mj-ea"/>
                <a:cs typeface="+mj-cs"/>
              </a:rPr>
              <a:t>Présentation Formelle du Problème</a:t>
            </a:r>
          </a:p>
          <a:p>
            <a:pPr marL="514350" marR="0" lvl="0" indent="-514350" algn="ctr" defTabSz="914400" rtl="0" eaLnBrk="1" fontAlgn="auto" latinLnBrk="0" hangingPunct="1">
              <a:lnSpc>
                <a:spcPct val="200000"/>
              </a:lnSpc>
              <a:spcBef>
                <a:spcPct val="0"/>
              </a:spcBef>
              <a:spcAft>
                <a:spcPts val="0"/>
              </a:spcAft>
              <a:buClrTx/>
              <a:buSzTx/>
              <a:buFont typeface="+mj-lt"/>
              <a:buAutoNum type="arabicPeriod"/>
              <a:tabLst/>
              <a:defRPr/>
            </a:pPr>
            <a:r>
              <a:rPr lang="fr-FR" sz="3200" dirty="0" smtClean="0">
                <a:solidFill>
                  <a:schemeClr val="accent6">
                    <a:lumMod val="50000"/>
                  </a:schemeClr>
                </a:solidFill>
                <a:effectLst>
                  <a:outerShdw blurRad="50000" dist="30000" dir="5400000" algn="tl" rotWithShape="0">
                    <a:srgbClr val="000000">
                      <a:alpha val="30000"/>
                    </a:srgbClr>
                  </a:outerShdw>
                </a:effectLst>
                <a:latin typeface="+mj-lt"/>
                <a:ea typeface="+mj-ea"/>
                <a:cs typeface="+mj-cs"/>
              </a:rPr>
              <a:t>Exemple D’application</a:t>
            </a:r>
          </a:p>
          <a:p>
            <a:pPr marL="514350" marR="0" lvl="0" indent="-514350" algn="ctr" defTabSz="914400" rtl="0" eaLnBrk="1" fontAlgn="auto" latinLnBrk="0" hangingPunct="1">
              <a:lnSpc>
                <a:spcPct val="200000"/>
              </a:lnSpc>
              <a:spcBef>
                <a:spcPct val="0"/>
              </a:spcBef>
              <a:spcAft>
                <a:spcPts val="0"/>
              </a:spcAft>
              <a:buClrTx/>
              <a:buSzTx/>
              <a:buFont typeface="+mj-lt"/>
              <a:buAutoNum type="arabicPeriod"/>
              <a:tabLst/>
              <a:defRPr/>
            </a:pPr>
            <a:r>
              <a:rPr kumimoji="0" lang="fr-FR" sz="3200" u="none" strike="noStrike" kern="1200" cap="none" spc="0" normalizeH="0" baseline="0" noProof="0" dirty="0" smtClean="0">
                <a:ln>
                  <a:noFill/>
                </a:ln>
                <a:solidFill>
                  <a:schemeClr val="accent6">
                    <a:lumMod val="50000"/>
                  </a:schemeClr>
                </a:solidFill>
                <a:effectLst>
                  <a:outerShdw blurRad="50000" dist="30000" dir="5400000" algn="tl" rotWithShape="0">
                    <a:srgbClr val="000000">
                      <a:alpha val="30000"/>
                    </a:srgbClr>
                  </a:outerShdw>
                </a:effectLst>
                <a:uLnTx/>
                <a:uFillTx/>
                <a:latin typeface="+mj-lt"/>
                <a:ea typeface="+mj-ea"/>
                <a:cs typeface="+mj-cs"/>
              </a:rPr>
              <a:t>Présentation des Algorithmes</a:t>
            </a:r>
            <a:endParaRPr lang="en-US" sz="3200" dirty="0" smtClean="0">
              <a:solidFill>
                <a:schemeClr val="accent6">
                  <a:lumMod val="50000"/>
                </a:schemeClr>
              </a:solidFill>
              <a:effectLst>
                <a:outerShdw blurRad="50000" dist="30000" dir="5400000" algn="tl" rotWithShape="0">
                  <a:srgbClr val="000000">
                    <a:alpha val="30000"/>
                  </a:srgbClr>
                </a:outerShdw>
              </a:effectLst>
              <a:latin typeface="+mj-lt"/>
              <a:ea typeface="+mj-ea"/>
              <a:cs typeface="+mj-cs"/>
            </a:endParaRPr>
          </a:p>
          <a:p>
            <a:pPr marL="514350" marR="0" lvl="0" indent="-514350" algn="ctr" defTabSz="914400" rtl="0" eaLnBrk="1" fontAlgn="auto" latinLnBrk="0" hangingPunct="1">
              <a:lnSpc>
                <a:spcPct val="200000"/>
              </a:lnSpc>
              <a:spcBef>
                <a:spcPct val="0"/>
              </a:spcBef>
              <a:spcAft>
                <a:spcPts val="0"/>
              </a:spcAft>
              <a:buClrTx/>
              <a:buSzTx/>
              <a:buFont typeface="+mj-lt"/>
              <a:buAutoNum type="arabicPeriod"/>
              <a:tabLst/>
              <a:defRPr/>
            </a:pPr>
            <a:r>
              <a:rPr kumimoji="0" lang="fr-FR" sz="3200" u="none" strike="noStrike" kern="1200" cap="none" spc="0" normalizeH="0" baseline="0" noProof="0" dirty="0" smtClean="0">
                <a:ln>
                  <a:noFill/>
                </a:ln>
                <a:solidFill>
                  <a:schemeClr val="accent6">
                    <a:lumMod val="50000"/>
                  </a:schemeClr>
                </a:solidFill>
                <a:effectLst>
                  <a:outerShdw blurRad="50000" dist="30000" dir="5400000" algn="tl" rotWithShape="0">
                    <a:srgbClr val="000000">
                      <a:alpha val="30000"/>
                    </a:srgbClr>
                  </a:outerShdw>
                </a:effectLst>
                <a:uLnTx/>
                <a:uFillTx/>
                <a:latin typeface="+mj-lt"/>
                <a:ea typeface="+mj-ea"/>
                <a:cs typeface="+mj-cs"/>
              </a:rPr>
              <a:t>Complexité des</a:t>
            </a:r>
            <a:r>
              <a:rPr kumimoji="0" lang="fr-FR" sz="3200" u="none" strike="noStrike" kern="1200" cap="none" spc="0" normalizeH="0" noProof="0" dirty="0" smtClean="0">
                <a:ln>
                  <a:noFill/>
                </a:ln>
                <a:solidFill>
                  <a:schemeClr val="accent6">
                    <a:lumMod val="50000"/>
                  </a:schemeClr>
                </a:solidFill>
                <a:effectLst>
                  <a:outerShdw blurRad="50000" dist="30000" dir="5400000" algn="tl" rotWithShape="0">
                    <a:srgbClr val="000000">
                      <a:alpha val="30000"/>
                    </a:srgbClr>
                  </a:outerShdw>
                </a:effectLst>
                <a:uLnTx/>
                <a:uFillTx/>
                <a:latin typeface="+mj-lt"/>
                <a:ea typeface="+mj-ea"/>
                <a:cs typeface="+mj-cs"/>
              </a:rPr>
              <a:t> Algorithmes Proposée</a:t>
            </a:r>
            <a:endParaRPr kumimoji="0" lang="en-US" sz="3200" u="none" strike="noStrike" kern="1200" cap="none" spc="0" normalizeH="0" baseline="0" noProof="0" dirty="0">
              <a:ln>
                <a:noFill/>
              </a:ln>
              <a:solidFill>
                <a:schemeClr val="accent6">
                  <a:lumMod val="5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pPr/>
              <a:t>20</a:t>
            </a:fld>
            <a:endParaRPr lang="fr-BE" b="1" dirty="0"/>
          </a:p>
        </p:txBody>
      </p:sp>
      <p:sp>
        <p:nvSpPr>
          <p:cNvPr id="6" name="Titre 5"/>
          <p:cNvSpPr>
            <a:spLocks noGrp="1"/>
          </p:cNvSpPr>
          <p:nvPr>
            <p:ph type="title"/>
          </p:nvPr>
        </p:nvSpPr>
        <p:spPr>
          <a:xfrm>
            <a:off x="1428728" y="500042"/>
            <a:ext cx="7498080" cy="1143000"/>
          </a:xfrm>
        </p:spPr>
        <p:txBody>
          <a:bodyPr>
            <a:normAutofit fontScale="90000"/>
          </a:bodyPr>
          <a:lstStyle/>
          <a:p>
            <a:pPr algn="ctr"/>
            <a:r>
              <a:rPr lang="fr-FR" dirty="0" smtClean="0"/>
              <a:t>Algorithmes  d’optimisation par colonies de fourmis</a:t>
            </a:r>
            <a:br>
              <a:rPr lang="fr-FR" dirty="0" smtClean="0"/>
            </a:br>
            <a:endParaRPr lang="en-US" dirty="0"/>
          </a:p>
        </p:txBody>
      </p:sp>
      <p:pic>
        <p:nvPicPr>
          <p:cNvPr id="5" name="Picture 11">
            <a:extLst>
              <a:ext uri="{FF2B5EF4-FFF2-40B4-BE49-F238E27FC236}">
                <a16:creationId xmlns:a16="http://schemas.microsoft.com/office/drawing/2014/main" id="{6384DB82-E63F-4DF9-81A3-BBC819422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042" y="1714488"/>
            <a:ext cx="6468938" cy="400052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Algorithmes  d’optimisation par colonies de fourmis</a:t>
            </a:r>
            <a:br>
              <a:rPr lang="fr-FR" dirty="0" smtClean="0"/>
            </a:b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21</a:t>
            </a:fld>
            <a:endParaRPr lang="fr-BE"/>
          </a:p>
        </p:txBody>
      </p:sp>
      <p:pic>
        <p:nvPicPr>
          <p:cNvPr id="5" name="Picture 5">
            <a:extLst>
              <a:ext uri="{FF2B5EF4-FFF2-40B4-BE49-F238E27FC236}">
                <a16:creationId xmlns:a16="http://schemas.microsoft.com/office/drawing/2014/main" id="{CBC0B7B9-3020-41E1-85FA-5075BFE2D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414" y="1285860"/>
            <a:ext cx="7678912" cy="3357586"/>
          </a:xfrm>
          <a:prstGeom prst="rect">
            <a:avLst/>
          </a:prstGeom>
        </p:spPr>
      </p:pic>
      <p:pic>
        <p:nvPicPr>
          <p:cNvPr id="11266" name="Picture 2" descr="https://qph.fs.quoracdn.net/main-qimg-999b9db34e84d1c34dc127bfeb1dbb53"/>
          <p:cNvPicPr>
            <a:picLocks noChangeAspect="1" noChangeArrowheads="1"/>
          </p:cNvPicPr>
          <p:nvPr/>
        </p:nvPicPr>
        <p:blipFill>
          <a:blip r:embed="rId4"/>
          <a:srcRect/>
          <a:stretch>
            <a:fillRect/>
          </a:stretch>
        </p:blipFill>
        <p:spPr bwMode="auto">
          <a:xfrm>
            <a:off x="1285852" y="4786322"/>
            <a:ext cx="7572428" cy="169544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728" y="285728"/>
            <a:ext cx="7498080" cy="1143000"/>
          </a:xfrm>
        </p:spPr>
        <p:txBody>
          <a:bodyPr>
            <a:normAutofit fontScale="90000"/>
          </a:bodyPr>
          <a:lstStyle/>
          <a:p>
            <a:pPr lvl="0" algn="ctr"/>
            <a:r>
              <a:rPr lang="fr-FR" dirty="0" smtClean="0"/>
              <a:t>Solution optimal : est de 12 $ et 14 kg pour notre cas </a:t>
            </a:r>
            <a:r>
              <a:rPr lang="fr-FR" sz="4400" dirty="0" smtClean="0">
                <a:solidFill>
                  <a:schemeClr val="tx1"/>
                </a:solidFill>
                <a:effectLst/>
              </a:rPr>
              <a:t/>
            </a:r>
            <a:br>
              <a:rPr lang="fr-FR" sz="4400" dirty="0" smtClean="0">
                <a:solidFill>
                  <a:schemeClr val="tx1"/>
                </a:solidFill>
                <a:effectLst/>
              </a:rPr>
            </a:b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
        <p:nvSpPr>
          <p:cNvPr id="5" name="Text Placeholder 4">
            <a:extLst>
              <a:ext uri="{FF2B5EF4-FFF2-40B4-BE49-F238E27FC236}">
                <a16:creationId xmlns:a16="http://schemas.microsoft.com/office/drawing/2014/main" id="{808EBB3F-7455-48B4-AAE8-55BBE62B4324}"/>
              </a:ext>
            </a:extLst>
          </p:cNvPr>
          <p:cNvSpPr txBox="1">
            <a:spLocks/>
          </p:cNvSpPr>
          <p:nvPr/>
        </p:nvSpPr>
        <p:spPr>
          <a:xfrm>
            <a:off x="3343195" y="295332"/>
            <a:ext cx="14329592" cy="504056"/>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14">
            <a:extLst>
              <a:ext uri="{FF2B5EF4-FFF2-40B4-BE49-F238E27FC236}">
                <a16:creationId xmlns:a16="http://schemas.microsoft.com/office/drawing/2014/main" id="{1A4AC673-C83C-402C-98A1-7B48A3A31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08" y="2143116"/>
            <a:ext cx="2849063" cy="3000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16">
            <a:extLst>
              <a:ext uri="{FF2B5EF4-FFF2-40B4-BE49-F238E27FC236}">
                <a16:creationId xmlns:a16="http://schemas.microsoft.com/office/drawing/2014/main" id="{7EB9868C-3AFA-4064-9943-314BC3A66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678" y="2143116"/>
            <a:ext cx="2857488" cy="3000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20">
            <a:extLst>
              <a:ext uri="{FF2B5EF4-FFF2-40B4-BE49-F238E27FC236}">
                <a16:creationId xmlns:a16="http://schemas.microsoft.com/office/drawing/2014/main" id="{107DE21A-742B-4CCA-8947-A6772B19E931}"/>
              </a:ext>
            </a:extLst>
          </p:cNvPr>
          <p:cNvSpPr txBox="1"/>
          <p:nvPr/>
        </p:nvSpPr>
        <p:spPr>
          <a:xfrm>
            <a:off x="142844" y="1643050"/>
            <a:ext cx="3357586" cy="369332"/>
          </a:xfrm>
          <a:prstGeom prst="rect">
            <a:avLst/>
          </a:prstGeom>
          <a:noFill/>
        </p:spPr>
        <p:txBody>
          <a:bodyPr wrap="square" rtlCol="0">
            <a:spAutoFit/>
          </a:bodyPr>
          <a:lstStyle/>
          <a:p>
            <a:r>
              <a:rPr lang="fr-FR" dirty="0"/>
              <a:t>Solution optimal 1</a:t>
            </a:r>
            <a:r>
              <a:rPr lang="fr-FR" baseline="30000" dirty="0"/>
              <a:t>er</a:t>
            </a:r>
            <a:r>
              <a:rPr lang="fr-FR" dirty="0"/>
              <a:t> </a:t>
            </a:r>
            <a:r>
              <a:rPr lang="fr-FR" dirty="0" err="1" smtClean="0"/>
              <a:t>Iter</a:t>
            </a:r>
            <a:endParaRPr lang="fr-FR" dirty="0"/>
          </a:p>
        </p:txBody>
      </p:sp>
      <p:sp>
        <p:nvSpPr>
          <p:cNvPr id="9" name="TextBox 21">
            <a:extLst>
              <a:ext uri="{FF2B5EF4-FFF2-40B4-BE49-F238E27FC236}">
                <a16:creationId xmlns:a16="http://schemas.microsoft.com/office/drawing/2014/main" id="{96DA7985-2464-4F4F-8C26-DCCE0DA542C7}"/>
              </a:ext>
            </a:extLst>
          </p:cNvPr>
          <p:cNvSpPr txBox="1"/>
          <p:nvPr/>
        </p:nvSpPr>
        <p:spPr>
          <a:xfrm>
            <a:off x="6500826" y="1643050"/>
            <a:ext cx="2000264" cy="369332"/>
          </a:xfrm>
          <a:prstGeom prst="rect">
            <a:avLst/>
          </a:prstGeom>
          <a:noFill/>
        </p:spPr>
        <p:txBody>
          <a:bodyPr wrap="square" rtlCol="0">
            <a:spAutoFit/>
          </a:bodyPr>
          <a:lstStyle/>
          <a:p>
            <a:r>
              <a:rPr lang="fr-FR" dirty="0"/>
              <a:t>Solution approché</a:t>
            </a:r>
          </a:p>
        </p:txBody>
      </p:sp>
      <p:pic>
        <p:nvPicPr>
          <p:cNvPr id="10" name="Picture 23">
            <a:extLst>
              <a:ext uri="{FF2B5EF4-FFF2-40B4-BE49-F238E27FC236}">
                <a16:creationId xmlns:a16="http://schemas.microsoft.com/office/drawing/2014/main" id="{7651BAB6-782F-4404-9E35-3472BAA38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44" y="2143116"/>
            <a:ext cx="2714612" cy="3000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24">
            <a:extLst>
              <a:ext uri="{FF2B5EF4-FFF2-40B4-BE49-F238E27FC236}">
                <a16:creationId xmlns:a16="http://schemas.microsoft.com/office/drawing/2014/main" id="{80959E9D-178F-4F07-A4EA-E6E9B546A9CE}"/>
              </a:ext>
            </a:extLst>
          </p:cNvPr>
          <p:cNvSpPr txBox="1"/>
          <p:nvPr/>
        </p:nvSpPr>
        <p:spPr>
          <a:xfrm>
            <a:off x="3286116" y="1643050"/>
            <a:ext cx="2786082" cy="369332"/>
          </a:xfrm>
          <a:prstGeom prst="rect">
            <a:avLst/>
          </a:prstGeom>
          <a:noFill/>
        </p:spPr>
        <p:txBody>
          <a:bodyPr wrap="square" rtlCol="0">
            <a:spAutoFit/>
          </a:bodyPr>
          <a:lstStyle/>
          <a:p>
            <a:r>
              <a:rPr lang="fr-FR" dirty="0"/>
              <a:t>Solution optimal 2</a:t>
            </a:r>
            <a:r>
              <a:rPr lang="fr-FR" baseline="30000" dirty="0"/>
              <a:t>eme</a:t>
            </a:r>
            <a:r>
              <a:rPr lang="fr-FR" dirty="0"/>
              <a:t> Iter</a:t>
            </a:r>
          </a:p>
        </p:txBody>
      </p:sp>
      <p:sp>
        <p:nvSpPr>
          <p:cNvPr id="12" name="Rectangle 11">
            <a:extLst>
              <a:ext uri="{FF2B5EF4-FFF2-40B4-BE49-F238E27FC236}">
                <a16:creationId xmlns:a16="http://schemas.microsoft.com/office/drawing/2014/main" id="{98832D2F-8EFD-4BD6-B20E-C14C52197018}"/>
              </a:ext>
            </a:extLst>
          </p:cNvPr>
          <p:cNvSpPr/>
          <p:nvPr/>
        </p:nvSpPr>
        <p:spPr>
          <a:xfrm>
            <a:off x="0" y="3500438"/>
            <a:ext cx="2786050" cy="285752"/>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solidFill>
                <a:schemeClr val="accent6"/>
              </a:solidFill>
            </a:endParaRPr>
          </a:p>
        </p:txBody>
      </p:sp>
      <p:sp>
        <p:nvSpPr>
          <p:cNvPr id="13" name="Rectangle 12">
            <a:extLst>
              <a:ext uri="{FF2B5EF4-FFF2-40B4-BE49-F238E27FC236}">
                <a16:creationId xmlns:a16="http://schemas.microsoft.com/office/drawing/2014/main" id="{98832D2F-8EFD-4BD6-B20E-C14C52197018}"/>
              </a:ext>
            </a:extLst>
          </p:cNvPr>
          <p:cNvSpPr/>
          <p:nvPr/>
        </p:nvSpPr>
        <p:spPr>
          <a:xfrm>
            <a:off x="3286148" y="3714752"/>
            <a:ext cx="2786050" cy="223838"/>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solidFill>
                <a:schemeClr val="accent6"/>
              </a:solidFill>
            </a:endParaRPr>
          </a:p>
        </p:txBody>
      </p:sp>
      <p:sp>
        <p:nvSpPr>
          <p:cNvPr id="14" name="Rectangle 13">
            <a:extLst>
              <a:ext uri="{FF2B5EF4-FFF2-40B4-BE49-F238E27FC236}">
                <a16:creationId xmlns:a16="http://schemas.microsoft.com/office/drawing/2014/main" id="{98832D2F-8EFD-4BD6-B20E-C14C52197018}"/>
              </a:ext>
            </a:extLst>
          </p:cNvPr>
          <p:cNvSpPr/>
          <p:nvPr/>
        </p:nvSpPr>
        <p:spPr>
          <a:xfrm>
            <a:off x="6286512" y="3500438"/>
            <a:ext cx="2786050" cy="214314"/>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solidFill>
                <a:schemeClr val="accent6"/>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Algorithmes  d’optimisation par colonies de fourmis</a:t>
            </a:r>
            <a:br>
              <a:rPr lang="fr-FR" dirty="0" smtClean="0"/>
            </a:b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23</a:t>
            </a:fld>
            <a:endParaRPr lang="fr-BE"/>
          </a:p>
        </p:txBody>
      </p:sp>
      <p:pic>
        <p:nvPicPr>
          <p:cNvPr id="5" name="Image 4" descr="CnChIkX3.png"/>
          <p:cNvPicPr>
            <a:picLocks noChangeAspect="1"/>
          </p:cNvPicPr>
          <p:nvPr/>
        </p:nvPicPr>
        <p:blipFill>
          <a:blip r:embed="rId2"/>
          <a:stretch>
            <a:fillRect/>
          </a:stretch>
        </p:blipFill>
        <p:spPr>
          <a:xfrm>
            <a:off x="3714744" y="2214554"/>
            <a:ext cx="2853098" cy="2542616"/>
          </a:xfrm>
          <a:prstGeom prst="rect">
            <a:avLst/>
          </a:prstGeom>
        </p:spPr>
      </p:pic>
      <p:sp>
        <p:nvSpPr>
          <p:cNvPr id="6" name="Rectangle 5"/>
          <p:cNvSpPr/>
          <p:nvPr/>
        </p:nvSpPr>
        <p:spPr>
          <a:xfrm>
            <a:off x="1214414" y="2643182"/>
            <a:ext cx="2753048" cy="1631216"/>
          </a:xfrm>
          <a:prstGeom prst="rect">
            <a:avLst/>
          </a:prstGeom>
        </p:spPr>
        <p:txBody>
          <a:bodyPr wrap="square">
            <a:spAutoFit/>
          </a:bodyPr>
          <a:lstStyle/>
          <a:p>
            <a:r>
              <a:rPr lang="fr-FR" sz="2000" b="1" dirty="0" smtClean="0">
                <a:solidFill>
                  <a:srgbClr val="00B050"/>
                </a:solidFill>
              </a:rPr>
              <a:t>Très grande adaptabilité. Parfait pour les problèmes basés sur des graphes.</a:t>
            </a:r>
            <a:endParaRPr lang="fr-FR" sz="2000" b="1" dirty="0">
              <a:solidFill>
                <a:srgbClr val="00B050"/>
              </a:solidFill>
            </a:endParaRPr>
          </a:p>
        </p:txBody>
      </p:sp>
      <p:sp>
        <p:nvSpPr>
          <p:cNvPr id="7" name="Rectangle 6"/>
          <p:cNvSpPr/>
          <p:nvPr/>
        </p:nvSpPr>
        <p:spPr>
          <a:xfrm>
            <a:off x="6786578" y="2357430"/>
            <a:ext cx="2243100" cy="2554545"/>
          </a:xfrm>
          <a:prstGeom prst="rect">
            <a:avLst/>
          </a:prstGeom>
        </p:spPr>
        <p:txBody>
          <a:bodyPr wrap="square">
            <a:spAutoFit/>
          </a:bodyPr>
          <a:lstStyle/>
          <a:p>
            <a:r>
              <a:rPr lang="fr-FR" sz="2000" b="1" dirty="0" smtClean="0">
                <a:solidFill>
                  <a:srgbClr val="FF0000"/>
                </a:solidFill>
              </a:rPr>
              <a:t>Un état bloquant peut arriver Temps d'exécution parfois long Ne s'applique pas à tous type de problèmes</a:t>
            </a:r>
            <a:endParaRPr lang="fr-FR"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4168" y="2636912"/>
            <a:ext cx="7498080" cy="1143000"/>
          </a:xfrm>
        </p:spPr>
        <p:txBody>
          <a:bodyPr>
            <a:normAutofit/>
          </a:bodyPr>
          <a:lstStyle/>
          <a:p>
            <a:pPr marL="82296" lvl="0" algn="ctr"/>
            <a:r>
              <a:rPr lang="fr-FR" dirty="0" smtClean="0"/>
              <a:t>Algorithme </a:t>
            </a:r>
            <a:r>
              <a:rPr lang="fr-FR" dirty="0" smtClean="0"/>
              <a:t>Recuit simulé</a:t>
            </a:r>
            <a:endParaRPr lang="fr-FR" altLang="en-US" sz="3600" dirty="0">
              <a:latin typeface="Arial" panose="020B0604020202020204"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24</a:t>
            </a:fld>
            <a:endParaRPr lang="fr-B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728" y="571480"/>
            <a:ext cx="7498080" cy="1143000"/>
          </a:xfrm>
        </p:spPr>
        <p:txBody>
          <a:bodyPr>
            <a:normAutofit fontScale="90000"/>
          </a:bodyPr>
          <a:lstStyle/>
          <a:p>
            <a:pPr algn="ctr"/>
            <a:r>
              <a:rPr lang="fr-FR" dirty="0"/>
              <a:t>Algorithme Recuit simulé</a:t>
            </a:r>
            <a:r>
              <a:rPr lang="fr-FR" dirty="0" smtClean="0"/>
              <a:t/>
            </a:r>
            <a:br>
              <a:rPr lang="fr-FR" dirty="0" smtClean="0"/>
            </a:b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25</a:t>
            </a:fld>
            <a:endParaRPr lang="fr-BE"/>
          </a:p>
        </p:txBody>
      </p:sp>
      <p:pic>
        <p:nvPicPr>
          <p:cNvPr id="3" name="Picture 2"/>
          <p:cNvPicPr>
            <a:picLocks noChangeAspect="1"/>
          </p:cNvPicPr>
          <p:nvPr/>
        </p:nvPicPr>
        <p:blipFill>
          <a:blip r:embed="rId3"/>
          <a:stretch>
            <a:fillRect/>
          </a:stretch>
        </p:blipFill>
        <p:spPr>
          <a:xfrm>
            <a:off x="1762887" y="1988840"/>
            <a:ext cx="7193973" cy="388654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F4668DC-857F-487D-BFFA-8C0CA5037977}" type="slidenum">
              <a:rPr lang="fr-BE" smtClean="0"/>
              <a:pPr/>
              <a:t>26</a:t>
            </a:fld>
            <a:endParaRPr lang="fr-BE"/>
          </a:p>
        </p:txBody>
      </p:sp>
      <p:sp>
        <p:nvSpPr>
          <p:cNvPr id="5" name="Titre 1"/>
          <p:cNvSpPr>
            <a:spLocks noGrp="1"/>
          </p:cNvSpPr>
          <p:nvPr>
            <p:ph type="title"/>
          </p:nvPr>
        </p:nvSpPr>
        <p:spPr/>
        <p:txBody>
          <a:bodyPr>
            <a:normAutofit fontScale="90000"/>
          </a:bodyPr>
          <a:lstStyle/>
          <a:p>
            <a:pPr algn="ctr"/>
            <a:r>
              <a:rPr lang="fr-FR" dirty="0"/>
              <a:t>Algorithme Recuit simulé</a:t>
            </a:r>
            <a:r>
              <a:rPr lang="fr-FR" dirty="0" smtClean="0"/>
              <a:t/>
            </a:r>
            <a:br>
              <a:rPr lang="fr-FR" dirty="0" smtClean="0"/>
            </a:br>
            <a:endParaRPr lang="en-US" dirty="0"/>
          </a:p>
        </p:txBody>
      </p:sp>
      <p:pic>
        <p:nvPicPr>
          <p:cNvPr id="6" name="Picture 5"/>
          <p:cNvPicPr>
            <a:picLocks noChangeAspect="1"/>
          </p:cNvPicPr>
          <p:nvPr/>
        </p:nvPicPr>
        <p:blipFill>
          <a:blip r:embed="rId2"/>
          <a:stretch>
            <a:fillRect/>
          </a:stretch>
        </p:blipFill>
        <p:spPr>
          <a:xfrm>
            <a:off x="1314450" y="990600"/>
            <a:ext cx="7619238" cy="5791200"/>
          </a:xfrm>
          <a:prstGeom prst="rect">
            <a:avLst/>
          </a:prstGeom>
        </p:spPr>
      </p:pic>
    </p:spTree>
    <p:extLst>
      <p:ext uri="{BB962C8B-B14F-4D97-AF65-F5344CB8AC3E}">
        <p14:creationId xmlns:p14="http://schemas.microsoft.com/office/powerpoint/2010/main" val="1063335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F4668DC-857F-487D-BFFA-8C0CA5037977}" type="slidenum">
              <a:rPr lang="fr-BE" smtClean="0"/>
              <a:pPr/>
              <a:t>27</a:t>
            </a:fld>
            <a:endParaRPr lang="fr-BE"/>
          </a:p>
        </p:txBody>
      </p:sp>
      <p:pic>
        <p:nvPicPr>
          <p:cNvPr id="5" name="Picture 4"/>
          <p:cNvPicPr>
            <a:picLocks noChangeAspect="1"/>
          </p:cNvPicPr>
          <p:nvPr/>
        </p:nvPicPr>
        <p:blipFill>
          <a:blip r:embed="rId2"/>
          <a:stretch>
            <a:fillRect/>
          </a:stretch>
        </p:blipFill>
        <p:spPr>
          <a:xfrm>
            <a:off x="1460760" y="1556792"/>
            <a:ext cx="7314016" cy="4229100"/>
          </a:xfrm>
          <a:prstGeom prst="rect">
            <a:avLst/>
          </a:prstGeom>
        </p:spPr>
      </p:pic>
      <p:sp>
        <p:nvSpPr>
          <p:cNvPr id="6" name="Titre 1"/>
          <p:cNvSpPr>
            <a:spLocks noGrp="1"/>
          </p:cNvSpPr>
          <p:nvPr>
            <p:ph type="title"/>
          </p:nvPr>
        </p:nvSpPr>
        <p:spPr>
          <a:xfrm>
            <a:off x="1435608" y="274638"/>
            <a:ext cx="7498080" cy="1143000"/>
          </a:xfrm>
        </p:spPr>
        <p:txBody>
          <a:bodyPr>
            <a:normAutofit fontScale="90000"/>
          </a:bodyPr>
          <a:lstStyle/>
          <a:p>
            <a:pPr algn="ctr"/>
            <a:r>
              <a:rPr lang="fr-FR" dirty="0"/>
              <a:t>Algorithme Recuit simulé</a:t>
            </a:r>
            <a:r>
              <a:rPr lang="fr-FR" dirty="0" smtClean="0"/>
              <a:t/>
            </a:r>
            <a:br>
              <a:rPr lang="fr-FR" dirty="0" smtClean="0"/>
            </a:br>
            <a:endParaRPr lang="en-US" dirty="0"/>
          </a:p>
        </p:txBody>
      </p:sp>
    </p:spTree>
    <p:extLst>
      <p:ext uri="{BB962C8B-B14F-4D97-AF65-F5344CB8AC3E}">
        <p14:creationId xmlns:p14="http://schemas.microsoft.com/office/powerpoint/2010/main" val="2042037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28</a:t>
            </a:fld>
            <a:endParaRPr lang="fr-BE"/>
          </a:p>
        </p:txBody>
      </p:sp>
      <p:pic>
        <p:nvPicPr>
          <p:cNvPr id="5" name="Image 4" descr="CnChIkX3.png"/>
          <p:cNvPicPr>
            <a:picLocks noChangeAspect="1"/>
          </p:cNvPicPr>
          <p:nvPr/>
        </p:nvPicPr>
        <p:blipFill>
          <a:blip r:embed="rId2"/>
          <a:stretch>
            <a:fillRect/>
          </a:stretch>
        </p:blipFill>
        <p:spPr>
          <a:xfrm>
            <a:off x="3447094" y="2226483"/>
            <a:ext cx="2853098" cy="2542616"/>
          </a:xfrm>
          <a:prstGeom prst="rect">
            <a:avLst/>
          </a:prstGeom>
        </p:spPr>
      </p:pic>
      <p:sp>
        <p:nvSpPr>
          <p:cNvPr id="6" name="Rectangle 5"/>
          <p:cNvSpPr/>
          <p:nvPr/>
        </p:nvSpPr>
        <p:spPr>
          <a:xfrm>
            <a:off x="1187624" y="2676218"/>
            <a:ext cx="3357586" cy="1631216"/>
          </a:xfrm>
          <a:prstGeom prst="rect">
            <a:avLst/>
          </a:prstGeom>
        </p:spPr>
        <p:txBody>
          <a:bodyPr wrap="square">
            <a:spAutoFit/>
          </a:bodyPr>
          <a:lstStyle/>
          <a:p>
            <a:pPr>
              <a:buFont typeface="Wingdings" pitchFamily="2" charset="2"/>
              <a:buChar char="ü"/>
            </a:pPr>
            <a:r>
              <a:rPr lang="fr-FR" sz="2000" dirty="0" smtClean="0">
                <a:solidFill>
                  <a:srgbClr val="00B050"/>
                </a:solidFill>
              </a:rPr>
              <a:t>Très rapide</a:t>
            </a:r>
          </a:p>
          <a:p>
            <a:endParaRPr lang="fr-FR" sz="2000" dirty="0" smtClean="0">
              <a:solidFill>
                <a:srgbClr val="00B050"/>
              </a:solidFill>
            </a:endParaRPr>
          </a:p>
          <a:p>
            <a:pPr>
              <a:buFont typeface="Wingdings" pitchFamily="2" charset="2"/>
              <a:buChar char="ü"/>
            </a:pPr>
            <a:r>
              <a:rPr lang="fr-FR" sz="2000" dirty="0" smtClean="0">
                <a:solidFill>
                  <a:srgbClr val="00B050"/>
                </a:solidFill>
              </a:rPr>
              <a:t>Meilleur choix</a:t>
            </a:r>
          </a:p>
          <a:p>
            <a:r>
              <a:rPr lang="fr-FR" sz="2000" dirty="0" smtClean="0">
                <a:solidFill>
                  <a:srgbClr val="00B050"/>
                </a:solidFill>
              </a:rPr>
              <a:t>Si les données </a:t>
            </a:r>
          </a:p>
          <a:p>
            <a:r>
              <a:rPr lang="fr-FR" sz="2000" dirty="0" smtClean="0">
                <a:solidFill>
                  <a:srgbClr val="00B050"/>
                </a:solidFill>
              </a:rPr>
              <a:t>Sont volumineux </a:t>
            </a:r>
            <a:endParaRPr lang="en-US" sz="2000" dirty="0">
              <a:solidFill>
                <a:srgbClr val="00B050"/>
              </a:solidFill>
            </a:endParaRPr>
          </a:p>
        </p:txBody>
      </p:sp>
      <p:sp>
        <p:nvSpPr>
          <p:cNvPr id="7" name="Rectangle 6"/>
          <p:cNvSpPr/>
          <p:nvPr/>
        </p:nvSpPr>
        <p:spPr>
          <a:xfrm>
            <a:off x="6300192" y="2676218"/>
            <a:ext cx="2843808" cy="2554545"/>
          </a:xfrm>
          <a:prstGeom prst="rect">
            <a:avLst/>
          </a:prstGeom>
        </p:spPr>
        <p:txBody>
          <a:bodyPr wrap="square">
            <a:spAutoFit/>
          </a:bodyPr>
          <a:lstStyle/>
          <a:p>
            <a:pPr>
              <a:buFont typeface="Wingdings" pitchFamily="2" charset="2"/>
              <a:buChar char="ü"/>
            </a:pPr>
            <a:r>
              <a:rPr lang="fr-FR" sz="2000" dirty="0" smtClean="0">
                <a:solidFill>
                  <a:srgbClr val="FF0000"/>
                </a:solidFill>
              </a:rPr>
              <a:t>Ne donne pas</a:t>
            </a:r>
          </a:p>
          <a:p>
            <a:r>
              <a:rPr lang="fr-FR" sz="2000" dirty="0">
                <a:solidFill>
                  <a:srgbClr val="FF0000"/>
                </a:solidFill>
              </a:rPr>
              <a:t>Toujours la meilleur </a:t>
            </a:r>
          </a:p>
          <a:p>
            <a:r>
              <a:rPr lang="fr-FR" sz="2000" dirty="0" smtClean="0">
                <a:solidFill>
                  <a:srgbClr val="FF0000"/>
                </a:solidFill>
              </a:rPr>
              <a:t>Solution</a:t>
            </a:r>
          </a:p>
          <a:p>
            <a:endParaRPr lang="fr-FR" sz="2000" dirty="0" smtClean="0">
              <a:solidFill>
                <a:srgbClr val="FF0000"/>
              </a:solidFill>
            </a:endParaRPr>
          </a:p>
          <a:p>
            <a:pPr>
              <a:buFont typeface="Wingdings" pitchFamily="2" charset="2"/>
              <a:buChar char="ü"/>
            </a:pPr>
            <a:r>
              <a:rPr lang="fr-FR" sz="2000" dirty="0" smtClean="0">
                <a:solidFill>
                  <a:srgbClr val="FF0000"/>
                </a:solidFill>
              </a:rPr>
              <a:t>Difficile à implémenter</a:t>
            </a:r>
            <a:r>
              <a:rPr lang="fr-FR" sz="2000" dirty="0" smtClean="0">
                <a:solidFill>
                  <a:srgbClr val="FF0000"/>
                </a:solidFill>
              </a:rPr>
              <a:t> </a:t>
            </a:r>
          </a:p>
          <a:p>
            <a:endParaRPr lang="fr-FR" sz="2000" dirty="0" smtClean="0">
              <a:solidFill>
                <a:srgbClr val="FF0000"/>
              </a:solidFill>
            </a:endParaRPr>
          </a:p>
          <a:p>
            <a:endParaRPr lang="fr-FR" sz="2000" dirty="0" smtClean="0">
              <a:solidFill>
                <a:srgbClr val="FF0000"/>
              </a:solidFill>
            </a:endParaRPr>
          </a:p>
        </p:txBody>
      </p:sp>
      <p:sp>
        <p:nvSpPr>
          <p:cNvPr id="8" name="Titre 1"/>
          <p:cNvSpPr>
            <a:spLocks noGrp="1"/>
          </p:cNvSpPr>
          <p:nvPr>
            <p:ph type="title"/>
          </p:nvPr>
        </p:nvSpPr>
        <p:spPr>
          <a:xfrm>
            <a:off x="1435608" y="274638"/>
            <a:ext cx="7498080" cy="1143000"/>
          </a:xfrm>
        </p:spPr>
        <p:txBody>
          <a:bodyPr>
            <a:normAutofit fontScale="90000"/>
          </a:bodyPr>
          <a:lstStyle/>
          <a:p>
            <a:pPr algn="ctr"/>
            <a:r>
              <a:rPr lang="fr-FR" dirty="0"/>
              <a:t>Algorithme Recuit simulé</a:t>
            </a:r>
            <a:r>
              <a:rPr lang="fr-FR" dirty="0" smtClean="0"/>
              <a:t/>
            </a:r>
            <a:br>
              <a:rPr lang="fr-FR"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Complexité de chaque Algorithme</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29</a:t>
            </a:fld>
            <a:endParaRPr lang="fr-BE"/>
          </a:p>
        </p:txBody>
      </p:sp>
      <p:graphicFrame>
        <p:nvGraphicFramePr>
          <p:cNvPr id="6" name="Tableau 5"/>
          <p:cNvGraphicFramePr>
            <a:graphicFrameLocks noGrp="1"/>
          </p:cNvGraphicFramePr>
          <p:nvPr>
            <p:extLst>
              <p:ext uri="{D42A27DB-BD31-4B8C-83A1-F6EECF244321}">
                <p14:modId xmlns:p14="http://schemas.microsoft.com/office/powerpoint/2010/main" val="872320445"/>
              </p:ext>
            </p:extLst>
          </p:nvPr>
        </p:nvGraphicFramePr>
        <p:xfrm>
          <a:off x="1285852" y="2143116"/>
          <a:ext cx="7500990" cy="1737360"/>
        </p:xfrm>
        <a:graphic>
          <a:graphicData uri="http://schemas.openxmlformats.org/drawingml/2006/table">
            <a:tbl>
              <a:tblPr firstRow="1" bandRow="1">
                <a:tableStyleId>{7DF18680-E054-41AD-8BC1-D1AEF772440D}</a:tableStyleId>
              </a:tblPr>
              <a:tblGrid>
                <a:gridCol w="3750495">
                  <a:extLst>
                    <a:ext uri="{9D8B030D-6E8A-4147-A177-3AD203B41FA5}">
                      <a16:colId xmlns:a16="http://schemas.microsoft.com/office/drawing/2014/main" val="20000"/>
                    </a:ext>
                  </a:extLst>
                </a:gridCol>
                <a:gridCol w="3750495">
                  <a:extLst>
                    <a:ext uri="{9D8B030D-6E8A-4147-A177-3AD203B41FA5}">
                      <a16:colId xmlns:a16="http://schemas.microsoft.com/office/drawing/2014/main" val="20001"/>
                    </a:ext>
                  </a:extLst>
                </a:gridCol>
              </a:tblGrid>
              <a:tr h="357190">
                <a:tc>
                  <a:txBody>
                    <a:bodyPr/>
                    <a:lstStyle/>
                    <a:p>
                      <a:pPr algn="ctr"/>
                      <a:r>
                        <a:rPr lang="fr-FR" dirty="0"/>
                        <a:t>Algorithme </a:t>
                      </a:r>
                    </a:p>
                  </a:txBody>
                  <a:tcPr/>
                </a:tc>
                <a:tc>
                  <a:txBody>
                    <a:bodyPr/>
                    <a:lstStyle/>
                    <a:p>
                      <a:pPr algn="ctr"/>
                      <a:r>
                        <a:rPr lang="fr-FR" dirty="0"/>
                        <a:t>Complexité</a:t>
                      </a:r>
                    </a:p>
                  </a:txBody>
                  <a:tcPr/>
                </a:tc>
                <a:extLst>
                  <a:ext uri="{0D108BD9-81ED-4DB2-BD59-A6C34878D82A}">
                    <a16:rowId xmlns:a16="http://schemas.microsoft.com/office/drawing/2014/main" val="10000"/>
                  </a:ext>
                </a:extLst>
              </a:tr>
              <a:tr h="357190">
                <a:tc>
                  <a:txBody>
                    <a:bodyPr/>
                    <a:lstStyle/>
                    <a:p>
                      <a:r>
                        <a:rPr lang="fr-FR" dirty="0" smtClean="0"/>
                        <a:t>Algorithme </a:t>
                      </a:r>
                      <a:r>
                        <a:rPr lang="fr-FR" dirty="0" smtClean="0"/>
                        <a:t>Recuit simulé</a:t>
                      </a:r>
                      <a:br>
                        <a:rPr lang="fr-FR" dirty="0" smtClean="0"/>
                      </a:br>
                      <a:endParaRPr lang="fr-FR" dirty="0"/>
                    </a:p>
                  </a:txBody>
                  <a:tcPr/>
                </a:tc>
                <a:tc>
                  <a:txBody>
                    <a:bodyPr/>
                    <a:lstStyle/>
                    <a:p>
                      <a:r>
                        <a:rPr lang="fr-FR" dirty="0" smtClean="0"/>
                        <a:t>O(n</a:t>
                      </a:r>
                      <a:r>
                        <a:rPr lang="fr-FR" baseline="0" dirty="0" smtClean="0"/>
                        <a:t> log k )  </a:t>
                      </a:r>
                      <a:r>
                        <a:rPr lang="fr-FR" sz="1400" baseline="0" dirty="0" smtClean="0"/>
                        <a:t>avec</a:t>
                      </a:r>
                      <a:r>
                        <a:rPr lang="fr-FR" baseline="0" dirty="0" smtClean="0"/>
                        <a:t> n: nombre d’ items</a:t>
                      </a:r>
                    </a:p>
                    <a:p>
                      <a:r>
                        <a:rPr lang="fr-FR" baseline="0" dirty="0" smtClean="0"/>
                        <a:t>k:nombre d’ itérations</a:t>
                      </a:r>
                      <a:endParaRPr lang="fr-FR" dirty="0"/>
                    </a:p>
                  </a:txBody>
                  <a:tcPr/>
                </a:tc>
                <a:extLst>
                  <a:ext uri="{0D108BD9-81ED-4DB2-BD59-A6C34878D82A}">
                    <a16:rowId xmlns:a16="http://schemas.microsoft.com/office/drawing/2014/main" val="10001"/>
                  </a:ext>
                </a:extLst>
              </a:tr>
              <a:tr h="357190">
                <a:tc>
                  <a:txBody>
                    <a:bodyPr/>
                    <a:lstStyle/>
                    <a:p>
                      <a:r>
                        <a:rPr lang="fr-FR" dirty="0"/>
                        <a:t>Algorithme  Génétique</a:t>
                      </a:r>
                    </a:p>
                  </a:txBody>
                  <a:tcPr/>
                </a:tc>
                <a:tc>
                  <a:txBody>
                    <a:bodyPr/>
                    <a:lstStyle/>
                    <a:p>
                      <a:r>
                        <a:rPr lang="fr-FR" dirty="0" smtClean="0"/>
                        <a:t>O(N)</a:t>
                      </a:r>
                      <a:endParaRPr lang="fr-FR" dirty="0"/>
                    </a:p>
                  </a:txBody>
                  <a:tcPr/>
                </a:tc>
                <a:extLst>
                  <a:ext uri="{0D108BD9-81ED-4DB2-BD59-A6C34878D82A}">
                    <a16:rowId xmlns:a16="http://schemas.microsoft.com/office/drawing/2014/main" val="10003"/>
                  </a:ext>
                </a:extLst>
              </a:tr>
              <a:tr h="357190">
                <a:tc>
                  <a:txBody>
                    <a:bodyPr/>
                    <a:lstStyle/>
                    <a:p>
                      <a:r>
                        <a:rPr lang="fr-FR" dirty="0"/>
                        <a:t> Algorithme de</a:t>
                      </a:r>
                      <a:r>
                        <a:rPr lang="fr-FR" baseline="0" dirty="0"/>
                        <a:t> </a:t>
                      </a:r>
                      <a:r>
                        <a:rPr lang="fr-FR" dirty="0"/>
                        <a:t>Fourmis</a:t>
                      </a:r>
                    </a:p>
                  </a:txBody>
                  <a:tcPr/>
                </a:tc>
                <a:tc>
                  <a:txBody>
                    <a:bodyPr/>
                    <a:lstStyle/>
                    <a:p>
                      <a:r>
                        <a:rPr lang="fr-FR" dirty="0" smtClean="0"/>
                        <a:t>N²</a:t>
                      </a:r>
                      <a:endParaRPr lang="fr-FR"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Présentation formelle du problème</a:t>
            </a:r>
            <a:r>
              <a:rPr lang="en-US" dirty="0" smtClean="0"/>
              <a:t/>
            </a:r>
            <a:br>
              <a:rPr lang="en-US" dirty="0" smtClean="0"/>
            </a:br>
            <a:endParaRPr lang="en-US" dirty="0"/>
          </a:p>
        </p:txBody>
      </p:sp>
      <p:sp>
        <p:nvSpPr>
          <p:cNvPr id="3" name="Espace réservé du contenu 2"/>
          <p:cNvSpPr>
            <a:spLocks noGrp="1"/>
          </p:cNvSpPr>
          <p:nvPr>
            <p:ph idx="1"/>
          </p:nvPr>
        </p:nvSpPr>
        <p:spPr>
          <a:xfrm>
            <a:off x="1285852" y="1428736"/>
            <a:ext cx="7498080" cy="2500330"/>
          </a:xfrm>
        </p:spPr>
        <p:txBody>
          <a:bodyPr>
            <a:normAutofit fontScale="85000" lnSpcReduction="20000"/>
          </a:bodyPr>
          <a:lstStyle/>
          <a:p>
            <a:pPr>
              <a:buNone/>
            </a:pPr>
            <a:r>
              <a:rPr lang="fr-FR" dirty="0" smtClean="0"/>
              <a:t>Supposons que nous ayons les paramètres suivants:</a:t>
            </a:r>
            <a:endParaRPr lang="en-US" dirty="0" smtClean="0"/>
          </a:p>
          <a:p>
            <a:pPr>
              <a:buNone/>
            </a:pPr>
            <a:r>
              <a:rPr lang="fr-FR" dirty="0" err="1" smtClean="0">
                <a:solidFill>
                  <a:srgbClr val="FF0000"/>
                </a:solidFill>
              </a:rPr>
              <a:t>wk</a:t>
            </a:r>
            <a:r>
              <a:rPr lang="fr-FR" dirty="0" smtClean="0"/>
              <a:t> = le poids de chaque élément de type k</a:t>
            </a:r>
            <a:endParaRPr lang="en-US" dirty="0" smtClean="0"/>
          </a:p>
          <a:p>
            <a:pPr>
              <a:buNone/>
            </a:pPr>
            <a:r>
              <a:rPr lang="fr-FR" dirty="0" smtClean="0">
                <a:solidFill>
                  <a:srgbClr val="FF0000"/>
                </a:solidFill>
              </a:rPr>
              <a:t>W</a:t>
            </a:r>
            <a:r>
              <a:rPr lang="fr-FR" dirty="0" smtClean="0"/>
              <a:t> = la capacité de poids du sac à dos.</a:t>
            </a:r>
            <a:endParaRPr lang="en-US" dirty="0" smtClean="0"/>
          </a:p>
          <a:p>
            <a:pPr>
              <a:buNone/>
            </a:pPr>
            <a:r>
              <a:rPr lang="fr-FR" dirty="0" smtClean="0"/>
              <a:t>Ensuite, le problème peut être formulé comme suit:</a:t>
            </a:r>
            <a:endParaRPr lang="en-US" dirty="0" smtClean="0"/>
          </a:p>
          <a:p>
            <a:pPr>
              <a:buNone/>
            </a:pPr>
            <a:endParaRPr lang="en-US" dirty="0"/>
          </a:p>
        </p:txBody>
      </p:sp>
      <p:pic>
        <p:nvPicPr>
          <p:cNvPr id="5" name="Image 4"/>
          <p:cNvPicPr/>
          <p:nvPr/>
        </p:nvPicPr>
        <p:blipFill>
          <a:blip r:embed="rId3"/>
          <a:srcRect/>
          <a:stretch>
            <a:fillRect/>
          </a:stretch>
        </p:blipFill>
        <p:spPr bwMode="auto">
          <a:xfrm>
            <a:off x="1500166" y="4286256"/>
            <a:ext cx="7072362" cy="2143140"/>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CF4668DC-857F-487D-BFFA-8C0CA5037977}" type="slidenum">
              <a:rPr lang="fr-BE" sz="2000" b="1" smtClean="0"/>
              <a:pPr/>
              <a:t>3</a:t>
            </a:fld>
            <a:endParaRPr lang="fr-BE" sz="2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290" y="2786058"/>
            <a:ext cx="7498080" cy="1143000"/>
          </a:xfrm>
        </p:spPr>
        <p:txBody>
          <a:bodyPr/>
          <a:lstStyle/>
          <a:p>
            <a:pPr algn="ctr"/>
            <a:r>
              <a:rPr lang="fr-FR" dirty="0" smtClean="0"/>
              <a:t>Merci Pour Votre Attention</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pPr/>
              <a:t>30</a:t>
            </a:fld>
            <a:endParaRPr lang="fr-BE"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Réferences</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31</a:t>
            </a:fld>
            <a:endParaRPr lang="fr-BE"/>
          </a:p>
        </p:txBody>
      </p:sp>
      <p:sp>
        <p:nvSpPr>
          <p:cNvPr id="5" name="Rectangle 4"/>
          <p:cNvSpPr/>
          <p:nvPr/>
        </p:nvSpPr>
        <p:spPr>
          <a:xfrm>
            <a:off x="1214414" y="1357298"/>
            <a:ext cx="7929586" cy="5016758"/>
          </a:xfrm>
          <a:prstGeom prst="rect">
            <a:avLst/>
          </a:prstGeom>
        </p:spPr>
        <p:txBody>
          <a:bodyPr wrap="square">
            <a:spAutoFit/>
          </a:bodyPr>
          <a:lstStyle/>
          <a:p>
            <a:r>
              <a:rPr lang="fr-FR" sz="2000" b="1" dirty="0" smtClean="0">
                <a:solidFill>
                  <a:schemeClr val="accent4">
                    <a:lumMod val="75000"/>
                  </a:schemeClr>
                </a:solidFill>
                <a:hlinkClick r:id="rId2"/>
              </a:rPr>
              <a:t>[1] http://dictionnaire.sensagent.leparisien.fr/probleme%20du%20sac%20a%20dos/fr-fr/#M.C3.A9taheuristiques</a:t>
            </a:r>
            <a:endParaRPr lang="fr-FR" sz="2000" b="1" dirty="0" smtClean="0">
              <a:solidFill>
                <a:schemeClr val="accent4">
                  <a:lumMod val="75000"/>
                </a:schemeClr>
              </a:solidFill>
            </a:endParaRPr>
          </a:p>
          <a:p>
            <a:endParaRPr lang="fr-FR" sz="2000" b="1" dirty="0" smtClean="0">
              <a:solidFill>
                <a:schemeClr val="accent4">
                  <a:lumMod val="75000"/>
                </a:schemeClr>
              </a:solidFill>
            </a:endParaRPr>
          </a:p>
          <a:p>
            <a:r>
              <a:rPr lang="fr-FR" sz="2000" b="1" dirty="0" smtClean="0">
                <a:solidFill>
                  <a:schemeClr val="accent4">
                    <a:lumMod val="75000"/>
                  </a:schemeClr>
                </a:solidFill>
                <a:hlinkClick r:id="rId2"/>
              </a:rPr>
              <a:t>[2] </a:t>
            </a:r>
            <a:r>
              <a:rPr lang="en-US" sz="2000" b="1" u="sng" dirty="0" smtClean="0">
                <a:solidFill>
                  <a:schemeClr val="accent4">
                    <a:lumMod val="75000"/>
                  </a:schemeClr>
                </a:solidFill>
              </a:rPr>
              <a:t>https://www.fr.quora.com/L-intelligence-collective-de-certains-insectes-et-des-fourmis-s-apparente-t-elle-%C3%A0-une-intelligence-algorithmique</a:t>
            </a:r>
          </a:p>
          <a:p>
            <a:endParaRPr lang="fr-FR" sz="2000" b="1" dirty="0" smtClean="0">
              <a:solidFill>
                <a:schemeClr val="accent4">
                  <a:lumMod val="75000"/>
                </a:schemeClr>
              </a:solidFill>
            </a:endParaRPr>
          </a:p>
          <a:p>
            <a:r>
              <a:rPr lang="fr-FR" sz="2000" b="1" dirty="0" smtClean="0">
                <a:solidFill>
                  <a:schemeClr val="accent4">
                    <a:lumMod val="75000"/>
                  </a:schemeClr>
                </a:solidFill>
                <a:hlinkClick r:id="rId2"/>
              </a:rPr>
              <a:t>[3] </a:t>
            </a:r>
            <a:r>
              <a:rPr lang="en-US" sz="2000" b="1" u="sng" dirty="0" smtClean="0">
                <a:solidFill>
                  <a:schemeClr val="accent4">
                    <a:lumMod val="75000"/>
                  </a:schemeClr>
                </a:solidFill>
                <a:hlinkClick r:id="rId3"/>
              </a:rPr>
              <a:t>https://www.slideshare.net/astripuspitasari1/scatter-search-slideshareastri</a:t>
            </a:r>
            <a:endParaRPr lang="en-US" sz="2000" b="1" dirty="0" smtClean="0">
              <a:solidFill>
                <a:schemeClr val="accent4">
                  <a:lumMod val="75000"/>
                </a:schemeClr>
              </a:solidFill>
            </a:endParaRPr>
          </a:p>
          <a:p>
            <a:r>
              <a:rPr lang="en-US" sz="2000" b="1" dirty="0" smtClean="0">
                <a:solidFill>
                  <a:schemeClr val="accent4">
                    <a:lumMod val="75000"/>
                  </a:schemeClr>
                </a:solidFill>
              </a:rPr>
              <a:t/>
            </a:r>
            <a:br>
              <a:rPr lang="en-US" sz="2000" b="1" dirty="0" smtClean="0">
                <a:solidFill>
                  <a:schemeClr val="accent4">
                    <a:lumMod val="75000"/>
                  </a:schemeClr>
                </a:solidFill>
              </a:rPr>
            </a:br>
            <a:r>
              <a:rPr lang="fr-FR" sz="2000" b="1" dirty="0" smtClean="0">
                <a:solidFill>
                  <a:schemeClr val="accent4">
                    <a:lumMod val="75000"/>
                  </a:schemeClr>
                </a:solidFill>
                <a:hlinkClick r:id="rId2"/>
              </a:rPr>
              <a:t>[4] </a:t>
            </a:r>
            <a:r>
              <a:rPr lang="en-US" sz="2000" b="1" u="sng" dirty="0" smtClean="0">
                <a:solidFill>
                  <a:schemeClr val="accent4">
                    <a:lumMod val="75000"/>
                  </a:schemeClr>
                </a:solidFill>
                <a:hlinkClick r:id="rId4"/>
              </a:rPr>
              <a:t>https://www.researchgate.net/figure/Scatter-search-main-steps_fig3_264815574</a:t>
            </a:r>
            <a:endParaRPr lang="en-US" sz="2000" b="1" u="sng" dirty="0" smtClean="0">
              <a:solidFill>
                <a:schemeClr val="accent4">
                  <a:lumMod val="75000"/>
                </a:schemeClr>
              </a:solidFill>
            </a:endParaRPr>
          </a:p>
          <a:p>
            <a:endParaRPr lang="fr-FR" sz="2000" b="1" u="sng" dirty="0" smtClean="0">
              <a:solidFill>
                <a:schemeClr val="accent4">
                  <a:lumMod val="75000"/>
                </a:schemeClr>
              </a:solidFill>
            </a:endParaRPr>
          </a:p>
          <a:p>
            <a:r>
              <a:rPr lang="fr-FR" sz="2000" b="1" dirty="0" smtClean="0">
                <a:solidFill>
                  <a:schemeClr val="accent4">
                    <a:lumMod val="75000"/>
                  </a:schemeClr>
                </a:solidFill>
                <a:hlinkClick r:id="rId2"/>
              </a:rPr>
              <a:t>[5] </a:t>
            </a:r>
            <a:r>
              <a:rPr lang="en-US" sz="2000" b="1" u="sng" dirty="0" smtClean="0">
                <a:solidFill>
                  <a:schemeClr val="accent4">
                    <a:lumMod val="75000"/>
                  </a:schemeClr>
                </a:solidFill>
                <a:hlinkClick r:id="rId3"/>
              </a:rPr>
              <a:t>https://www.slideshare.net/astripuspitasari1/scatter-search-slideshareastri</a:t>
            </a:r>
            <a:endParaRPr lang="en-US" sz="2000" b="1" dirty="0">
              <a:solidFill>
                <a:schemeClr val="accent4">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 d’application :</a:t>
            </a:r>
            <a:endParaRPr lang="en-US" dirty="0"/>
          </a:p>
        </p:txBody>
      </p:sp>
      <p:pic>
        <p:nvPicPr>
          <p:cNvPr id="15362" name="Picture 2" descr="problème de sac à dos"/>
          <p:cNvPicPr>
            <a:picLocks noChangeAspect="1" noChangeArrowheads="1"/>
          </p:cNvPicPr>
          <p:nvPr/>
        </p:nvPicPr>
        <p:blipFill>
          <a:blip r:embed="rId3"/>
          <a:srcRect/>
          <a:stretch>
            <a:fillRect/>
          </a:stretch>
        </p:blipFill>
        <p:spPr bwMode="auto">
          <a:xfrm>
            <a:off x="1571604" y="1714488"/>
            <a:ext cx="6929487" cy="4067176"/>
          </a:xfrm>
          <a:prstGeom prst="rect">
            <a:avLst/>
          </a:prstGeom>
          <a:noFill/>
        </p:spPr>
      </p:pic>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pPr/>
              <a:t>4</a:t>
            </a:fld>
            <a:endParaRPr lang="fr-BE"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Algorithmes Heuristiques et </a:t>
            </a:r>
            <a:br>
              <a:rPr lang="fr-FR" dirty="0" smtClean="0"/>
            </a:br>
            <a:r>
              <a:rPr lang="fr-FR" dirty="0" smtClean="0"/>
              <a:t>Méta-Heuristiques</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pic>
        <p:nvPicPr>
          <p:cNvPr id="1027" name="Picture 3"/>
          <p:cNvPicPr>
            <a:picLocks noChangeAspect="1" noChangeArrowheads="1"/>
          </p:cNvPicPr>
          <p:nvPr/>
        </p:nvPicPr>
        <p:blipFill>
          <a:blip r:embed="rId3"/>
          <a:srcRect/>
          <a:stretch>
            <a:fillRect/>
          </a:stretch>
        </p:blipFill>
        <p:spPr bwMode="auto">
          <a:xfrm>
            <a:off x="2143108" y="1571612"/>
            <a:ext cx="5786478" cy="4857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Algorithmes</a:t>
            </a:r>
            <a:endParaRPr lang="en-US" dirty="0"/>
          </a:p>
        </p:txBody>
      </p:sp>
      <p:sp>
        <p:nvSpPr>
          <p:cNvPr id="3" name="Espace réservé du contenu 2"/>
          <p:cNvSpPr>
            <a:spLocks noGrp="1"/>
          </p:cNvSpPr>
          <p:nvPr>
            <p:ph idx="1"/>
          </p:nvPr>
        </p:nvSpPr>
        <p:spPr>
          <a:xfrm>
            <a:off x="1428728" y="2428868"/>
            <a:ext cx="7498080" cy="2195514"/>
          </a:xfrm>
        </p:spPr>
        <p:txBody>
          <a:bodyPr>
            <a:normAutofit/>
          </a:bodyPr>
          <a:lstStyle/>
          <a:p>
            <a:pPr marL="596646" indent="-514350">
              <a:buFont typeface="+mj-lt"/>
              <a:buAutoNum type="arabicPeriod"/>
            </a:pPr>
            <a:r>
              <a:rPr lang="en-US" b="1" dirty="0" smtClean="0"/>
              <a:t> </a:t>
            </a:r>
            <a:r>
              <a:rPr lang="en-US" dirty="0" smtClean="0"/>
              <a:t>Algorithme génétique</a:t>
            </a:r>
            <a:endParaRPr lang="fr-FR" dirty="0" smtClean="0"/>
          </a:p>
          <a:p>
            <a:pPr marL="596646" indent="-514350">
              <a:buFont typeface="+mj-lt"/>
              <a:buAutoNum type="arabicPeriod"/>
            </a:pPr>
            <a:r>
              <a:rPr lang="fr-FR" dirty="0" smtClean="0"/>
              <a:t>Algorithmes  d’optimisation par colonies de </a:t>
            </a:r>
            <a:r>
              <a:rPr lang="fr-FR" dirty="0" smtClean="0"/>
              <a:t>fourmis</a:t>
            </a:r>
          </a:p>
          <a:p>
            <a:pPr marL="596646" lvl="0" indent="-514350">
              <a:buFont typeface="+mj-lt"/>
              <a:buAutoNum type="arabicPeriod"/>
            </a:pPr>
            <a:r>
              <a:rPr lang="en-US" dirty="0" err="1" smtClean="0"/>
              <a:t>Algorithme</a:t>
            </a:r>
            <a:r>
              <a:rPr lang="en-US" dirty="0" smtClean="0"/>
              <a:t> </a:t>
            </a:r>
            <a:r>
              <a:rPr lang="fr-FR" altLang="en-US" dirty="0">
                <a:solidFill>
                  <a:srgbClr val="222222"/>
                </a:solidFill>
                <a:latin typeface="inherit"/>
              </a:rPr>
              <a:t>Recuit simulé</a:t>
            </a:r>
            <a:r>
              <a:rPr lang="fr-FR" altLang="en-US" sz="800" dirty="0"/>
              <a:t> </a:t>
            </a:r>
            <a:endParaRPr lang="fr-FR" altLang="en-US" sz="2400" dirty="0">
              <a:latin typeface="Arial" panose="020B0604020202020204" pitchFamily="34" charset="0"/>
            </a:endParaRPr>
          </a:p>
          <a:p>
            <a:pPr marL="82296" indent="0">
              <a:buNone/>
            </a:pPr>
            <a:endParaRPr lang="fr-FR" dirty="0" smtClean="0"/>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pPr/>
              <a:t>6</a:t>
            </a:fld>
            <a:endParaRPr lang="fr-BE"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290" y="642918"/>
            <a:ext cx="7498080" cy="1143000"/>
          </a:xfrm>
        </p:spPr>
        <p:txBody>
          <a:bodyPr/>
          <a:lstStyle/>
          <a:p>
            <a:pPr algn="ctr"/>
            <a:r>
              <a:rPr lang="fr-FR" dirty="0" smtClean="0"/>
              <a:t>Algorithme Génétique</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a:p>
        </p:txBody>
      </p:sp>
      <p:pic>
        <p:nvPicPr>
          <p:cNvPr id="5" name="Picture 4" descr="Image result for 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52" y="2000240"/>
            <a:ext cx="7449396" cy="41962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728" y="214290"/>
            <a:ext cx="7498080" cy="1143000"/>
          </a:xfrm>
        </p:spPr>
        <p:txBody>
          <a:bodyPr/>
          <a:lstStyle/>
          <a:p>
            <a:pPr algn="ctr"/>
            <a:r>
              <a:rPr lang="fr-FR" dirty="0" smtClean="0"/>
              <a:t>Algorithme Génétique</a:t>
            </a:r>
            <a:endParaRPr lang="en-US"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a:p>
        </p:txBody>
      </p:sp>
      <p:pic>
        <p:nvPicPr>
          <p:cNvPr id="5" name="Picture 2" descr="Image result for algorithme génétiq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0" y="1071546"/>
            <a:ext cx="2696348" cy="5286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pPr/>
              <a:t>9</a:t>
            </a:fld>
            <a:endParaRPr lang="fr-BE" b="1" dirty="0"/>
          </a:p>
        </p:txBody>
      </p:sp>
      <p:sp>
        <p:nvSpPr>
          <p:cNvPr id="5" name="Titre 4"/>
          <p:cNvSpPr>
            <a:spLocks noGrp="1"/>
          </p:cNvSpPr>
          <p:nvPr>
            <p:ph type="title"/>
          </p:nvPr>
        </p:nvSpPr>
        <p:spPr/>
        <p:txBody>
          <a:bodyPr/>
          <a:lstStyle/>
          <a:p>
            <a:pPr algn="ctr"/>
            <a:r>
              <a:rPr lang="fr-FR" dirty="0" smtClean="0"/>
              <a:t>Algorithme Génétique</a:t>
            </a:r>
            <a:endParaRPr lang="en-US" dirty="0"/>
          </a:p>
        </p:txBody>
      </p:sp>
      <p:pic>
        <p:nvPicPr>
          <p:cNvPr id="10242" name="Picture 2" descr="http://bin.sensegates.com/s/K/n/a/Knapsack_ga.svg.png"/>
          <p:cNvPicPr>
            <a:picLocks noChangeAspect="1" noChangeArrowheads="1"/>
          </p:cNvPicPr>
          <p:nvPr/>
        </p:nvPicPr>
        <p:blipFill>
          <a:blip r:embed="rId3"/>
          <a:srcRect/>
          <a:stretch>
            <a:fillRect/>
          </a:stretch>
        </p:blipFill>
        <p:spPr bwMode="auto">
          <a:xfrm>
            <a:off x="1142976" y="1428736"/>
            <a:ext cx="3714776" cy="4786346"/>
          </a:xfrm>
          <a:prstGeom prst="rect">
            <a:avLst/>
          </a:prstGeom>
          <a:noFill/>
        </p:spPr>
      </p:pic>
      <p:sp>
        <p:nvSpPr>
          <p:cNvPr id="7" name="ZoneTexte 6"/>
          <p:cNvSpPr txBox="1"/>
          <p:nvPr/>
        </p:nvSpPr>
        <p:spPr>
          <a:xfrm>
            <a:off x="4857752" y="1500174"/>
            <a:ext cx="4286248" cy="4801314"/>
          </a:xfrm>
          <a:prstGeom prst="rect">
            <a:avLst/>
          </a:prstGeom>
          <a:noFill/>
        </p:spPr>
        <p:txBody>
          <a:bodyPr wrap="square" rtlCol="0">
            <a:spAutoFit/>
          </a:bodyPr>
          <a:lstStyle/>
          <a:p>
            <a:pPr>
              <a:buFont typeface="Wingdings" pitchFamily="2" charset="2"/>
              <a:buChar char="ü"/>
            </a:pPr>
            <a:r>
              <a:rPr lang="fr-FR" dirty="0" smtClean="0"/>
              <a:t>Utilisés dans les problèmes d'optimisation difficiles ex :(Sac a Dos)</a:t>
            </a:r>
          </a:p>
          <a:p>
            <a:pPr>
              <a:buFont typeface="Wingdings" pitchFamily="2" charset="2"/>
              <a:buChar char="ü"/>
            </a:pPr>
            <a:endParaRPr lang="fr-FR" dirty="0" smtClean="0"/>
          </a:p>
          <a:p>
            <a:pPr>
              <a:buFont typeface="Wingdings" pitchFamily="2" charset="2"/>
              <a:buChar char="ü"/>
            </a:pPr>
            <a:endParaRPr lang="fr-FR" dirty="0" smtClean="0"/>
          </a:p>
          <a:p>
            <a:pPr>
              <a:buFont typeface="Wingdings" pitchFamily="2" charset="2"/>
              <a:buChar char="ü"/>
            </a:pPr>
            <a:endParaRPr lang="fr-FR" dirty="0" smtClean="0"/>
          </a:p>
          <a:p>
            <a:pPr>
              <a:buFont typeface="Wingdings" pitchFamily="2" charset="2"/>
              <a:buChar char="ü"/>
            </a:pPr>
            <a:endParaRPr lang="fr-FR" dirty="0" smtClean="0"/>
          </a:p>
          <a:p>
            <a:pPr>
              <a:buFont typeface="Wingdings" pitchFamily="2" charset="2"/>
              <a:buChar char="ü"/>
            </a:pPr>
            <a:r>
              <a:rPr lang="fr-FR" dirty="0" smtClean="0"/>
              <a:t>Travaillent sur un ensemble de solutions (population des individus)</a:t>
            </a:r>
          </a:p>
          <a:p>
            <a:pPr>
              <a:buFont typeface="Wingdings" pitchFamily="2" charset="2"/>
              <a:buChar char="ü"/>
            </a:pPr>
            <a:endParaRPr lang="fr-FR" dirty="0" smtClean="0"/>
          </a:p>
          <a:p>
            <a:pPr>
              <a:buFont typeface="Wingdings" pitchFamily="2" charset="2"/>
              <a:buChar char="ü"/>
            </a:pPr>
            <a:endParaRPr lang="fr-FR" dirty="0" smtClean="0"/>
          </a:p>
          <a:p>
            <a:pPr>
              <a:buFont typeface="Wingdings" pitchFamily="2" charset="2"/>
              <a:buChar char="ü"/>
            </a:pPr>
            <a:endParaRPr lang="fr-FR" dirty="0" smtClean="0"/>
          </a:p>
          <a:p>
            <a:pPr>
              <a:buFont typeface="Wingdings" pitchFamily="2" charset="2"/>
              <a:buChar char="ü"/>
            </a:pPr>
            <a:endParaRPr lang="fr-FR" dirty="0" smtClean="0"/>
          </a:p>
          <a:p>
            <a:pPr>
              <a:buFont typeface="Wingdings" pitchFamily="2" charset="2"/>
              <a:buChar char="ü"/>
            </a:pPr>
            <a:r>
              <a:rPr lang="fr-FR" dirty="0" smtClean="0"/>
              <a:t>Facile  à mettre en œuvre et permet d'obtenir rapidement une solution satisfaisante</a:t>
            </a:r>
          </a:p>
          <a:p>
            <a:pPr>
              <a:buFont typeface="Wingdings" pitchFamily="2" charset="2"/>
              <a:buChar char="ü"/>
            </a:pPr>
            <a:endParaRPr lang="fr-FR" dirty="0" smtClean="0"/>
          </a:p>
          <a:p>
            <a:pPr>
              <a:buFont typeface="Wingdings" pitchFamily="2" charset="2"/>
              <a:buChar char="ü"/>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762</TotalTime>
  <Words>931</Words>
  <Application>Microsoft Office PowerPoint</Application>
  <PresentationFormat>On-screen Show (4:3)</PresentationFormat>
  <Paragraphs>157</Paragraphs>
  <Slides>31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Gill Sans MT</vt:lpstr>
      <vt:lpstr>inherit</vt:lpstr>
      <vt:lpstr>Verdana</vt:lpstr>
      <vt:lpstr>Wingdings</vt:lpstr>
      <vt:lpstr>Wingdings 2</vt:lpstr>
      <vt:lpstr>Solstice</vt:lpstr>
      <vt:lpstr>Présentation de (Knapsack Problem - KP)</vt:lpstr>
      <vt:lpstr>Plan</vt:lpstr>
      <vt:lpstr>Présentation formelle du problème </vt:lpstr>
      <vt:lpstr>Exemple d’application :</vt:lpstr>
      <vt:lpstr>Algorithmes Heuristiques et  Méta-Heuristiques</vt:lpstr>
      <vt:lpstr>Les Algorithmes</vt:lpstr>
      <vt:lpstr>Algorithme Génétique</vt:lpstr>
      <vt:lpstr>Algorithme Génétique</vt:lpstr>
      <vt:lpstr>Algorithme Génétique</vt:lpstr>
      <vt:lpstr>Algorithme Génétique</vt:lpstr>
      <vt:lpstr>Algorithme Génétique</vt:lpstr>
      <vt:lpstr>Algorithme d’optimisation par colonies de fourmis</vt:lpstr>
      <vt:lpstr>Algorithmes  d’optimisation par colonies de fourmis </vt:lpstr>
      <vt:lpstr>Etape 1</vt:lpstr>
      <vt:lpstr>Etape 2</vt:lpstr>
      <vt:lpstr>Etape 3</vt:lpstr>
      <vt:lpstr>Etape 4</vt:lpstr>
      <vt:lpstr>Etape 5</vt:lpstr>
      <vt:lpstr>Etape 6</vt:lpstr>
      <vt:lpstr>Algorithmes  d’optimisation par colonies de fourmis </vt:lpstr>
      <vt:lpstr>Algorithmes  d’optimisation par colonies de fourmis </vt:lpstr>
      <vt:lpstr>Solution optimal : est de 12 $ et 14 kg pour notre cas  </vt:lpstr>
      <vt:lpstr>Algorithmes  d’optimisation par colonies de fourmis </vt:lpstr>
      <vt:lpstr>Algorithme Recuit simulé</vt:lpstr>
      <vt:lpstr>Algorithme Recuit simulé </vt:lpstr>
      <vt:lpstr>Algorithme Recuit simulé </vt:lpstr>
      <vt:lpstr>Algorithme Recuit simulé </vt:lpstr>
      <vt:lpstr>Algorithme Recuit simulé </vt:lpstr>
      <vt:lpstr>Complexité de chaque Algorithme</vt:lpstr>
      <vt:lpstr>Merci Pour Votre Attention</vt:lpstr>
      <vt:lpstr>Réferences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(Knapsack Problem - KP)</dc:title>
  <dc:creator>Yassine</dc:creator>
  <cp:lastModifiedBy>dagh hamma</cp:lastModifiedBy>
  <cp:revision>70</cp:revision>
  <dcterms:created xsi:type="dcterms:W3CDTF">2020-10-21T15:26:33Z</dcterms:created>
  <dcterms:modified xsi:type="dcterms:W3CDTF">2020-10-30T01:04:58Z</dcterms:modified>
</cp:coreProperties>
</file>