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24" autoAdjust="0"/>
  </p:normalViewPr>
  <p:slideViewPr>
    <p:cSldViewPr>
      <p:cViewPr>
        <p:scale>
          <a:sx n="87" d="100"/>
          <a:sy n="87" d="100"/>
        </p:scale>
        <p:origin x="-8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5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DE20A-3891-4364-8FEB-CE0C0057C4F3}" type="datetimeFigureOut">
              <a:rPr lang="fr-FR" smtClean="0"/>
              <a:pPr/>
              <a:t>26/01/2016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F0CA3-0835-48DD-9BEC-7DCFAD26F0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F0CA3-0835-48DD-9BEC-7DCFAD26F0E9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337A5AC-51E3-4CE1-A20C-253CAC1C9F76}" type="datetime1">
              <a:rPr lang="fr-FR" smtClean="0"/>
              <a:pPr/>
              <a:t>26/01/2016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39B2D90-52E9-49F5-8DB6-C51CE6B969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24CD-4E15-40C4-9B8A-A7B02A92ED62}" type="datetime1">
              <a:rPr lang="fr-FR" smtClean="0"/>
              <a:pPr/>
              <a:t>26/01/2016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2D90-52E9-49F5-8DB6-C51CE6B969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355F-497D-4935-ADBD-125F595BB491}" type="datetime1">
              <a:rPr lang="fr-FR" smtClean="0"/>
              <a:pPr/>
              <a:t>26/01/2016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2D90-52E9-49F5-8DB6-C51CE6B969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52AE9B5-169A-4BA9-AC0D-AD5D258DB359}" type="datetime1">
              <a:rPr lang="fr-FR" smtClean="0"/>
              <a:pPr/>
              <a:t>26/01/2016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39B2D90-52E9-49F5-8DB6-C51CE6B969A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9DA8F0D-20E5-478C-92D5-664602E9494A}" type="datetime1">
              <a:rPr lang="fr-FR" smtClean="0"/>
              <a:pPr/>
              <a:t>26/01/2016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39B2D90-52E9-49F5-8DB6-C51CE6B969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A4C-1013-405C-88F6-A23957499941}" type="datetime1">
              <a:rPr lang="fr-FR" smtClean="0"/>
              <a:pPr/>
              <a:t>26/01/2016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2D90-52E9-49F5-8DB6-C51CE6B969A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D17D-90C9-45BA-8AD8-666A63F402C3}" type="datetime1">
              <a:rPr lang="fr-FR" smtClean="0"/>
              <a:pPr/>
              <a:t>26/01/2016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2D90-52E9-49F5-8DB6-C51CE6B969A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2BAB08-365F-436C-97F5-42997B0D0B7C}" type="datetime1">
              <a:rPr lang="fr-FR" smtClean="0"/>
              <a:pPr/>
              <a:t>26/01/2016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39B2D90-52E9-49F5-8DB6-C51CE6B969A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4EDE-9482-4A03-A2B1-C0E83049A4B5}" type="datetime1">
              <a:rPr lang="fr-FR" smtClean="0"/>
              <a:pPr/>
              <a:t>26/01/2016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2D90-52E9-49F5-8DB6-C51CE6B969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EA30D8A-09E4-48B1-BC05-15D0E3420A11}" type="datetime1">
              <a:rPr lang="fr-FR" smtClean="0"/>
              <a:pPr/>
              <a:t>26/01/2016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39B2D90-52E9-49F5-8DB6-C51CE6B969A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1C5B16-5285-4659-BC94-DF35E889BDC5}" type="datetime1">
              <a:rPr lang="fr-FR" smtClean="0"/>
              <a:pPr/>
              <a:t>26/01/2016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39B2D90-52E9-49F5-8DB6-C51CE6B969A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A177FF1-C2B5-4844-BF6E-4BA62F9DB272}" type="datetime1">
              <a:rPr lang="fr-FR" smtClean="0"/>
              <a:pPr/>
              <a:t>26/01/2016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39B2D90-52E9-49F5-8DB6-C51CE6B969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hf sldNum="0"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Programmiersprache" TargetMode="External"/><Relationship Id="rId2" Type="http://schemas.openxmlformats.org/officeDocument/2006/relationships/hyperlink" Target="https://de.wikipedia.org/wiki/Conrad_Electroni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95736" y="2276872"/>
            <a:ext cx="6172200" cy="1584176"/>
          </a:xfrm>
        </p:spPr>
        <p:txBody>
          <a:bodyPr>
            <a:noAutofit/>
          </a:bodyPr>
          <a:lstStyle/>
          <a:p>
            <a:pPr algn="ctr"/>
            <a:r>
              <a:rPr lang="fr-FR" sz="6600" dirty="0" smtClean="0">
                <a:solidFill>
                  <a:srgbClr val="0070C0"/>
                </a:solidFill>
                <a:latin typeface="Monotype Corsiva" pitchFamily="66" charset="0"/>
              </a:rPr>
              <a:t>Robotique </a:t>
            </a:r>
            <a:r>
              <a:rPr lang="fr-FR" sz="6600" dirty="0" smtClean="0">
                <a:solidFill>
                  <a:srgbClr val="0070C0"/>
                </a:solidFill>
                <a:latin typeface="Monotype Corsiva" pitchFamily="66" charset="0"/>
              </a:rPr>
              <a:t/>
            </a:r>
            <a:br>
              <a:rPr lang="fr-FR" sz="6600" dirty="0" smtClean="0">
                <a:solidFill>
                  <a:srgbClr val="0070C0"/>
                </a:solidFill>
                <a:latin typeface="Monotype Corsiva" pitchFamily="66" charset="0"/>
              </a:rPr>
            </a:br>
            <a:r>
              <a:rPr lang="fr-FR" sz="2000" dirty="0" smtClean="0">
                <a:solidFill>
                  <a:srgbClr val="0070C0"/>
                </a:solidFill>
                <a:latin typeface="Monotype Corsiva" pitchFamily="66" charset="0"/>
              </a:rPr>
              <a:t>Réalisé par:  </a:t>
            </a:r>
            <a:r>
              <a:rPr lang="fr-FR" sz="2000" dirty="0" err="1" smtClean="0">
                <a:solidFill>
                  <a:schemeClr val="tx1"/>
                </a:solidFill>
                <a:latin typeface="Calibri" pitchFamily="34" charset="0"/>
              </a:rPr>
              <a:t>salmi</a:t>
            </a:r>
            <a:r>
              <a:rPr lang="fr-FR" sz="2000" dirty="0" smtClean="0">
                <a:solidFill>
                  <a:schemeClr val="tx1"/>
                </a:solidFill>
                <a:latin typeface="Calibri" pitchFamily="34" charset="0"/>
              </a:rPr>
              <a:t>  </a:t>
            </a:r>
            <a:r>
              <a:rPr lang="fr-FR" sz="2000" dirty="0" err="1" smtClean="0">
                <a:solidFill>
                  <a:schemeClr val="tx1"/>
                </a:solidFill>
                <a:latin typeface="Calibri" pitchFamily="34" charset="0"/>
              </a:rPr>
              <a:t>hassina</a:t>
            </a:r>
            <a:r>
              <a:rPr lang="fr-FR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br>
              <a:rPr lang="fr-FR" sz="20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fr-FR" sz="2000" dirty="0" smtClean="0">
                <a:solidFill>
                  <a:schemeClr val="tx1"/>
                </a:solidFill>
                <a:latin typeface="Calibri" pitchFamily="34" charset="0"/>
              </a:rPr>
              <a:t>                                </a:t>
            </a:r>
            <a:r>
              <a:rPr lang="fr-FR" sz="2000" dirty="0" err="1" smtClean="0">
                <a:solidFill>
                  <a:schemeClr val="tx1"/>
                </a:solidFill>
                <a:latin typeface="Calibri" pitchFamily="34" charset="0"/>
              </a:rPr>
              <a:t>messaoudi</a:t>
            </a:r>
            <a:r>
              <a:rPr lang="fr-FR" sz="2000" dirty="0" smtClean="0">
                <a:solidFill>
                  <a:schemeClr val="tx1"/>
                </a:solidFill>
                <a:latin typeface="Calibri" pitchFamily="34" charset="0"/>
              </a:rPr>
              <a:t>  </a:t>
            </a:r>
            <a:r>
              <a:rPr lang="fr-FR" sz="2000" dirty="0" err="1" smtClean="0">
                <a:solidFill>
                  <a:schemeClr val="tx1"/>
                </a:solidFill>
                <a:latin typeface="Calibri" pitchFamily="34" charset="0"/>
              </a:rPr>
              <a:t>nouara</a:t>
            </a:r>
            <a:endParaRPr lang="fr-FR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908073" y="6427092"/>
            <a:ext cx="1235927" cy="430908"/>
          </a:xfrm>
        </p:spPr>
        <p:txBody>
          <a:bodyPr/>
          <a:lstStyle/>
          <a:p>
            <a:r>
              <a:rPr lang="fr-FR" sz="3200" b="1" dirty="0" smtClean="0"/>
              <a:t>      1</a:t>
            </a:r>
            <a:endParaRPr lang="fr-FR" sz="3200" b="1" dirty="0"/>
          </a:p>
        </p:txBody>
      </p:sp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5292080" y="476672"/>
            <a:ext cx="3528392" cy="10801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b="1" dirty="0" smtClean="0"/>
              <a:t>  Département informatique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b="1" dirty="0" smtClean="0"/>
              <a:t>              2015 / 2016</a:t>
            </a:r>
          </a:p>
        </p:txBody>
      </p:sp>
      <p:pic>
        <p:nvPicPr>
          <p:cNvPr id="7" name="il_fi" descr="Afficher l'image d'origine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404664"/>
            <a:ext cx="228600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l_fi" descr="Afficher l'image d'origine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4221088"/>
            <a:ext cx="19335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l_fi" descr="Afficher l'image d'origine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4221088"/>
            <a:ext cx="19335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8000" b="1" dirty="0" smtClean="0">
                <a:solidFill>
                  <a:srgbClr val="0070C0"/>
                </a:solidFill>
                <a:latin typeface="Monotype Corsiva" pitchFamily="66" charset="0"/>
              </a:rPr>
              <a:t>Plan</a:t>
            </a:r>
            <a:r>
              <a:rPr lang="fr-FR" sz="8000" b="1" dirty="0" smtClean="0">
                <a:solidFill>
                  <a:srgbClr val="0070C0"/>
                </a:solidFill>
              </a:rPr>
              <a:t> </a:t>
            </a:r>
            <a:endParaRPr lang="fr-FR" sz="8000" b="1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fr-FR" dirty="0" smtClean="0">
              <a:latin typeface="Monotype Corsiva" pitchFamily="66" charset="0"/>
            </a:endParaRPr>
          </a:p>
          <a:p>
            <a:r>
              <a:rPr lang="fr-FR" dirty="0" smtClean="0">
                <a:latin typeface="Monotype Corsiva" pitchFamily="66" charset="0"/>
              </a:rPr>
              <a:t>objectif</a:t>
            </a:r>
          </a:p>
          <a:p>
            <a:r>
              <a:rPr lang="fr-FR" dirty="0" smtClean="0">
                <a:latin typeface="Monotype Corsiva" pitchFamily="66" charset="0"/>
              </a:rPr>
              <a:t> Présentation  de la Robotique</a:t>
            </a:r>
          </a:p>
          <a:p>
            <a:r>
              <a:rPr lang="fr-FR" dirty="0" smtClean="0">
                <a:latin typeface="Monotype Corsiva" pitchFamily="66" charset="0"/>
              </a:rPr>
              <a:t> Présentation  de Robot Pro  Bot –128</a:t>
            </a:r>
          </a:p>
          <a:p>
            <a:r>
              <a:rPr lang="fr-FR" dirty="0" smtClean="0">
                <a:latin typeface="Monotype Corsiva" pitchFamily="66" charset="0"/>
              </a:rPr>
              <a:t> Conception &amp; Réalisation </a:t>
            </a:r>
          </a:p>
          <a:p>
            <a:r>
              <a:rPr lang="fr-FR" dirty="0" smtClean="0">
                <a:latin typeface="Monotype Corsiva" pitchFamily="66" charset="0"/>
              </a:rPr>
              <a:t>Perspectives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6"/>
          </p:nvPr>
        </p:nvSpPr>
        <p:spPr>
          <a:xfrm>
            <a:off x="7500958" y="6072206"/>
            <a:ext cx="714380" cy="428628"/>
          </a:xfrm>
        </p:spPr>
        <p:txBody>
          <a:bodyPr/>
          <a:lstStyle/>
          <a:p>
            <a:r>
              <a:rPr lang="fr-FR" sz="4000" b="1" dirty="0" smtClean="0"/>
              <a:t>                 </a:t>
            </a:r>
            <a:r>
              <a:rPr lang="fr-FR" sz="3200" b="1" dirty="0" smtClean="0"/>
              <a:t>2</a:t>
            </a:r>
            <a:endParaRPr lang="fr-FR" sz="3200" b="1" dirty="0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smtClean="0">
                <a:solidFill>
                  <a:srgbClr val="0070C0"/>
                </a:solidFill>
                <a:latin typeface="Monotype Corsiva" pitchFamily="66" charset="0"/>
              </a:rPr>
              <a:t>                    </a:t>
            </a:r>
            <a:r>
              <a:rPr lang="fr-FR" sz="4400" b="1" dirty="0" smtClean="0">
                <a:solidFill>
                  <a:srgbClr val="0070C0"/>
                </a:solidFill>
                <a:latin typeface="Monotype Corsiva" pitchFamily="66" charset="0"/>
              </a:rPr>
              <a:t>Objectif </a:t>
            </a:r>
            <a:endParaRPr lang="fr-FR" sz="4400" b="1" dirty="0">
              <a:solidFill>
                <a:srgbClr val="0070C0"/>
              </a:solidFill>
              <a:latin typeface="Monotype Corsiva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785786" y="1643050"/>
            <a:ext cx="7467600" cy="4873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800" dirty="0" smtClean="0"/>
              <a:t>L'objectif du notre projet est  de  travailler sur le robot pro-bot 128  pour lequel il faut  réaliser des programmes qui lui fait déplacer de trois façons différentes,  </a:t>
            </a:r>
          </a:p>
          <a:p>
            <a:pPr>
              <a:buNone/>
            </a:pPr>
            <a:endParaRPr lang="fr-FR" sz="4400" b="1" dirty="0" smtClean="0">
              <a:latin typeface="Monotype Corsiva" pitchFamily="66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6"/>
          </p:nvPr>
        </p:nvSpPr>
        <p:spPr>
          <a:xfrm>
            <a:off x="5572132" y="6215082"/>
            <a:ext cx="3200400" cy="365760"/>
          </a:xfrm>
        </p:spPr>
        <p:txBody>
          <a:bodyPr/>
          <a:lstStyle/>
          <a:p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992888" cy="1470025"/>
          </a:xfrm>
        </p:spPr>
        <p:txBody>
          <a:bodyPr>
            <a:normAutofit fontScale="90000"/>
          </a:bodyPr>
          <a:lstStyle/>
          <a:p>
            <a:r>
              <a:rPr lang="fr-FR" sz="5400" dirty="0" smtClean="0">
                <a:solidFill>
                  <a:schemeClr val="accent2">
                    <a:lumMod val="75000"/>
                  </a:schemeClr>
                </a:solidFill>
                <a:latin typeface="Monotype Corsiva" pitchFamily="66" charset="0"/>
              </a:rPr>
              <a:t>présentation de la Robotique</a:t>
            </a:r>
            <a:endParaRPr lang="fr-FR" sz="5400" b="1" dirty="0">
              <a:solidFill>
                <a:schemeClr val="accent2">
                  <a:lumMod val="75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5576" y="2204864"/>
            <a:ext cx="7488832" cy="372446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2600" dirty="0" smtClean="0">
                <a:solidFill>
                  <a:schemeClr val="tx1"/>
                </a:solidFill>
              </a:rPr>
              <a:t> robotique </a:t>
            </a:r>
            <a:r>
              <a:rPr lang="fr-FR" sz="2600" b="0" dirty="0" smtClean="0">
                <a:solidFill>
                  <a:schemeClr val="tx1"/>
                </a:solidFill>
              </a:rPr>
              <a:t>est la science qu' intéresse aux robots . en fait, il s'agit d'un domaine multidisciplinaire : on y trouve des aspects concernant la mécanique, l'informatique, l'électronique..</a:t>
            </a:r>
          </a:p>
          <a:p>
            <a:pPr>
              <a:buFont typeface="Courier New" pitchFamily="49" charset="0"/>
              <a:buChar char="o"/>
            </a:pPr>
            <a:r>
              <a:rPr lang="fr-FR" sz="2600" dirty="0" smtClean="0">
                <a:solidFill>
                  <a:schemeClr val="tx1"/>
                </a:solidFill>
              </a:rPr>
              <a:t> Les domaines d’utilisation</a:t>
            </a:r>
          </a:p>
          <a:p>
            <a:r>
              <a:rPr lang="fr-FR" sz="2600" b="0" dirty="0" smtClean="0">
                <a:solidFill>
                  <a:schemeClr val="tx1"/>
                </a:solidFill>
              </a:rPr>
              <a:t>  - Domaine de l’exploration.</a:t>
            </a:r>
          </a:p>
          <a:p>
            <a:r>
              <a:rPr lang="fr-FR" sz="2600" b="0" dirty="0" smtClean="0">
                <a:solidFill>
                  <a:schemeClr val="tx1"/>
                </a:solidFill>
              </a:rPr>
              <a:t>  - Domaine du Médical.</a:t>
            </a:r>
          </a:p>
          <a:p>
            <a:r>
              <a:rPr lang="fr-FR" sz="2600" b="0" dirty="0" smtClean="0">
                <a:solidFill>
                  <a:schemeClr val="tx1"/>
                </a:solidFill>
              </a:rPr>
              <a:t>  -  Domaine du Service.</a:t>
            </a:r>
          </a:p>
          <a:p>
            <a:r>
              <a:rPr lang="fr-FR" sz="2600" b="0" dirty="0" smtClean="0">
                <a:solidFill>
                  <a:schemeClr val="tx1"/>
                </a:solidFill>
              </a:rPr>
              <a:t>  - Domaine industriel.   </a:t>
            </a:r>
          </a:p>
          <a:p>
            <a:pPr>
              <a:lnSpc>
                <a:spcPct val="150000"/>
              </a:lnSpc>
            </a:pPr>
            <a:endParaRPr lang="fr-FR" b="0" dirty="0">
              <a:solidFill>
                <a:schemeClr val="tx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486400" y="6473952"/>
            <a:ext cx="3657600" cy="384048"/>
          </a:xfrm>
        </p:spPr>
        <p:txBody>
          <a:bodyPr/>
          <a:lstStyle/>
          <a:p>
            <a:r>
              <a:rPr lang="fr-FR" sz="3200" b="1" dirty="0" smtClean="0"/>
              <a:t>                          4</a:t>
            </a:r>
            <a:endParaRPr lang="fr-FR" sz="3200" b="1" dirty="0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28596" y="2132856"/>
            <a:ext cx="7815812" cy="45268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 Le robot Pro-Bot 128 est conçu pour fonctionner avec un microcontrôleur « </a:t>
            </a:r>
            <a:r>
              <a:rPr lang="fr-FR" dirty="0" smtClean="0"/>
              <a:t>C-CONTROL </a:t>
            </a:r>
            <a:r>
              <a:rPr lang="fr-FR" dirty="0" smtClean="0"/>
              <a:t>Pro 128» basé sur un « AT90CAN </a:t>
            </a:r>
            <a:r>
              <a:rPr lang="fr-FR" dirty="0" smtClean="0"/>
              <a:t>»</a:t>
            </a:r>
          </a:p>
          <a:p>
            <a:pPr lvl="0"/>
            <a:r>
              <a:rPr lang="fr-FR" b="1" dirty="0" smtClean="0"/>
              <a:t>Présentation </a:t>
            </a:r>
            <a:r>
              <a:rPr lang="fr-FR" b="1" dirty="0" smtClean="0"/>
              <a:t>de la carte 1</a:t>
            </a:r>
            <a:endParaRPr lang="fr-FR" dirty="0" smtClean="0"/>
          </a:p>
          <a:p>
            <a:pPr>
              <a:buNone/>
            </a:pPr>
            <a:endParaRPr lang="fr-FR" dirty="0">
              <a:latin typeface="Monotype Corsiva" pitchFamily="66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6"/>
          </p:nvPr>
        </p:nvSpPr>
        <p:spPr>
          <a:xfrm>
            <a:off x="5643570" y="6492240"/>
            <a:ext cx="3200400" cy="365760"/>
          </a:xfrm>
        </p:spPr>
        <p:txBody>
          <a:bodyPr/>
          <a:lstStyle/>
          <a:p>
            <a:r>
              <a:rPr lang="fr-FR" sz="3200" b="1" dirty="0" smtClean="0"/>
              <a:t>                    5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043608" y="476672"/>
            <a:ext cx="63579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accent2">
                    <a:lumMod val="75000"/>
                  </a:schemeClr>
                </a:solidFill>
                <a:latin typeface="Monotype Corsiva" pitchFamily="66" charset="0"/>
              </a:rPr>
              <a:t>présentation de Robot </a:t>
            </a:r>
          </a:p>
          <a:p>
            <a:pPr algn="ctr"/>
            <a:r>
              <a:rPr lang="fr-FR" sz="4800" b="1" dirty="0" smtClean="0">
                <a:solidFill>
                  <a:schemeClr val="accent2">
                    <a:lumMod val="75000"/>
                  </a:schemeClr>
                </a:solidFill>
                <a:latin typeface="Monotype Corsiva" pitchFamily="66" charset="0"/>
              </a:rPr>
              <a:t>Pro- Bot128</a:t>
            </a:r>
            <a:endParaRPr lang="fr-FR" sz="4800" b="1" dirty="0"/>
          </a:p>
        </p:txBody>
      </p:sp>
      <p:pic>
        <p:nvPicPr>
          <p:cNvPr id="5" name="Imag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427983" y="3717032"/>
            <a:ext cx="3384377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67544" y="3861049"/>
            <a:ext cx="4572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ea typeface="Calibri" pitchFamily="34" charset="0"/>
                <a:cs typeface="Times New Roman" pitchFamily="18" charset="0"/>
              </a:rPr>
              <a:t>- </a:t>
            </a:r>
            <a:r>
              <a:rPr lang="fr-FR" sz="2200" dirty="0" smtClean="0">
                <a:ea typeface="Calibri" pitchFamily="34" charset="0"/>
                <a:cs typeface="Times New Roman" pitchFamily="18" charset="0"/>
              </a:rPr>
              <a:t>Circuit </a:t>
            </a:r>
            <a:r>
              <a:rPr lang="fr-FR" sz="2200" dirty="0" smtClean="0">
                <a:ea typeface="Calibri" pitchFamily="34" charset="0"/>
                <a:cs typeface="Times New Roman" pitchFamily="18" charset="0"/>
              </a:rPr>
              <a:t>intégré</a:t>
            </a:r>
            <a:endParaRPr lang="fr-FR" sz="2200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200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- Alimentation  Extérieure </a:t>
            </a:r>
            <a:endParaRPr lang="fr-FR" sz="2200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200" dirty="0" smtClean="0">
                <a:ea typeface="Calibri" pitchFamily="34" charset="0"/>
                <a:cs typeface="Times New Roman" pitchFamily="18" charset="0"/>
              </a:rPr>
              <a:t>- Condensateurs</a:t>
            </a:r>
            <a:endParaRPr lang="fr-FR" sz="2200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2200" dirty="0" smtClean="0">
                <a:ea typeface="Calibri" pitchFamily="34" charset="0"/>
                <a:cs typeface="Times New Roman" pitchFamily="18" charset="0"/>
              </a:rPr>
              <a:t>Transducteur </a:t>
            </a:r>
            <a:r>
              <a:rPr lang="fr-FR" sz="2200" dirty="0" smtClean="0">
                <a:cs typeface="Arial" pitchFamily="34" charset="0"/>
              </a:rPr>
              <a:t> </a:t>
            </a:r>
            <a:r>
              <a:rPr lang="fr-FR" sz="2200" dirty="0" smtClean="0">
                <a:ea typeface="Calibri" pitchFamily="34" charset="0"/>
                <a:cs typeface="Times New Roman" pitchFamily="18" charset="0"/>
              </a:rPr>
              <a:t>acoustique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2200" dirty="0" smtClean="0"/>
              <a:t>Réglette à douilles pour </a:t>
            </a:r>
            <a:r>
              <a:rPr lang="fr-FR" sz="2200" dirty="0" smtClean="0"/>
              <a:t>C-  Control PRO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2200" dirty="0" smtClean="0"/>
              <a:t>Port USB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fr-FR" sz="22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200" dirty="0" smtClean="0">
              <a:cs typeface="Arial" pitchFamily="34" charset="0"/>
            </a:endParaRP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122899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Monotype Corsiva" pitchFamily="66" charset="0"/>
              </a:rPr>
              <a:t/>
            </a:r>
            <a:b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Monotype Corsiva" pitchFamily="66" charset="0"/>
              </a:rPr>
            </a:b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Monotype Corsiva" pitchFamily="66" charset="0"/>
              </a:rPr>
              <a:t/>
            </a:r>
            <a:b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Monotype Corsiva" pitchFamily="66" charset="0"/>
              </a:rPr>
            </a:b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Monotype Corsiva" pitchFamily="66" charset="0"/>
              </a:rPr>
              <a:t/>
            </a:r>
            <a:b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Monotype Corsiva" pitchFamily="66" charset="0"/>
              </a:rPr>
            </a:b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Monotype Corsiva" pitchFamily="66" charset="0"/>
              </a:rPr>
              <a:t>présentation de Robot  </a:t>
            </a:r>
            <a:b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Monotype Corsiva" pitchFamily="66" charset="0"/>
              </a:rPr>
            </a:b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Monotype Corsiva" pitchFamily="66" charset="0"/>
              </a:rPr>
              <a:t>Pro  bot-128</a:t>
            </a:r>
            <a:endParaRPr lang="fr-FR" sz="4400" b="1" dirty="0">
              <a:solidFill>
                <a:srgbClr val="0070C0"/>
              </a:solidFill>
              <a:latin typeface="Monotype Corsiva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539552" y="1628800"/>
            <a:ext cx="7467600" cy="4873752"/>
          </a:xfrm>
        </p:spPr>
        <p:txBody>
          <a:bodyPr>
            <a:normAutofit/>
          </a:bodyPr>
          <a:lstStyle/>
          <a:p>
            <a:pPr lvl="0">
              <a:buFont typeface="Courier New" pitchFamily="49" charset="0"/>
              <a:buChar char="o"/>
            </a:pPr>
            <a:r>
              <a:rPr lang="fr-FR" b="1" dirty="0" smtClean="0"/>
              <a:t>Présentation de la carte 2</a:t>
            </a:r>
          </a:p>
          <a:p>
            <a:pPr lvl="0">
              <a:buNone/>
            </a:pPr>
            <a:endParaRPr lang="fr-FR" dirty="0" smtClean="0"/>
          </a:p>
          <a:p>
            <a:pPr>
              <a:buNone/>
            </a:pP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6"/>
          </p:nvPr>
        </p:nvSpPr>
        <p:spPr>
          <a:xfrm>
            <a:off x="5643570" y="6514386"/>
            <a:ext cx="3234328" cy="343614"/>
          </a:xfrm>
        </p:spPr>
        <p:txBody>
          <a:bodyPr/>
          <a:lstStyle/>
          <a:p>
            <a:r>
              <a:rPr lang="fr-FR" sz="3200" b="1" dirty="0" smtClean="0"/>
              <a:t>                    6</a:t>
            </a:r>
            <a:endParaRPr lang="fr-FR" sz="3200" b="1" dirty="0"/>
          </a:p>
        </p:txBody>
      </p:sp>
      <p:pic>
        <p:nvPicPr>
          <p:cNvPr id="5" name="Imag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276872"/>
            <a:ext cx="3648075" cy="3094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9552" y="2276872"/>
            <a:ext cx="45720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sz="2200" b="1" dirty="0" smtClean="0"/>
              <a:t>- </a:t>
            </a:r>
            <a:r>
              <a:rPr lang="fr-FR" sz="2200" dirty="0" smtClean="0"/>
              <a:t>les  câbles connexion</a:t>
            </a:r>
          </a:p>
          <a:p>
            <a:pPr>
              <a:lnSpc>
                <a:spcPct val="150000"/>
              </a:lnSpc>
            </a:pPr>
            <a:r>
              <a:rPr lang="fr-FR" sz="2200" dirty="0" smtClean="0"/>
              <a:t>-  Capteurs de roue</a:t>
            </a:r>
          </a:p>
          <a:p>
            <a:pPr>
              <a:lnSpc>
                <a:spcPct val="150000"/>
              </a:lnSpc>
            </a:pPr>
            <a:r>
              <a:rPr lang="fr-FR" sz="2200" dirty="0" smtClean="0"/>
              <a:t>- Entretoise pour platine,</a:t>
            </a:r>
          </a:p>
          <a:p>
            <a:pPr>
              <a:lnSpc>
                <a:spcPct val="150000"/>
              </a:lnSpc>
            </a:pPr>
            <a:r>
              <a:rPr lang="fr-FR" sz="2200" dirty="0" smtClean="0"/>
              <a:t>  Support de piles et de prise</a:t>
            </a:r>
          </a:p>
          <a:p>
            <a:pPr>
              <a:lnSpc>
                <a:spcPct val="150000"/>
              </a:lnSpc>
            </a:pPr>
            <a:r>
              <a:rPr lang="fr-FR" sz="2200" dirty="0" smtClean="0"/>
              <a:t>  de charge.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15262" cy="922114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rgbClr val="0070C0"/>
                </a:solidFill>
                <a:latin typeface="Monotype Corsiva" pitchFamily="66" charset="0"/>
              </a:rPr>
              <a:t>Conception &amp; Réalisation </a:t>
            </a:r>
            <a:endParaRPr lang="fr-FR" sz="3200" b="1" dirty="0">
              <a:solidFill>
                <a:srgbClr val="0070C0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6"/>
          </p:nvPr>
        </p:nvSpPr>
        <p:spPr>
          <a:xfrm>
            <a:off x="5572132" y="6492240"/>
            <a:ext cx="3200400" cy="365760"/>
          </a:xfrm>
        </p:spPr>
        <p:txBody>
          <a:bodyPr/>
          <a:lstStyle/>
          <a:p>
            <a:r>
              <a:rPr lang="fr-FR" sz="3200" b="1" dirty="0" smtClean="0"/>
              <a:t>                    7</a:t>
            </a:r>
            <a:endParaRPr lang="fr-FR" sz="3200" b="1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Réalisation </a:t>
            </a:r>
          </a:p>
          <a:p>
            <a:pPr lvl="0">
              <a:buFont typeface="Arial" pitchFamily="34" charset="0"/>
              <a:buChar char="•"/>
            </a:pPr>
            <a:r>
              <a:rPr lang="fr-FR" sz="2000" b="1" dirty="0" smtClean="0"/>
              <a:t>Le logiciels utilisé</a:t>
            </a:r>
          </a:p>
          <a:p>
            <a:pPr>
              <a:buNone/>
            </a:pPr>
            <a:r>
              <a:rPr lang="fr-FR" sz="2000" b="1" dirty="0" smtClean="0"/>
              <a:t>       C-Control  Pro  </a:t>
            </a:r>
            <a:r>
              <a:rPr lang="fr-FR" sz="2000" dirty="0" smtClean="0"/>
              <a:t>la série C-Control a été élargie pour inclure le C-Control PRO famille de 2005. Ces unités ont par rapport à la famille C-Control-I significativement plus de ressources de mémoire et de matériel.</a:t>
            </a:r>
          </a:p>
          <a:p>
            <a:pPr lvl="0">
              <a:buFont typeface="Arial" pitchFamily="34" charset="0"/>
              <a:buChar char="•"/>
            </a:pPr>
            <a:r>
              <a:rPr lang="fr-FR" sz="2000" b="1" dirty="0" smtClean="0"/>
              <a:t>Langage de programmation </a:t>
            </a:r>
            <a:endParaRPr lang="fr-FR" sz="2000" dirty="0" smtClean="0"/>
          </a:p>
          <a:p>
            <a:pPr>
              <a:buNone/>
            </a:pPr>
            <a:r>
              <a:rPr lang="fr-FR" sz="2000" dirty="0" smtClean="0"/>
              <a:t>       disponibles pour la programmation du C-Control </a:t>
            </a:r>
            <a:endParaRPr lang="fr-FR" sz="2000" dirty="0" smtClean="0"/>
          </a:p>
          <a:p>
            <a:pPr>
              <a:buNone/>
            </a:pPr>
            <a:r>
              <a:rPr lang="fr-FR" sz="2000" dirty="0" smtClean="0"/>
              <a:t> </a:t>
            </a:r>
            <a:r>
              <a:rPr lang="fr-FR" sz="2000" dirty="0" smtClean="0"/>
              <a:t>    </a:t>
            </a:r>
            <a:r>
              <a:rPr lang="fr-FR" sz="2000" dirty="0" smtClean="0"/>
              <a:t>C-Control </a:t>
            </a:r>
            <a:r>
              <a:rPr lang="fr-FR" sz="2000" dirty="0" smtClean="0"/>
              <a:t>II CD du logiciel de </a:t>
            </a:r>
            <a:r>
              <a:rPr lang="fr-FR" sz="2000" dirty="0" smtClean="0">
                <a:hlinkClick r:id="rId2" tooltip="Conrad Electronic"/>
              </a:rPr>
              <a:t>CONRAD</a:t>
            </a:r>
            <a:r>
              <a:rPr lang="fr-FR" sz="2000" dirty="0" smtClean="0"/>
              <a:t> implique </a:t>
            </a:r>
            <a:r>
              <a:rPr lang="fr-FR" sz="2000" dirty="0" smtClean="0">
                <a:hlinkClick r:id="rId3" tooltip="Langage de programmation"/>
              </a:rPr>
              <a:t>la programmation</a:t>
            </a:r>
            <a:r>
              <a:rPr lang="fr-FR" sz="2000" dirty="0" smtClean="0"/>
              <a:t> CCBASIC et BASIC </a:t>
            </a:r>
            <a:r>
              <a:rPr lang="fr-FR" sz="2000" dirty="0" smtClean="0"/>
              <a:t>++. Sinon peut être utilisé pour la version C-Control I 1.1 également </a:t>
            </a:r>
            <a:r>
              <a:rPr lang="fr-FR" sz="2000" dirty="0" err="1" smtClean="0"/>
              <a:t>MBasic</a:t>
            </a:r>
            <a:r>
              <a:rPr lang="fr-FR" sz="2000" dirty="0" smtClean="0"/>
              <a:t>, 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786" y="214290"/>
            <a:ext cx="7324724" cy="78583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600" b="1" smtClean="0">
                <a:solidFill>
                  <a:srgbClr val="0070C0"/>
                </a:solidFill>
                <a:latin typeface="Monotype Corsiva" pitchFamily="66" charset="0"/>
              </a:rPr>
              <a:t/>
            </a:r>
            <a:br>
              <a:rPr lang="fr-FR" sz="3600" b="1" smtClean="0">
                <a:solidFill>
                  <a:srgbClr val="0070C0"/>
                </a:solidFill>
                <a:latin typeface="Monotype Corsiva" pitchFamily="66" charset="0"/>
              </a:rPr>
            </a:br>
            <a:r>
              <a:rPr lang="fr-FR" sz="3600" b="1" smtClean="0">
                <a:solidFill>
                  <a:srgbClr val="0070C0"/>
                </a:solidFill>
                <a:latin typeface="Monotype Corsiva" pitchFamily="66" charset="0"/>
              </a:rPr>
              <a:t>Perspectives </a:t>
            </a:r>
            <a:endParaRPr lang="fr-FR" sz="3600" b="1" dirty="0">
              <a:solidFill>
                <a:srgbClr val="0070C0"/>
              </a:solidFill>
              <a:latin typeface="Monotype Corsiva" pitchFamily="66" charset="0"/>
            </a:endParaRPr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>
          <a:xfrm>
            <a:off x="5715008" y="6492240"/>
            <a:ext cx="3200400" cy="365760"/>
          </a:xfrm>
        </p:spPr>
        <p:txBody>
          <a:bodyPr/>
          <a:lstStyle/>
          <a:p>
            <a:r>
              <a:rPr lang="fr-FR" sz="3200" dirty="0" smtClean="0"/>
              <a:t>                    8</a:t>
            </a:r>
            <a:endParaRPr lang="fr-FR" sz="3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428728" y="285749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571604" y="25003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539552" y="1412776"/>
            <a:ext cx="76328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</a:pPr>
            <a:r>
              <a:rPr lang="fr-FR" sz="2400" dirty="0" smtClean="0">
                <a:ea typeface="Calibri" pitchFamily="34" charset="0"/>
                <a:cs typeface="Times New Roman" pitchFamily="18" charset="0"/>
              </a:rPr>
              <a:t>Un programme qui permet le robot de ce déplacé    dans la ligne droite </a:t>
            </a:r>
            <a:endParaRPr lang="fr-FR" sz="2400" dirty="0" smtClean="0"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</a:pPr>
            <a:r>
              <a:rPr lang="fr-FR" sz="2400" dirty="0" smtClean="0">
                <a:ea typeface="Calibri" pitchFamily="34" charset="0"/>
                <a:cs typeface="Times New Roman" pitchFamily="18" charset="0"/>
              </a:rPr>
              <a:t>Un programme qui permet le robot de faire un trajectoire sous forme d'un cercle. </a:t>
            </a:r>
            <a:endParaRPr lang="fr-FR" sz="2400" dirty="0" smtClean="0"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</a:pPr>
            <a:r>
              <a:rPr lang="fr-FR" sz="2400" dirty="0" smtClean="0">
                <a:ea typeface="Calibri" pitchFamily="34" charset="0"/>
                <a:cs typeface="Times New Roman" pitchFamily="18" charset="0"/>
              </a:rPr>
              <a:t>Un programme qui permet le robot de faire un trajectoire sous fourme d'un carré.</a:t>
            </a:r>
            <a:endParaRPr lang="fr-FR" sz="2400" dirty="0" smtClean="0"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</a:pPr>
            <a:r>
              <a:rPr lang="fr-FR" sz="2400" dirty="0" smtClean="0">
                <a:ea typeface="Calibri" pitchFamily="34" charset="0"/>
                <a:cs typeface="Times New Roman" pitchFamily="18" charset="0"/>
              </a:rPr>
              <a:t>Notre robot va détecté le mouvement de la main pour changer la direction.</a:t>
            </a:r>
            <a:endParaRPr lang="fr-FR" sz="2400" dirty="0" smtClean="0">
              <a:cs typeface="Arial" pitchFamily="34" charset="0"/>
            </a:endParaRP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6342</TotalTime>
  <Words>302</Words>
  <Application>Microsoft Office PowerPoint</Application>
  <PresentationFormat>Affichage à l'écran (4:3)</PresentationFormat>
  <Paragraphs>62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Oriel</vt:lpstr>
      <vt:lpstr>Robotique  Réalisé par:  salmi  hassina                                  messaoudi  nouara</vt:lpstr>
      <vt:lpstr>Plan </vt:lpstr>
      <vt:lpstr>                    Objectif </vt:lpstr>
      <vt:lpstr>présentation de la Robotique</vt:lpstr>
      <vt:lpstr>Diapositive 5</vt:lpstr>
      <vt:lpstr>   présentation de Robot   Pro  bot-128</vt:lpstr>
      <vt:lpstr>Conception &amp; Réalisation </vt:lpstr>
      <vt:lpstr> Perspectives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Amélioration des images numériques</dc:title>
  <dc:creator>TOSHIBA</dc:creator>
  <cp:lastModifiedBy>sofian</cp:lastModifiedBy>
  <cp:revision>144</cp:revision>
  <dcterms:created xsi:type="dcterms:W3CDTF">2012-07-10T08:34:58Z</dcterms:created>
  <dcterms:modified xsi:type="dcterms:W3CDTF">2016-01-29T17:14:22Z</dcterms:modified>
</cp:coreProperties>
</file>