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98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74" r:id="rId36"/>
    <p:sldId id="375" r:id="rId37"/>
    <p:sldId id="376" r:id="rId38"/>
    <p:sldId id="377" r:id="rId39"/>
    <p:sldId id="378" r:id="rId40"/>
    <p:sldId id="379" r:id="rId41"/>
    <p:sldId id="364" r:id="rId42"/>
    <p:sldId id="365" r:id="rId43"/>
    <p:sldId id="366" r:id="rId44"/>
    <p:sldId id="367" r:id="rId45"/>
    <p:sldId id="36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8" r:id="rId54"/>
    <p:sldId id="389" r:id="rId55"/>
    <p:sldId id="390" r:id="rId56"/>
    <p:sldId id="391" r:id="rId57"/>
    <p:sldId id="368" r:id="rId58"/>
    <p:sldId id="370" r:id="rId59"/>
    <p:sldId id="371" r:id="rId60"/>
    <p:sldId id="372" r:id="rId61"/>
    <p:sldId id="373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máximos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especialmente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demandar</a:t>
            </a:r>
            <a:r>
              <a:rPr lang="en-US" dirty="0"/>
              <a:t> </a:t>
            </a:r>
            <a:r>
              <a:rPr lang="en-US" dirty="0" err="1"/>
              <a:t>carga</a:t>
            </a:r>
            <a:r>
              <a:rPr lang="en-US" dirty="0"/>
              <a:t> extra de tempo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habilidade</a:t>
            </a:r>
            <a:r>
              <a:rPr lang="en-US" dirty="0"/>
              <a:t> do </a:t>
            </a:r>
            <a:r>
              <a:rPr lang="en-US" dirty="0" err="1"/>
              <a:t>jogador</a:t>
            </a:r>
            <a:r>
              <a:rPr lang="en-US" dirty="0"/>
              <a:t> para </a:t>
            </a:r>
            <a:r>
              <a:rPr lang="en-US" dirty="0" err="1"/>
              <a:t>atingir</a:t>
            </a:r>
            <a:r>
              <a:rPr lang="en-US" dirty="0"/>
              <a:t> o valor </a:t>
            </a:r>
            <a:r>
              <a:rPr lang="en-US" dirty="0" err="1"/>
              <a:t>máximo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189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19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93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56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731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40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8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559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30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8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Geração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teste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observação</a:t>
            </a:r>
            <a:r>
              <a:rPr lang="en-US" dirty="0"/>
              <a:t> de que a </a:t>
            </a:r>
            <a:r>
              <a:rPr lang="en-US" dirty="0" err="1"/>
              <a:t>maioria</a:t>
            </a:r>
            <a:r>
              <a:rPr lang="en-US" dirty="0"/>
              <a:t> das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ocasionadas</a:t>
            </a:r>
            <a:r>
              <a:rPr lang="en-US" dirty="0"/>
              <a:t> pela </a:t>
            </a:r>
            <a:r>
              <a:rPr lang="en-US" dirty="0" err="1"/>
              <a:t>interação</a:t>
            </a:r>
            <a:r>
              <a:rPr lang="en-US" dirty="0"/>
              <a:t> de, no </a:t>
            </a:r>
            <a:r>
              <a:rPr lang="en-US" dirty="0" err="1"/>
              <a:t>máximo</a:t>
            </a:r>
            <a:r>
              <a:rPr lang="en-US" dirty="0"/>
              <a:t>,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76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53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44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43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36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20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95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54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80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97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elementos individuais do jogo que você quer incluir em seus testes combinatórios.</a:t>
            </a:r>
          </a:p>
          <a:p>
            <a:r>
              <a:rPr lang="pt-BR" dirty="0"/>
              <a:t>Os testes podem ser homogêneos (com parâmetros do mesmo tipo – itens de um mesmo menu, como configurações de efeito na tela, por exemplo) ou heterogêneos (com parâmetros de tipos diferentes – itens de menus diferentes).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2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221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Crash bug: congelar o jogo;</a:t>
            </a:r>
          </a:p>
          <a:p>
            <a:r>
              <a:rPr lang="pt-BR" dirty="0"/>
              <a:t>Bugs críticos: recursos de </a:t>
            </a:r>
            <a:r>
              <a:rPr lang="pt-BR" dirty="0" err="1"/>
              <a:t>jogabilidade</a:t>
            </a:r>
            <a:r>
              <a:rPr lang="pt-BR" dirty="0"/>
              <a:t> não funcionando;</a:t>
            </a:r>
          </a:p>
          <a:p>
            <a:r>
              <a:rPr lang="pt-BR" dirty="0"/>
              <a:t>Bug menor: erros no texto;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Solicitação de recursos: opção de ativar e desativar o Heads-</a:t>
            </a:r>
            <a:r>
              <a:rPr lang="pt-BR" dirty="0" err="1"/>
              <a:t>up</a:t>
            </a:r>
            <a:r>
              <a:rPr lang="pt-BR" dirty="0"/>
              <a:t>-display (HUD) </a:t>
            </a:r>
            <a:r>
              <a:rPr lang="pt-BR" dirty="0" err="1"/>
              <a:t>in-game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8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337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390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78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64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9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635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652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29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peso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revelar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,</a:t>
            </a:r>
          </a:p>
          <a:p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reduzir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testados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impactar</a:t>
            </a:r>
            <a:r>
              <a:rPr lang="en-US" dirty="0"/>
              <a:t> a </a:t>
            </a:r>
            <a:r>
              <a:rPr lang="en-US" dirty="0" err="1"/>
              <a:t>capacidade</a:t>
            </a:r>
            <a:r>
              <a:rPr lang="en-US" dirty="0"/>
              <a:t> dos teste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revelar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 no </a:t>
            </a:r>
            <a:r>
              <a:rPr lang="en-US" dirty="0" err="1"/>
              <a:t>jogo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014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6016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33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68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8400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770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7504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1376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1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933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03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5603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6569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576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3501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0700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0492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667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5429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7631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3758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17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6912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7021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65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75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1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55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Game Testing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Inclua os valores máximos para os mesmos parâmetros relacionados para os valores mínimos. Inclua também testes com o valor máximo de jogadores, de arquivos salvos, e espaço de armazenamento máximo.</a:t>
            </a:r>
          </a:p>
        </p:txBody>
      </p:sp>
    </p:spTree>
    <p:extLst>
      <p:ext uri="{BB962C8B-B14F-4D97-AF65-F5344CB8AC3E}">
        <p14:creationId xmlns:p14="http://schemas.microsoft.com/office/powerpoint/2010/main" val="4545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Limiares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jogo pode ter limites físicos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Domínio ou bordas de uma cidade;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Linhas de um campo ou quadra;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Missões ou Waypoints em uma corrida;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Linhas de início e chegada;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Portais de entrada e saída.</a:t>
            </a:r>
          </a:p>
        </p:txBody>
      </p:sp>
    </p:spTree>
    <p:extLst>
      <p:ext uri="{BB962C8B-B14F-4D97-AF65-F5344CB8AC3E}">
        <p14:creationId xmlns:p14="http://schemas.microsoft.com/office/powerpoint/2010/main" val="188862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Limiares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jogo também pode ter limites não físicos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Tempo;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Velocidade máxima de uma personagem ou veículo;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 alcançada por um projétil;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 em que uma elemento se torna visível, transparente ou invisível;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04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Inicie uma tabela simples usando parâmetros que tem somente dois valores, tais como ligado/desligado, masculino/feminino, Mario/Luigi, ou Dia/Noite.</a:t>
            </a:r>
          </a:p>
        </p:txBody>
      </p:sp>
    </p:spTree>
    <p:extLst>
      <p:ext uri="{BB962C8B-B14F-4D97-AF65-F5344CB8AC3E}">
        <p14:creationId xmlns:p14="http://schemas.microsoft.com/office/powerpoint/2010/main" val="215052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Este teste combina características para um Jedi no jogo Star Wars para testar seus efeitos em animações de combate e cálculo de danos.</a:t>
            </a:r>
          </a:p>
          <a:p>
            <a:r>
              <a:rPr lang="pt-BR" dirty="0"/>
              <a:t>Os três parâmetros testados são: gênero, sabre de luz com um ou dois cristais, e lado Luz ou Sombrio da força.</a:t>
            </a:r>
          </a:p>
        </p:txBody>
      </p:sp>
    </p:spTree>
    <p:extLst>
      <p:ext uri="{BB962C8B-B14F-4D97-AF65-F5344CB8AC3E}">
        <p14:creationId xmlns:p14="http://schemas.microsoft.com/office/powerpoint/2010/main" val="40192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325939"/>
              </p:ext>
            </p:extLst>
          </p:nvPr>
        </p:nvGraphicFramePr>
        <p:xfrm>
          <a:off x="317500" y="1290638"/>
          <a:ext cx="117062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113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5853113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5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06506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Masculino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Masculino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5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564581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cristal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cristal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8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52351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b="0" dirty="0" err="1"/>
                        <a:t>cristal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b="0" dirty="0" err="1"/>
                        <a:t>cristal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8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Fluxo de Teste (TFD)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modelos gráficos que representam o comportamento do jogo sob a perspectiva do jogador. O teste é orientado pelo digrama para exercitar caminhos familiares e inesperados do jogo.</a:t>
            </a:r>
          </a:p>
          <a:p>
            <a:r>
              <a:rPr lang="pt-BR" dirty="0"/>
              <a:t>A natureza gráfica do TFD oferece aos testadores, desenvolvedores e produtores a capacidade de rever, analisar, dar feedback facilmente.</a:t>
            </a:r>
          </a:p>
        </p:txBody>
      </p:sp>
    </p:spTree>
    <p:extLst>
      <p:ext uri="{BB962C8B-B14F-4D97-AF65-F5344CB8AC3E}">
        <p14:creationId xmlns:p14="http://schemas.microsoft.com/office/powerpoint/2010/main" val="170501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Combinatório Pareado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maneira de encontrar defeitos e aumentar a confiança no jogo, mantendo o conjunto de casos de teste relativamente pequeno para a quantidade de funcionalidades cobertas.</a:t>
            </a:r>
          </a:p>
          <a:p>
            <a:r>
              <a:rPr lang="pt-BR" dirty="0"/>
              <a:t>Combinação pareada implica em combinar cada valor de um determinado parâmetro com cada valor dos parâmetros restantes pelo menos uma vez.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TFD: Fluxos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Um fluxo é representado por uma seta que conecta estados do jogo, indicando a direção em que ocorre a mudança de estado.</a:t>
            </a:r>
          </a:p>
          <a:p>
            <a:r>
              <a:rPr lang="pt-BR" dirty="0"/>
              <a:t>Cada fluxo contém um ID, um evento e uma ação, conforme o exemplo abaixo: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4006015"/>
            <a:ext cx="4743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TFD: Eventos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/>
          </a:bodyPr>
          <a:lstStyle/>
          <a:p>
            <a:r>
              <a:rPr lang="pt-BR" dirty="0"/>
              <a:t>São operações iniciadas pelos jogadores, periféricos, rede ou mecanismos do jogo. Exemplos: pegar um objeto, enviar uma mensagem ou atirar um objeto.</a:t>
            </a:r>
          </a:p>
          <a:p>
            <a:r>
              <a:rPr lang="pt-BR" dirty="0"/>
              <a:t>Três fatores para selecionar os eventos relevantes: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Possibilidade de interação com outros eventos;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Comportamentos únicos ou importantes associados ao evento; 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Estados do jogo únicos ou importantes que são consequências do evento.</a:t>
            </a:r>
          </a:p>
        </p:txBody>
      </p:sp>
    </p:spTree>
    <p:extLst>
      <p:ext uri="{BB962C8B-B14F-4D97-AF65-F5344CB8AC3E}">
        <p14:creationId xmlns:p14="http://schemas.microsoft.com/office/powerpoint/2010/main" val="24807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TFD: 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Uma ação apresenta um comportamento temporário ou transitório em resposta a um evento. É aquilo que o testador deve checar como resultado de causar ou realizar um evento.</a:t>
            </a:r>
          </a:p>
          <a:p>
            <a:r>
              <a:rPr lang="pt-BR" dirty="0"/>
              <a:t>As ações podem ser percebidas por meio dos sentidos humanos e facilidades da plataforma de jogos, incluindo sons, efeitos visuais, feedbacks e informações enviadas pela rede.</a:t>
            </a:r>
          </a:p>
          <a:p>
            <a:r>
              <a:rPr lang="pt-BR" dirty="0"/>
              <a:t>Ações não persistem ao longo do jogo.</a:t>
            </a:r>
          </a:p>
        </p:txBody>
      </p:sp>
    </p:spTree>
    <p:extLst>
      <p:ext uri="{BB962C8B-B14F-4D97-AF65-F5344CB8AC3E}">
        <p14:creationId xmlns:p14="http://schemas.microsoft.com/office/powerpoint/2010/main" val="377469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TFD: Estados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Representam comportamentos de jogo persistentes e recorrentes. Enquanto você não sair de um determinado estado A, você observará um mesmo comportamento no jogo. E esse mesmo comportamento deve ser observado toda vez que você retornar ao estado A.</a:t>
            </a:r>
          </a:p>
          <a:p>
            <a:r>
              <a:rPr lang="pt-BR" dirty="0"/>
              <a:t>Os estados são representados por círculos com um nome único.</a:t>
            </a:r>
          </a:p>
        </p:txBody>
      </p:sp>
    </p:spTree>
    <p:extLst>
      <p:ext uri="{BB962C8B-B14F-4D97-AF65-F5344CB8AC3E}">
        <p14:creationId xmlns:p14="http://schemas.microsoft.com/office/powerpoint/2010/main" val="325273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TFD: Terminadores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caixas especiais inseridas para indicar onde o teste inicia e onde ele termina.</a:t>
            </a:r>
          </a:p>
          <a:p>
            <a:r>
              <a:rPr lang="pt-BR" dirty="0"/>
              <a:t>Uma é a caixa Entrada que, normalmente, tem apenas um fluxo que leva a um estado. A outra é a caixa Saída que tem um ou mais fluxos chegando de um ou mais estados.</a:t>
            </a:r>
          </a:p>
        </p:txBody>
      </p:sp>
    </p:spTree>
    <p:extLst>
      <p:ext uri="{BB962C8B-B14F-4D97-AF65-F5344CB8AC3E}">
        <p14:creationId xmlns:p14="http://schemas.microsoft.com/office/powerpoint/2010/main" val="605410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TFD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Este exemplo é baseado na habilidade de pegar armas e munição observando se o jogo mantém o controle de sua contagem de munição e executa os efeitos visuais e sonoros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1110927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TFD</a:t>
            </a: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4720" y="1290638"/>
            <a:ext cx="4631785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5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dicionário de dados fornece descrições detalhadas de cada elemento nomeado unicamente do conjunto de </a:t>
            </a:r>
            <a:r>
              <a:rPr lang="pt-BR" dirty="0" err="1"/>
              <a:t>TFDs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782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Dados: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DropGun</a:t>
            </a:r>
            <a:endParaRPr lang="pt-BR" dirty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/>
              <a:t>Pressione a tecla “\” para jogar a arma selecionada.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DropSound</a:t>
            </a:r>
            <a:endParaRPr lang="pt-BR" dirty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/>
              <a:t>Verifique se o som de queda do item foi executado.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Enter</a:t>
            </a:r>
            <a:endParaRPr lang="pt-BR" dirty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/>
              <a:t>Selecione uma partida e pressione a tecla “espaço” para iniciar a partida.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Exit</a:t>
            </a:r>
            <a:endParaRPr lang="pt-BR" dirty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/>
              <a:t>Pressione a tecla “</a:t>
            </a:r>
            <a:r>
              <a:rPr lang="pt-BR" dirty="0" err="1"/>
              <a:t>esc</a:t>
            </a:r>
            <a:r>
              <a:rPr lang="pt-BR" dirty="0"/>
              <a:t>” para sair da partida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GetAmmo</a:t>
            </a:r>
            <a:endParaRPr lang="pt-BR" dirty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/>
              <a:t>Procure um pacote de munição no chão da arena e caminhe sobre ele</a:t>
            </a:r>
          </a:p>
        </p:txBody>
      </p:sp>
    </p:spTree>
    <p:extLst>
      <p:ext uri="{BB962C8B-B14F-4D97-AF65-F5344CB8AC3E}">
        <p14:creationId xmlns:p14="http://schemas.microsoft.com/office/powerpoint/2010/main" val="3000593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Rastreamento de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Um banco de dados centralizado é crucial para o rastreamento eficiente de bugs.</a:t>
            </a:r>
          </a:p>
          <a:p>
            <a:r>
              <a:rPr lang="pt-BR" dirty="0" err="1">
                <a:hlinkClick r:id="rId3"/>
              </a:rPr>
              <a:t>Trello</a:t>
            </a:r>
            <a:r>
              <a:rPr lang="pt-BR" dirty="0"/>
              <a:t> é um exemplo de ferramenta eficiente para realiza o rastreamento de bugs.</a:t>
            </a:r>
          </a:p>
        </p:txBody>
      </p:sp>
    </p:spTree>
    <p:extLst>
      <p:ext uri="{BB962C8B-B14F-4D97-AF65-F5344CB8AC3E}">
        <p14:creationId xmlns:p14="http://schemas.microsoft.com/office/powerpoint/2010/main" val="359679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possível encontrar parâmetros de teste observando elementos do jogo, funcionalidades e escolhas, tais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Eventos;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Configurações;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Opções de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Configurações de hardware;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Características de personagem;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Opções de personalização.</a:t>
            </a:r>
          </a:p>
        </p:txBody>
      </p:sp>
    </p:spTree>
    <p:extLst>
      <p:ext uri="{BB962C8B-B14F-4D97-AF65-F5344CB8AC3E}">
        <p14:creationId xmlns:p14="http://schemas.microsoft.com/office/powerpoint/2010/main" val="75984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de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Os bugs devem ser registrados com as definições corretas para serem corrigidos na ordem mais eficiente.</a:t>
            </a:r>
          </a:p>
          <a:p>
            <a:r>
              <a:rPr lang="pt-BR" dirty="0"/>
              <a:t>Se o bug não for definido corretamente, crash bugs podem ficar sem solução durante algum tempo e acabar sendo mais difíceis de corrigir à medida que a produção avançar.</a:t>
            </a:r>
          </a:p>
        </p:txBody>
      </p:sp>
    </p:spTree>
    <p:extLst>
      <p:ext uri="{BB962C8B-B14F-4D97-AF65-F5344CB8AC3E}">
        <p14:creationId xmlns:p14="http://schemas.microsoft.com/office/powerpoint/2010/main" val="81782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de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definições de bugs mais comuns são: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Crash bug</a:t>
            </a:r>
            <a:r>
              <a:rPr lang="pt-BR" dirty="0"/>
              <a:t>: é extremamente grave, visto que impede o jogador de progredir no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Bug crítico</a:t>
            </a:r>
            <a:r>
              <a:rPr lang="pt-BR" dirty="0"/>
              <a:t>: é um problema grave na funcionalidade do jogo mas que não impede o jogador de progredir;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Bug menor</a:t>
            </a:r>
            <a:r>
              <a:rPr lang="pt-BR" dirty="0"/>
              <a:t>: é aquele que o jogador percebe, mas que não prejudica muito a experiência geral do jogo;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Solicitação de recurso</a:t>
            </a:r>
            <a:r>
              <a:rPr lang="pt-BR" dirty="0"/>
              <a:t>: não é um bug. É uma funcionalidade adicional que seria interessante incluir.</a:t>
            </a:r>
          </a:p>
        </p:txBody>
      </p:sp>
    </p:spTree>
    <p:extLst>
      <p:ext uri="{BB962C8B-B14F-4D97-AF65-F5344CB8AC3E}">
        <p14:creationId xmlns:p14="http://schemas.microsoft.com/office/powerpoint/2010/main" val="231327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Os membros da equipe de desenvolvimento devem ser solicitados a inserir no banco de dados todos os bugs que encontrarem, junto com qualquer solicitação de recursos, ou os feedbacks que demandarem uma alteração no jogo.</a:t>
            </a:r>
          </a:p>
          <a:p>
            <a:r>
              <a:rPr lang="pt-BR" dirty="0"/>
              <a:t>Embora as solicitações de recursos ou os feedbacks não sejam bugs, é bom incluí-los no banco de dados para que possam ser rastreados, resolvidos e verificados.</a:t>
            </a:r>
          </a:p>
        </p:txBody>
      </p:sp>
    </p:spTree>
    <p:extLst>
      <p:ext uri="{BB962C8B-B14F-4D97-AF65-F5344CB8AC3E}">
        <p14:creationId xmlns:p14="http://schemas.microsoft.com/office/powerpoint/2010/main" val="2749145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maioria dos bancos de dados de rastreamento de bugs tem um conjunto padrão de campos de informações: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Versão</a:t>
            </a:r>
            <a:r>
              <a:rPr lang="pt-BR" dirty="0"/>
              <a:t>: versão da build em que o bug foi encontrado;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Categoria</a:t>
            </a:r>
            <a:r>
              <a:rPr lang="pt-BR" dirty="0"/>
              <a:t>: indica se é um bug de arte, design ou programação;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Componente</a:t>
            </a:r>
            <a:r>
              <a:rPr lang="pt-BR" dirty="0"/>
              <a:t>: uma subcategoria de “categoria”;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Resumo</a:t>
            </a:r>
            <a:r>
              <a:rPr lang="pt-BR" dirty="0"/>
              <a:t>: um breve resumo sobre o bug em uma frase;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Descrição do bug</a:t>
            </a:r>
            <a:r>
              <a:rPr lang="pt-BR" dirty="0"/>
              <a:t>: a pessoa que estiver registrando o bug tem que descrever o que ocorreu;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Gravidade</a:t>
            </a:r>
            <a:r>
              <a:rPr lang="pt-BR" dirty="0"/>
              <a:t>: indica se um bug é fatal, crítico, menor ou uma solicitação de recursos;</a:t>
            </a:r>
          </a:p>
        </p:txBody>
      </p:sp>
    </p:spTree>
    <p:extLst>
      <p:ext uri="{BB962C8B-B14F-4D97-AF65-F5344CB8AC3E}">
        <p14:creationId xmlns:p14="http://schemas.microsoft.com/office/powerpoint/2010/main" val="1508296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maioria dos bancos de dados de rastreamento de bugs tem um conjunto padrão de campos de informações: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Prioridade</a:t>
            </a:r>
            <a:r>
              <a:rPr lang="pt-BR" dirty="0"/>
              <a:t>: essa categoria é outra maneira de classificar bugs e indica quais têm prioridade mais alta;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Passos a reproduzir</a:t>
            </a:r>
            <a:r>
              <a:rPr lang="pt-BR" dirty="0"/>
              <a:t>: fornece uma descrição passo a passo de como reproduzir o bug (se ele for possível);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Capturas de tela</a:t>
            </a:r>
            <a:r>
              <a:rPr lang="pt-BR" dirty="0"/>
              <a:t>: inclusão de uma captura do que estava ocorrendo na tela no momento que o bug ocorreu;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Arquivos de log de interrupção</a:t>
            </a:r>
            <a:r>
              <a:rPr lang="pt-BR" dirty="0"/>
              <a:t>: o programador pode criar um executável de depuração que gere um arquivo de log sempre que o jogo travar.</a:t>
            </a:r>
          </a:p>
        </p:txBody>
      </p:sp>
    </p:spTree>
    <p:extLst>
      <p:ext uri="{BB962C8B-B14F-4D97-AF65-F5344CB8AC3E}">
        <p14:creationId xmlns:p14="http://schemas.microsoft.com/office/powerpoint/2010/main" val="3357681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Frame rate</a:t>
            </a:r>
            <a:r>
              <a:rPr lang="pt-BR" dirty="0"/>
              <a:t> (taxa de quadros) é a unidade de medida padrão para mensurar performance em jogos.</a:t>
            </a:r>
          </a:p>
          <a:p>
            <a:r>
              <a:rPr lang="pt-BR" dirty="0"/>
              <a:t>Em jogos, um </a:t>
            </a:r>
            <a:r>
              <a:rPr lang="pt-BR" b="1" i="1" dirty="0"/>
              <a:t>frame</a:t>
            </a:r>
            <a:r>
              <a:rPr lang="pt-BR" dirty="0"/>
              <a:t> é como um quadro de uma animação. É uma imagem estática do nosso jogo que é desenhada na tela. A ação de desenhar essas imagens na tela é conhecida como </a:t>
            </a:r>
            <a:r>
              <a:rPr lang="pt-BR" b="1" dirty="0" err="1"/>
              <a:t>renderização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i="1" dirty="0"/>
              <a:t>frame rate</a:t>
            </a:r>
            <a:r>
              <a:rPr lang="pt-BR" dirty="0"/>
              <a:t>, ou a velocidade com que os </a:t>
            </a:r>
            <a:r>
              <a:rPr lang="pt-BR" i="1" dirty="0"/>
              <a:t>frames</a:t>
            </a:r>
            <a:r>
              <a:rPr lang="pt-BR" dirty="0"/>
              <a:t> são </a:t>
            </a:r>
            <a:r>
              <a:rPr lang="pt-BR" dirty="0" err="1"/>
              <a:t>renderizados</a:t>
            </a:r>
            <a:r>
              <a:rPr lang="pt-BR" dirty="0"/>
              <a:t> na tela é mensurada em </a:t>
            </a:r>
            <a:r>
              <a:rPr lang="pt-BR" b="1" i="1" dirty="0"/>
              <a:t>frames per </a:t>
            </a:r>
            <a:r>
              <a:rPr lang="pt-BR" b="1" i="1" dirty="0" err="1"/>
              <a:t>second</a:t>
            </a:r>
            <a:r>
              <a:rPr lang="pt-BR" dirty="0"/>
              <a:t> (</a:t>
            </a:r>
            <a:r>
              <a:rPr lang="pt-BR" dirty="0" err="1"/>
              <a:t>fps</a:t>
            </a:r>
            <a:r>
              <a:rPr lang="pt-BR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201001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A maioria dos jogos modernos almejam alcançar um </a:t>
            </a:r>
            <a:r>
              <a:rPr lang="pt-BR" i="1" dirty="0"/>
              <a:t>frame rate</a:t>
            </a:r>
            <a:r>
              <a:rPr lang="pt-BR" dirty="0"/>
              <a:t> de 60 </a:t>
            </a:r>
            <a:r>
              <a:rPr lang="pt-BR" dirty="0" err="1"/>
              <a:t>fps</a:t>
            </a:r>
            <a:r>
              <a:rPr lang="pt-BR" dirty="0"/>
              <a:t>. Porém, um </a:t>
            </a:r>
            <a:r>
              <a:rPr lang="pt-BR" i="1" dirty="0"/>
              <a:t>frame rate</a:t>
            </a:r>
            <a:r>
              <a:rPr lang="pt-BR" dirty="0"/>
              <a:t> acima de 30 </a:t>
            </a:r>
            <a:r>
              <a:rPr lang="pt-BR" dirty="0" err="1"/>
              <a:t>fps</a:t>
            </a:r>
            <a:r>
              <a:rPr lang="pt-BR" dirty="0"/>
              <a:t> é considerado satisfatório em alguns jogos como os de enigmas ou aventuras.</a:t>
            </a:r>
          </a:p>
          <a:p>
            <a:r>
              <a:rPr lang="pt-BR" dirty="0"/>
              <a:t>Contudo, não é só a velocidade que importa. O </a:t>
            </a:r>
            <a:r>
              <a:rPr lang="pt-BR" i="1" dirty="0"/>
              <a:t>frame rate</a:t>
            </a:r>
            <a:r>
              <a:rPr lang="pt-BR" dirty="0"/>
              <a:t> também deve ser consistente. Mudanças no </a:t>
            </a:r>
            <a:r>
              <a:rPr lang="pt-BR" i="1" dirty="0"/>
              <a:t>frame rate</a:t>
            </a:r>
            <a:r>
              <a:rPr lang="pt-BR" dirty="0"/>
              <a:t> são perceptíveis aos jogadores e isso pode ser pior que um </a:t>
            </a:r>
            <a:r>
              <a:rPr lang="pt-BR" i="1" dirty="0"/>
              <a:t>frame rate</a:t>
            </a:r>
            <a:r>
              <a:rPr lang="pt-BR" dirty="0"/>
              <a:t> baixo, porém, estável.</a:t>
            </a:r>
          </a:p>
        </p:txBody>
      </p:sp>
    </p:spTree>
    <p:extLst>
      <p:ext uri="{BB962C8B-B14F-4D97-AF65-F5344CB8AC3E}">
        <p14:creationId xmlns:p14="http://schemas.microsoft.com/office/powerpoint/2010/main" val="3170227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Apesar de a análise do </a:t>
            </a:r>
            <a:r>
              <a:rPr lang="pt-BR" i="1" dirty="0"/>
              <a:t>frame rate</a:t>
            </a:r>
            <a:r>
              <a:rPr lang="pt-BR" dirty="0"/>
              <a:t> ser a maneira mais comum de analisar a performance de um jogo, quando estamos tentando melhorar a performance de um jogo é mais útil analisarmos o tempo de </a:t>
            </a:r>
            <a:r>
              <a:rPr lang="pt-BR" dirty="0" err="1"/>
              <a:t>renderização</a:t>
            </a:r>
            <a:r>
              <a:rPr lang="pt-BR" dirty="0"/>
              <a:t> de um frame em milissegundos.</a:t>
            </a:r>
          </a:p>
          <a:p>
            <a:r>
              <a:rPr lang="pt-BR" dirty="0"/>
              <a:t>Variações no </a:t>
            </a:r>
            <a:r>
              <a:rPr lang="pt-BR" i="1" dirty="0"/>
              <a:t>frame rate</a:t>
            </a:r>
            <a:r>
              <a:rPr lang="pt-BR" dirty="0"/>
              <a:t> podem ser mais significativas ou não dependendo dos valores absolutos. Uma variação de 30 para 20 </a:t>
            </a:r>
            <a:r>
              <a:rPr lang="pt-BR" dirty="0" err="1"/>
              <a:t>fps</a:t>
            </a:r>
            <a:r>
              <a:rPr lang="pt-BR" dirty="0"/>
              <a:t> é mais significativa que uma variação de 60 para 50 </a:t>
            </a:r>
            <a:r>
              <a:rPr lang="pt-BR" dirty="0" err="1"/>
              <a:t>fps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87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É útil entender quantos milissegundos um </a:t>
            </a:r>
            <a:r>
              <a:rPr lang="pt-BR" i="1" dirty="0"/>
              <a:t>frame</a:t>
            </a:r>
            <a:r>
              <a:rPr lang="pt-BR" dirty="0"/>
              <a:t> deve levar para ser </a:t>
            </a:r>
            <a:r>
              <a:rPr lang="pt-BR" dirty="0" err="1"/>
              <a:t>renderizado</a:t>
            </a:r>
            <a:r>
              <a:rPr lang="pt-BR" dirty="0"/>
              <a:t>, para atingirmos o </a:t>
            </a:r>
            <a:r>
              <a:rPr lang="pt-BR" i="1" dirty="0"/>
              <a:t>frame rate</a:t>
            </a:r>
            <a:r>
              <a:rPr lang="pt-BR" dirty="0"/>
              <a:t> desejado.</a:t>
            </a:r>
          </a:p>
          <a:p>
            <a:pPr algn="l"/>
            <a:r>
              <a:rPr lang="pt-BR" dirty="0"/>
              <a:t>	t = 1000 / </a:t>
            </a:r>
            <a:r>
              <a:rPr lang="pt-BR" dirty="0" err="1"/>
              <a:t>fps</a:t>
            </a:r>
            <a:endParaRPr lang="pt-BR" dirty="0"/>
          </a:p>
          <a:p>
            <a:pPr algn="l"/>
            <a:r>
              <a:rPr lang="pt-BR" dirty="0"/>
              <a:t>	Ex.:</a:t>
            </a:r>
          </a:p>
          <a:p>
            <a:pPr algn="l"/>
            <a:r>
              <a:rPr lang="pt-BR" dirty="0"/>
              <a:t>	t = 1000 / 60</a:t>
            </a:r>
          </a:p>
          <a:p>
            <a:pPr algn="l"/>
            <a:r>
              <a:rPr lang="pt-BR" dirty="0"/>
              <a:t>	t = 16.6 milissegundos</a:t>
            </a:r>
          </a:p>
        </p:txBody>
      </p:sp>
    </p:spTree>
    <p:extLst>
      <p:ext uri="{BB962C8B-B14F-4D97-AF65-F5344CB8AC3E}">
        <p14:creationId xmlns:p14="http://schemas.microsoft.com/office/powerpoint/2010/main" val="2568050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Para cada </a:t>
            </a:r>
            <a:r>
              <a:rPr lang="pt-BR" i="1" dirty="0"/>
              <a:t>frame</a:t>
            </a:r>
            <a:r>
              <a:rPr lang="pt-BR" dirty="0"/>
              <a:t> que é </a:t>
            </a:r>
            <a:r>
              <a:rPr lang="pt-BR" dirty="0" err="1"/>
              <a:t>renderizado</a:t>
            </a:r>
            <a:r>
              <a:rPr lang="pt-BR" dirty="0"/>
              <a:t>, o </a:t>
            </a:r>
            <a:r>
              <a:rPr lang="pt-BR" dirty="0" err="1"/>
              <a:t>Unity</a:t>
            </a:r>
            <a:r>
              <a:rPr lang="pt-BR" dirty="0"/>
              <a:t> realiza muitas tarefas diferentes.</a:t>
            </a:r>
          </a:p>
          <a:p>
            <a:r>
              <a:rPr lang="pt-BR" dirty="0"/>
              <a:t>Tais como: leitura de </a:t>
            </a:r>
            <a:r>
              <a:rPr lang="pt-BR" i="1" dirty="0"/>
              <a:t>input</a:t>
            </a:r>
            <a:r>
              <a:rPr lang="pt-BR" dirty="0"/>
              <a:t>, cálculos de iluminação e cálculos de física (realizados várias vezes por </a:t>
            </a:r>
            <a:r>
              <a:rPr lang="pt-BR" i="1" dirty="0"/>
              <a:t>frame</a:t>
            </a:r>
            <a:r>
              <a:rPr lang="pt-BR" dirty="0"/>
              <a:t>).</a:t>
            </a:r>
          </a:p>
          <a:p>
            <a:r>
              <a:rPr lang="pt-BR" dirty="0"/>
              <a:t>Quando todas as tarefas são realizadas dentro de um tempo aceitável, temos um </a:t>
            </a:r>
            <a:r>
              <a:rPr lang="pt-BR" i="1" dirty="0"/>
              <a:t>frame rate</a:t>
            </a:r>
            <a:r>
              <a:rPr lang="pt-BR" dirty="0"/>
              <a:t> consistente e aceitável. Porém quando um frame demora muito para ser </a:t>
            </a:r>
            <a:r>
              <a:rPr lang="pt-BR" dirty="0" err="1"/>
              <a:t>renderizado</a:t>
            </a:r>
            <a:r>
              <a:rPr lang="pt-BR" dirty="0"/>
              <a:t>, temos uma queda no </a:t>
            </a:r>
            <a:r>
              <a:rPr lang="pt-BR" i="1" dirty="0"/>
              <a:t>frame rate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10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escolhas individuais possíveis para cada parâmetro. Podem ser números, textos ou itens selecionados em uma lista.</a:t>
            </a:r>
          </a:p>
          <a:p>
            <a:r>
              <a:rPr lang="pt-BR" dirty="0"/>
              <a:t>Todos os valores devem ser testados?</a:t>
            </a:r>
          </a:p>
        </p:txBody>
      </p:sp>
    </p:spTree>
    <p:extLst>
      <p:ext uri="{BB962C8B-B14F-4D97-AF65-F5344CB8AC3E}">
        <p14:creationId xmlns:p14="http://schemas.microsoft.com/office/powerpoint/2010/main" val="1165681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Saber quais tarefas estão demandando muito tempo para serem realizadas é essencial para sabermos como resolver nossos problemas de performance.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502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Problemas de Performance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Quando o jogo executa de maneira muito lenta, enroscando ou até mesmo congelando, temos um problema de performance.</a:t>
            </a:r>
          </a:p>
          <a:p>
            <a:r>
              <a:rPr lang="pt-BR" dirty="0"/>
              <a:t>Antes realizar alterações baseadas em especulações sem fundamentos, é importante realizarmos uma análise detalhada da performance do jogo.</a:t>
            </a:r>
          </a:p>
          <a:p>
            <a:r>
              <a:rPr lang="pt-BR" dirty="0"/>
              <a:t>Para isso temos a ferramenta </a:t>
            </a:r>
            <a:r>
              <a:rPr lang="pt-BR" b="1" dirty="0"/>
              <a:t>Profiler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056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 Profiler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Esta ferramenta dá informações detalhadas sobre a execução do nosso jogo.</a:t>
            </a:r>
          </a:p>
          <a:p>
            <a:r>
              <a:rPr lang="pt-BR" dirty="0"/>
              <a:t>Se o jogo estiver apresentando problemas como baixo </a:t>
            </a:r>
            <a:r>
              <a:rPr lang="pt-BR" i="1" dirty="0"/>
              <a:t>frame rate</a:t>
            </a:r>
            <a:r>
              <a:rPr lang="pt-BR" dirty="0"/>
              <a:t> ou alto uso de memória, a ferramenta Profiler pode mostrar o que está causando esses problemas e ajudar a corrigi-los.</a:t>
            </a:r>
          </a:p>
        </p:txBody>
      </p:sp>
    </p:spTree>
    <p:extLst>
      <p:ext uri="{BB962C8B-B14F-4D97-AF65-F5344CB8AC3E}">
        <p14:creationId xmlns:p14="http://schemas.microsoft.com/office/powerpoint/2010/main" val="2459741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 Profiler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Existem duas maneiras de analisar nosso jogo: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Executando o jogo dentro do editor do </a:t>
            </a:r>
            <a:r>
              <a:rPr lang="pt-BR" dirty="0" err="1"/>
              <a:t>Unity</a:t>
            </a:r>
            <a:r>
              <a:rPr lang="pt-BR" dirty="0"/>
              <a:t>; ou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Executando o jogo fora do editor do </a:t>
            </a:r>
            <a:r>
              <a:rPr lang="pt-BR" dirty="0" err="1"/>
              <a:t>Unity</a:t>
            </a:r>
            <a:r>
              <a:rPr lang="pt-BR" dirty="0"/>
              <a:t> por meio de um </a:t>
            </a:r>
            <a:r>
              <a:rPr lang="pt-BR" b="1" dirty="0"/>
              <a:t>executável de desenvolvimento</a:t>
            </a:r>
            <a:r>
              <a:rPr lang="pt-BR" dirty="0"/>
              <a:t>, que pode se conectar à janela Profiler durante a execução e possui arquivos que possibilitam realizar debug.</a:t>
            </a:r>
          </a:p>
        </p:txBody>
      </p:sp>
    </p:spTree>
    <p:extLst>
      <p:ext uri="{BB962C8B-B14F-4D97-AF65-F5344CB8AC3E}">
        <p14:creationId xmlns:p14="http://schemas.microsoft.com/office/powerpoint/2010/main" val="963938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dentro do editor do </a:t>
            </a:r>
            <a:r>
              <a:rPr lang="pt-BR" dirty="0" err="1"/>
              <a:t>Unity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Executar a análise de performance do jogo dentro do editor do </a:t>
            </a:r>
            <a:r>
              <a:rPr lang="pt-BR" dirty="0" err="1"/>
              <a:t>Unity</a:t>
            </a:r>
            <a:r>
              <a:rPr lang="pt-BR" dirty="0"/>
              <a:t> é interessante quando queremos ter uma noção aproximada de sua performance, de maneira rápida e prática.</a:t>
            </a:r>
          </a:p>
          <a:p>
            <a:r>
              <a:rPr lang="pt-BR" dirty="0"/>
              <a:t>Ou quando temos que investigar vários itens para descobrir qual está gerando um determinado problema de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94143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dentro do editor do </a:t>
            </a:r>
            <a:r>
              <a:rPr lang="pt-BR" dirty="0" err="1"/>
              <a:t>Unity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Para gravar os dados de performance do nosso jogo, executando ele dentro do editor do </a:t>
            </a:r>
            <a:r>
              <a:rPr lang="pt-BR" dirty="0" err="1"/>
              <a:t>Unity</a:t>
            </a:r>
            <a:r>
              <a:rPr lang="pt-BR" dirty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Abra o projeto a ser analisado;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Abra a janela </a:t>
            </a:r>
            <a:r>
              <a:rPr lang="pt-BR" b="1" dirty="0"/>
              <a:t>Profiler</a:t>
            </a:r>
            <a:r>
              <a:rPr lang="pt-BR" dirty="0"/>
              <a:t> clicando em </a:t>
            </a:r>
            <a:r>
              <a:rPr lang="pt-BR" b="1" dirty="0" err="1"/>
              <a:t>Window</a:t>
            </a:r>
            <a:r>
              <a:rPr lang="pt-BR" dirty="0"/>
              <a:t> &gt; </a:t>
            </a:r>
            <a:r>
              <a:rPr lang="pt-BR" b="1" dirty="0"/>
              <a:t>Profiler</a:t>
            </a:r>
            <a:r>
              <a:rPr lang="pt-BR" dirty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Verifique se a opção </a:t>
            </a:r>
            <a:r>
              <a:rPr lang="pt-BR" b="1" dirty="0"/>
              <a:t>Record</a:t>
            </a:r>
            <a:r>
              <a:rPr lang="pt-BR" dirty="0"/>
              <a:t>, no topo da janela, está selecionada;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Entre no modo </a:t>
            </a:r>
            <a:r>
              <a:rPr lang="pt-BR" b="1" dirty="0"/>
              <a:t>Play </a:t>
            </a:r>
            <a:r>
              <a:rPr lang="pt-BR" b="1" dirty="0" err="1"/>
              <a:t>Mode</a:t>
            </a:r>
            <a:r>
              <a:rPr lang="pt-BR" dirty="0"/>
              <a:t> do editor.</a:t>
            </a:r>
          </a:p>
        </p:txBody>
      </p:sp>
    </p:spTree>
    <p:extLst>
      <p:ext uri="{BB962C8B-B14F-4D97-AF65-F5344CB8AC3E}">
        <p14:creationId xmlns:p14="http://schemas.microsoft.com/office/powerpoint/2010/main" val="2769890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Analisando os dados de perfil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É necessário aprender como ler e analisar os dados de performance exibidos na janela Profiler para chegarmos a causa de um problema de performance.</a:t>
            </a:r>
          </a:p>
          <a:p>
            <a:r>
              <a:rPr lang="pt-BR" dirty="0"/>
              <a:t>A janela Profiler possibilitará a visualização das tarefas que estão sendo realizadas nos momentos em que temos um baixo </a:t>
            </a:r>
            <a:r>
              <a:rPr lang="pt-BR" i="1" dirty="0"/>
              <a:t>frame rate</a:t>
            </a:r>
            <a:r>
              <a:rPr lang="pt-BR" dirty="0"/>
              <a:t> e em quanto tempo elas estão sendo executadas.</a:t>
            </a:r>
          </a:p>
        </p:txBody>
      </p:sp>
    </p:spTree>
    <p:extLst>
      <p:ext uri="{BB962C8B-B14F-4D97-AF65-F5344CB8AC3E}">
        <p14:creationId xmlns:p14="http://schemas.microsoft.com/office/powerpoint/2010/main" val="631567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Desconsidere o </a:t>
            </a:r>
            <a:r>
              <a:rPr lang="pt-BR" dirty="0" err="1"/>
              <a:t>VSync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A Sincronização Vertical (</a:t>
            </a:r>
            <a:r>
              <a:rPr lang="pt-BR" dirty="0" err="1"/>
              <a:t>VSync</a:t>
            </a:r>
            <a:r>
              <a:rPr lang="pt-BR" dirty="0"/>
              <a:t>) é um método computacional para sincronizar a taxa de produção de </a:t>
            </a:r>
            <a:r>
              <a:rPr lang="pt-BR" i="1" dirty="0"/>
              <a:t>frames</a:t>
            </a:r>
            <a:r>
              <a:rPr lang="pt-BR" dirty="0"/>
              <a:t> da placa de vídeo com a taxa de atualização de quadros do dispositivo de visualização.</a:t>
            </a:r>
          </a:p>
          <a:p>
            <a:r>
              <a:rPr lang="pt-BR" dirty="0"/>
              <a:t>Assim, para realizar uma investigação sobre a causa de um problema de performance é recomendável desconsiderar os dados de </a:t>
            </a:r>
            <a:r>
              <a:rPr lang="pt-BR" dirty="0" err="1"/>
              <a:t>VSync</a:t>
            </a:r>
            <a:r>
              <a:rPr lang="pt-BR" dirty="0"/>
              <a:t>, pois podem parecer um problema de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92790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Desconsidere o </a:t>
            </a:r>
            <a:r>
              <a:rPr lang="pt-BR" dirty="0" err="1"/>
              <a:t>VSync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As chamadas a função </a:t>
            </a:r>
            <a:r>
              <a:rPr lang="pt-BR" i="1" dirty="0" err="1"/>
              <a:t>WaitForTargetFPS</a:t>
            </a:r>
            <a:r>
              <a:rPr lang="pt-BR" dirty="0"/>
              <a:t>, visualizadas no painel </a:t>
            </a:r>
            <a:r>
              <a:rPr lang="pt-BR" b="1" dirty="0" err="1"/>
              <a:t>Hierarchy</a:t>
            </a:r>
            <a:r>
              <a:rPr lang="pt-BR" dirty="0"/>
              <a:t>, mostram os momentos em que o jogo esperou pelo </a:t>
            </a:r>
            <a:r>
              <a:rPr lang="pt-BR" dirty="0" err="1"/>
              <a:t>VSync</a:t>
            </a:r>
            <a:r>
              <a:rPr lang="pt-BR" dirty="0"/>
              <a:t>.</a:t>
            </a:r>
          </a:p>
          <a:p>
            <a:r>
              <a:rPr lang="pt-BR" dirty="0"/>
              <a:t>Também não precisamos investigar as chamadas dessa função.</a:t>
            </a:r>
          </a:p>
        </p:txBody>
      </p:sp>
    </p:spTree>
    <p:extLst>
      <p:ext uri="{BB962C8B-B14F-4D97-AF65-F5344CB8AC3E}">
        <p14:creationId xmlns:p14="http://schemas.microsoft.com/office/powerpoint/2010/main" val="3670617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Desconsidere o </a:t>
            </a:r>
            <a:r>
              <a:rPr lang="pt-BR" dirty="0" err="1"/>
              <a:t>VSync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VSync</a:t>
            </a:r>
            <a:r>
              <a:rPr lang="pt-BR" dirty="0"/>
              <a:t> não pode ser desabilitado em muitas plataformas, mas, no desenvolvimento para plataformas que não exigem o uso do </a:t>
            </a:r>
            <a:r>
              <a:rPr lang="pt-BR" dirty="0" err="1"/>
              <a:t>VSync</a:t>
            </a:r>
            <a:r>
              <a:rPr lang="pt-BR" dirty="0"/>
              <a:t>, podemos desabilitá-lo durante a análise de performance.</a:t>
            </a:r>
          </a:p>
          <a:p>
            <a:r>
              <a:rPr lang="pt-BR" dirty="0"/>
              <a:t>Em </a:t>
            </a:r>
            <a:r>
              <a:rPr lang="pt-BR" b="1" dirty="0" err="1"/>
              <a:t>Edit</a:t>
            </a:r>
            <a:r>
              <a:rPr lang="pt-BR" dirty="0"/>
              <a:t> &gt; </a:t>
            </a:r>
            <a:r>
              <a:rPr lang="pt-BR" b="1" dirty="0"/>
              <a:t>Project Settings</a:t>
            </a:r>
            <a:r>
              <a:rPr lang="pt-BR" dirty="0"/>
              <a:t> &gt; </a:t>
            </a:r>
            <a:r>
              <a:rPr lang="pt-BR" b="1" dirty="0" err="1"/>
              <a:t>Quality</a:t>
            </a:r>
            <a:r>
              <a:rPr lang="pt-BR" dirty="0"/>
              <a:t>, escolha a opção </a:t>
            </a:r>
            <a:r>
              <a:rPr lang="pt-BR" b="1" dirty="0" err="1"/>
              <a:t>Don’t</a:t>
            </a:r>
            <a:r>
              <a:rPr lang="pt-BR" b="1" dirty="0"/>
              <a:t> </a:t>
            </a:r>
            <a:r>
              <a:rPr lang="pt-BR" b="1" dirty="0" err="1"/>
              <a:t>Sync</a:t>
            </a:r>
            <a:r>
              <a:rPr lang="pt-BR" dirty="0"/>
              <a:t> no campo </a:t>
            </a:r>
            <a:r>
              <a:rPr lang="pt-BR" b="1" dirty="0" err="1"/>
              <a:t>VSync</a:t>
            </a:r>
            <a:r>
              <a:rPr lang="pt-BR" b="1" dirty="0"/>
              <a:t> </a:t>
            </a:r>
            <a:r>
              <a:rPr lang="pt-BR" b="1" dirty="0" err="1"/>
              <a:t>Count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122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Padrões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os valores adotadas quando o jogador não realiza nenhuma configuração especial ou apenas confirma todas as configurações com as primeiras opções para iniciar o jogo logo.</a:t>
            </a:r>
          </a:p>
          <a:p>
            <a:r>
              <a:rPr lang="pt-BR" dirty="0"/>
              <a:t>São os valores que serão usados com maior frequência. Então, devem ser exercitados. Porém, se eles já estiverem inclusos em outros tipos de teste, você pode desconsiderá-los no teste combinatório.</a:t>
            </a:r>
          </a:p>
        </p:txBody>
      </p:sp>
    </p:spTree>
    <p:extLst>
      <p:ext uri="{BB962C8B-B14F-4D97-AF65-F5344CB8AC3E}">
        <p14:creationId xmlns:p14="http://schemas.microsoft.com/office/powerpoint/2010/main" val="159297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Renderização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Muitos problemas de performance estão relacionados a renderização. Para solucionar o problema precisamos descobrir se o jogo é do tipo </a:t>
            </a:r>
            <a:r>
              <a:rPr lang="pt-BR" b="1" i="1" dirty="0"/>
              <a:t>CPU </a:t>
            </a:r>
            <a:r>
              <a:rPr lang="pt-BR" b="1" i="1" dirty="0" err="1"/>
              <a:t>bound</a:t>
            </a:r>
            <a:r>
              <a:rPr lang="pt-BR" dirty="0"/>
              <a:t> (depende mais do processamento da CPU) ou </a:t>
            </a:r>
            <a:r>
              <a:rPr lang="pt-BR" b="1" i="1" dirty="0"/>
              <a:t>GPU </a:t>
            </a:r>
            <a:r>
              <a:rPr lang="pt-BR" b="1" i="1" dirty="0" err="1"/>
              <a:t>bound</a:t>
            </a:r>
            <a:r>
              <a:rPr lang="pt-BR" dirty="0"/>
              <a:t> (depende mais do processamento da GPU).</a:t>
            </a:r>
          </a:p>
        </p:txBody>
      </p:sp>
    </p:spTree>
    <p:extLst>
      <p:ext uri="{BB962C8B-B14F-4D97-AF65-F5344CB8AC3E}">
        <p14:creationId xmlns:p14="http://schemas.microsoft.com/office/powerpoint/2010/main" val="4196395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Renderização: GPU </a:t>
            </a:r>
            <a:r>
              <a:rPr lang="pt-BR" dirty="0" err="1"/>
              <a:t>Bound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Se o </a:t>
            </a:r>
            <a:r>
              <a:rPr lang="pt-BR" b="1" i="1" dirty="0"/>
              <a:t>GPU </a:t>
            </a:r>
            <a:r>
              <a:rPr lang="pt-BR" b="1" i="1" dirty="0" err="1"/>
              <a:t>usage</a:t>
            </a:r>
            <a:r>
              <a:rPr lang="pt-BR" b="1" i="1" dirty="0"/>
              <a:t> </a:t>
            </a:r>
            <a:r>
              <a:rPr lang="pt-BR" b="1" i="1" dirty="0" err="1"/>
              <a:t>profiler</a:t>
            </a:r>
            <a:r>
              <a:rPr lang="pt-BR" dirty="0"/>
              <a:t> estiver disponível para o dispositivo alvo, basta observar se o tempo gasto pela GPU e pela CPU em um conjunto de </a:t>
            </a:r>
            <a:r>
              <a:rPr lang="pt-BR" i="1" dirty="0"/>
              <a:t>frames</a:t>
            </a:r>
            <a:r>
              <a:rPr lang="pt-BR" dirty="0"/>
              <a:t>. Se o tempo gasto pela GPU for superior na maioria dos </a:t>
            </a:r>
            <a:r>
              <a:rPr lang="pt-BR" i="1" dirty="0"/>
              <a:t>frames</a:t>
            </a:r>
            <a:r>
              <a:rPr lang="pt-BR" dirty="0"/>
              <a:t>, o jogo é um </a:t>
            </a:r>
            <a:r>
              <a:rPr lang="pt-BR" i="1" dirty="0"/>
              <a:t>GPU </a:t>
            </a:r>
            <a:r>
              <a:rPr lang="pt-BR" i="1" dirty="0" err="1"/>
              <a:t>bound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902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Renderização: GPU </a:t>
            </a:r>
            <a:r>
              <a:rPr lang="pt-BR" dirty="0" err="1"/>
              <a:t>Bound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Caso esse </a:t>
            </a:r>
            <a:r>
              <a:rPr lang="pt-BR" i="1" dirty="0" err="1"/>
              <a:t>profiler</a:t>
            </a:r>
            <a:r>
              <a:rPr lang="pt-BR" dirty="0"/>
              <a:t> não esteja disponível, é necessário verificar se a CPU espera a GPU completar suas tarefas no </a:t>
            </a:r>
            <a:r>
              <a:rPr lang="pt-BR" i="1" dirty="0"/>
              <a:t>frame</a:t>
            </a:r>
            <a:r>
              <a:rPr lang="pt-BR" dirty="0"/>
              <a:t> analisado.</a:t>
            </a:r>
          </a:p>
          <a:p>
            <a:r>
              <a:rPr lang="pt-BR" dirty="0"/>
              <a:t>Selecione o </a:t>
            </a:r>
            <a:r>
              <a:rPr lang="pt-BR" i="1" dirty="0"/>
              <a:t>CPU </a:t>
            </a:r>
            <a:r>
              <a:rPr lang="pt-BR" i="1" dirty="0" err="1"/>
              <a:t>usage</a:t>
            </a:r>
            <a:r>
              <a:rPr lang="pt-BR" i="1" dirty="0"/>
              <a:t> </a:t>
            </a:r>
            <a:r>
              <a:rPr lang="pt-BR" i="1" dirty="0" err="1"/>
              <a:t>profiler</a:t>
            </a:r>
            <a:r>
              <a:rPr lang="pt-BR" dirty="0"/>
              <a:t> e ordene os dados no painel </a:t>
            </a:r>
            <a:r>
              <a:rPr lang="pt-BR" i="1" dirty="0" err="1"/>
              <a:t>Hierarchy</a:t>
            </a:r>
            <a:r>
              <a:rPr lang="pt-BR" dirty="0"/>
              <a:t> pela coluna </a:t>
            </a:r>
            <a:r>
              <a:rPr lang="pt-BR" i="1" dirty="0"/>
              <a:t>Time ms</a:t>
            </a:r>
            <a:r>
              <a:rPr lang="pt-BR" dirty="0"/>
              <a:t>. Se a função </a:t>
            </a:r>
            <a:r>
              <a:rPr lang="pt-BR" i="1" dirty="0" err="1"/>
              <a:t>Gfx.WaitForPresent</a:t>
            </a:r>
            <a:r>
              <a:rPr lang="pt-BR" dirty="0"/>
              <a:t> estiver gastando muito tempo de processamento em muitos </a:t>
            </a:r>
            <a:r>
              <a:rPr lang="pt-BR" i="1" dirty="0"/>
              <a:t>frames</a:t>
            </a:r>
            <a:r>
              <a:rPr lang="pt-BR" dirty="0"/>
              <a:t>, podemos concluir que o jogo é </a:t>
            </a:r>
            <a:r>
              <a:rPr lang="pt-BR" i="1" dirty="0"/>
              <a:t>GPU </a:t>
            </a:r>
            <a:r>
              <a:rPr lang="pt-BR" i="1" dirty="0" err="1"/>
              <a:t>bound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950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Renderização: CPU </a:t>
            </a:r>
            <a:r>
              <a:rPr lang="pt-BR" dirty="0" err="1"/>
              <a:t>Bound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Se ainda não é possível identificar se o jogo é </a:t>
            </a:r>
            <a:r>
              <a:rPr lang="pt-BR" i="1" dirty="0"/>
              <a:t>GPU </a:t>
            </a:r>
            <a:r>
              <a:rPr lang="pt-BR" i="1" dirty="0" err="1"/>
              <a:t>bound</a:t>
            </a:r>
            <a:r>
              <a:rPr lang="pt-BR" dirty="0"/>
              <a:t> ou </a:t>
            </a:r>
            <a:r>
              <a:rPr lang="pt-BR" i="1" dirty="0"/>
              <a:t>CPU </a:t>
            </a:r>
            <a:r>
              <a:rPr lang="pt-BR" i="1" dirty="0" err="1"/>
              <a:t>bound</a:t>
            </a:r>
            <a:r>
              <a:rPr lang="pt-BR" dirty="0"/>
              <a:t>, selecione o </a:t>
            </a:r>
            <a:r>
              <a:rPr lang="pt-BR" i="1" dirty="0"/>
              <a:t>CPU </a:t>
            </a:r>
            <a:r>
              <a:rPr lang="pt-BR" i="1" dirty="0" err="1"/>
              <a:t>usage</a:t>
            </a:r>
            <a:r>
              <a:rPr lang="pt-BR" i="1" dirty="0"/>
              <a:t> </a:t>
            </a:r>
            <a:r>
              <a:rPr lang="pt-BR" i="1" dirty="0" err="1"/>
              <a:t>profiler</a:t>
            </a:r>
            <a:r>
              <a:rPr lang="pt-BR" dirty="0"/>
              <a:t>, ordene os dados pela coluna </a:t>
            </a:r>
            <a:r>
              <a:rPr lang="pt-BR" i="1" dirty="0"/>
              <a:t>Time </a:t>
            </a:r>
            <a:r>
              <a:rPr lang="pt-BR" i="1" dirty="0" err="1"/>
              <a:t>ms</a:t>
            </a:r>
            <a:r>
              <a:rPr lang="pt-BR" dirty="0"/>
              <a:t> e selecione a função que está gastando mais tempo.</a:t>
            </a:r>
          </a:p>
          <a:p>
            <a:r>
              <a:rPr lang="pt-BR" dirty="0"/>
              <a:t>Se essa função for uma função de renderização, o gráfico do </a:t>
            </a:r>
            <a:r>
              <a:rPr lang="pt-BR" i="1" dirty="0"/>
              <a:t>CPU </a:t>
            </a:r>
            <a:r>
              <a:rPr lang="pt-BR" i="1" dirty="0" err="1"/>
              <a:t>profiler</a:t>
            </a:r>
            <a:r>
              <a:rPr lang="pt-BR" dirty="0"/>
              <a:t> destacará ela como parte dos dados da renderização plotada. Isso significa que operações relacionadas a renderização estão causando uma baixa performance nesse ponto.</a:t>
            </a:r>
          </a:p>
        </p:txBody>
      </p:sp>
    </p:spTree>
    <p:extLst>
      <p:ext uri="{BB962C8B-B14F-4D97-AF65-F5344CB8AC3E}">
        <p14:creationId xmlns:p14="http://schemas.microsoft.com/office/powerpoint/2010/main" val="35386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Renderização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Definido se o jogo é </a:t>
            </a:r>
            <a:r>
              <a:rPr lang="pt-BR" i="1" dirty="0"/>
              <a:t>CPU </a:t>
            </a:r>
            <a:r>
              <a:rPr lang="pt-BR" i="1" dirty="0" err="1"/>
              <a:t>bound</a:t>
            </a:r>
            <a:r>
              <a:rPr lang="pt-BR" dirty="0"/>
              <a:t> ou </a:t>
            </a:r>
            <a:r>
              <a:rPr lang="pt-BR" i="1" dirty="0"/>
              <a:t>GPU </a:t>
            </a:r>
            <a:r>
              <a:rPr lang="pt-BR" i="1" dirty="0" err="1"/>
              <a:t>bound</a:t>
            </a:r>
            <a:r>
              <a:rPr lang="pt-BR" dirty="0"/>
              <a:t>, algumas dicas sobre otimização de renderização são relacionadas no artigo abaixo:</a:t>
            </a:r>
          </a:p>
          <a:p>
            <a:r>
              <a:rPr lang="pt-BR" dirty="0"/>
              <a:t>https://unity3d.com/pt/learn/tutorials/temas/performance-optimization/optimizing-graphics-rendering-unity-games?playlist=44069</a:t>
            </a:r>
          </a:p>
        </p:txBody>
      </p:sp>
    </p:spTree>
    <p:extLst>
      <p:ext uri="{BB962C8B-B14F-4D97-AF65-F5344CB8AC3E}">
        <p14:creationId xmlns:p14="http://schemas.microsoft.com/office/powerpoint/2010/main" val="22378089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i="1" dirty="0" err="1"/>
              <a:t>Garbage</a:t>
            </a:r>
            <a:r>
              <a:rPr lang="pt-BR" i="1" dirty="0"/>
              <a:t> </a:t>
            </a:r>
            <a:r>
              <a:rPr lang="pt-BR" i="1" dirty="0" err="1"/>
              <a:t>Collection</a:t>
            </a:r>
            <a:r>
              <a:rPr lang="pt-BR" dirty="0"/>
              <a:t> é um recurso relacionado ao gerenciamento automático de memória do </a:t>
            </a:r>
            <a:r>
              <a:rPr lang="pt-BR" dirty="0" err="1"/>
              <a:t>Unity</a:t>
            </a:r>
            <a:r>
              <a:rPr lang="pt-BR" dirty="0"/>
              <a:t>, que pode ser uma operação lenta.</a:t>
            </a:r>
          </a:p>
          <a:p>
            <a:r>
              <a:rPr lang="pt-BR" dirty="0"/>
              <a:t>Destaque os dados referentes ao </a:t>
            </a:r>
            <a:r>
              <a:rPr lang="pt-BR" i="1" dirty="0" err="1"/>
              <a:t>Garbage</a:t>
            </a:r>
            <a:r>
              <a:rPr lang="pt-BR" i="1" dirty="0"/>
              <a:t> </a:t>
            </a:r>
            <a:r>
              <a:rPr lang="pt-BR" i="1" dirty="0" err="1"/>
              <a:t>Collection</a:t>
            </a:r>
            <a:r>
              <a:rPr lang="pt-BR" dirty="0"/>
              <a:t> no </a:t>
            </a:r>
            <a:r>
              <a:rPr lang="pt-BR" i="1" dirty="0"/>
              <a:t>CPU </a:t>
            </a:r>
            <a:r>
              <a:rPr lang="pt-BR" i="1" dirty="0" err="1"/>
              <a:t>usage</a:t>
            </a:r>
            <a:r>
              <a:rPr lang="pt-BR" i="1" dirty="0"/>
              <a:t> </a:t>
            </a:r>
            <a:r>
              <a:rPr lang="pt-BR" i="1" dirty="0" err="1"/>
              <a:t>profiler</a:t>
            </a:r>
            <a:r>
              <a:rPr lang="pt-BR" dirty="0"/>
              <a:t>, ordene os dados no painel </a:t>
            </a:r>
            <a:r>
              <a:rPr lang="pt-BR" i="1" dirty="0" err="1"/>
              <a:t>Hierarchy</a:t>
            </a:r>
            <a:r>
              <a:rPr lang="pt-BR" dirty="0"/>
              <a:t> pela coluna </a:t>
            </a:r>
            <a:r>
              <a:rPr lang="pt-BR" i="1" dirty="0"/>
              <a:t>Time ms</a:t>
            </a:r>
            <a:r>
              <a:rPr lang="pt-BR" dirty="0"/>
              <a:t>. Se a função </a:t>
            </a:r>
            <a:r>
              <a:rPr lang="pt-BR" i="1" dirty="0" err="1"/>
              <a:t>GC.Collect</a:t>
            </a:r>
            <a:r>
              <a:rPr lang="pt-BR" dirty="0"/>
              <a:t> aparecer e estiver consumindo tempo excessivo de processamento na CPU, o jogo tem um problema relacionado ao </a:t>
            </a:r>
            <a:r>
              <a:rPr lang="pt-BR" i="1" dirty="0" err="1"/>
              <a:t>Garbage</a:t>
            </a:r>
            <a:r>
              <a:rPr lang="pt-BR" i="1" dirty="0"/>
              <a:t> </a:t>
            </a:r>
            <a:r>
              <a:rPr lang="pt-BR" i="1" dirty="0" err="1"/>
              <a:t>Collector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08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Algumas dicas sobre otimização de </a:t>
            </a:r>
            <a:r>
              <a:rPr lang="pt-BR" i="1" dirty="0" err="1"/>
              <a:t>Garbage</a:t>
            </a:r>
            <a:r>
              <a:rPr lang="pt-BR" i="1" dirty="0"/>
              <a:t> </a:t>
            </a:r>
            <a:r>
              <a:rPr lang="pt-BR" i="1" dirty="0" err="1"/>
              <a:t>Collection</a:t>
            </a:r>
            <a:r>
              <a:rPr lang="pt-BR" dirty="0"/>
              <a:t> são relacionadas no artigo abaixo:</a:t>
            </a:r>
          </a:p>
          <a:p>
            <a:r>
              <a:rPr lang="pt-BR" dirty="0"/>
              <a:t>https://unity3d.com/pt/learn/tutorials/topics/performance-optimization/optimizing-garbage-collection-unity-games?playlist=44069</a:t>
            </a:r>
          </a:p>
        </p:txBody>
      </p:sp>
    </p:spTree>
    <p:extLst>
      <p:ext uri="{BB962C8B-B14F-4D97-AF65-F5344CB8AC3E}">
        <p14:creationId xmlns:p14="http://schemas.microsoft.com/office/powerpoint/2010/main" val="13368057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no dispositivo de destino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Executar a análise de performance do jogo por meio de um executável de desenvolvimento é a melhor opção na maioria dos casos.</a:t>
            </a:r>
          </a:p>
          <a:p>
            <a:r>
              <a:rPr lang="pt-BR" dirty="0"/>
              <a:t>Os dados de performance e uso de memória são mais precisos que na abordagem anterior porque não há influencia dos dados do editor nos resultados.</a:t>
            </a:r>
          </a:p>
          <a:p>
            <a:r>
              <a:rPr lang="pt-BR" dirty="0"/>
              <a:t>É desejável avaliar nosso jogo na plataforma de destino sempre que possível.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327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no dispositivo de destino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Para gravar os dados de performance do nosso jogo, executando ele no dispositivo de destino, é preciso gerar um executável de desenvolvimento do nosso jogo e conectá-lo à janela Profiler.</a:t>
            </a:r>
          </a:p>
          <a:p>
            <a:r>
              <a:rPr lang="pt-BR" dirty="0"/>
              <a:t>A maneira como realizar isso, varia de acordo com o dispositivo alvo.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589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Performance no Windows, OSX, Linux e </a:t>
            </a:r>
            <a:r>
              <a:rPr lang="pt-BR" dirty="0" err="1"/>
              <a:t>WebGL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Abra o projeto a ser analisado;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Abra a janela </a:t>
            </a:r>
            <a:r>
              <a:rPr lang="pt-BR" b="1" dirty="0"/>
              <a:t>Profiler</a:t>
            </a:r>
            <a:r>
              <a:rPr lang="pt-BR" dirty="0"/>
              <a:t> clicando em </a:t>
            </a:r>
            <a:r>
              <a:rPr lang="pt-BR" b="1" dirty="0" err="1"/>
              <a:t>Window</a:t>
            </a:r>
            <a:r>
              <a:rPr lang="pt-BR" dirty="0"/>
              <a:t> &gt; </a:t>
            </a:r>
            <a:r>
              <a:rPr lang="pt-BR" b="1" dirty="0"/>
              <a:t>Profiler</a:t>
            </a:r>
            <a:r>
              <a:rPr lang="pt-BR" dirty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Verifique se a opção </a:t>
            </a:r>
            <a:r>
              <a:rPr lang="pt-BR" b="1" dirty="0"/>
              <a:t>Record</a:t>
            </a:r>
            <a:r>
              <a:rPr lang="pt-BR" dirty="0"/>
              <a:t>, no topo da janela, está selecionada;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Abra a janela </a:t>
            </a:r>
            <a:r>
              <a:rPr lang="pt-BR" b="1" dirty="0"/>
              <a:t>Build Settings</a:t>
            </a:r>
            <a:r>
              <a:rPr lang="pt-BR" dirty="0"/>
              <a:t> clicando em </a:t>
            </a:r>
            <a:r>
              <a:rPr lang="pt-BR" b="1" dirty="0"/>
              <a:t>File</a:t>
            </a:r>
            <a:r>
              <a:rPr lang="pt-BR" dirty="0"/>
              <a:t> &gt; </a:t>
            </a:r>
            <a:r>
              <a:rPr lang="pt-BR" b="1" dirty="0"/>
              <a:t>Build Settings</a:t>
            </a:r>
            <a:r>
              <a:rPr lang="pt-BR" dirty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Selecione a opção </a:t>
            </a:r>
            <a:r>
              <a:rPr lang="pt-BR" b="1" dirty="0" err="1"/>
              <a:t>Development</a:t>
            </a:r>
            <a:r>
              <a:rPr lang="pt-BR" b="1" dirty="0"/>
              <a:t> Build</a:t>
            </a:r>
            <a:r>
              <a:rPr lang="pt-BR" dirty="0"/>
              <a:t> e </a:t>
            </a:r>
            <a:r>
              <a:rPr lang="pt-BR" b="1" dirty="0" err="1"/>
              <a:t>Autoconnect</a:t>
            </a:r>
            <a:r>
              <a:rPr lang="pt-BR" b="1" dirty="0"/>
              <a:t> Profiler</a:t>
            </a:r>
            <a:r>
              <a:rPr lang="pt-BR" dirty="0"/>
              <a:t>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Clique em </a:t>
            </a:r>
            <a:r>
              <a:rPr lang="pt-BR" b="1" dirty="0"/>
              <a:t>Build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Run</a:t>
            </a:r>
            <a:r>
              <a:rPr lang="pt-BR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3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Enumerações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os valores distintos em um conjunto que não possuem uma ordem específica.</a:t>
            </a:r>
          </a:p>
          <a:p>
            <a:r>
              <a:rPr lang="pt-BR" dirty="0"/>
              <a:t>Exemplos: escolher um carro para dirigir, um time de futebol para jogar ou um lutador para lutar.</a:t>
            </a:r>
          </a:p>
          <a:p>
            <a:r>
              <a:rPr lang="pt-BR" dirty="0"/>
              <a:t>Todas as escolhas devem ser consideradas nos testes.</a:t>
            </a:r>
          </a:p>
        </p:txBody>
      </p:sp>
    </p:spTree>
    <p:extLst>
      <p:ext uri="{BB962C8B-B14F-4D97-AF65-F5344CB8AC3E}">
        <p14:creationId xmlns:p14="http://schemas.microsoft.com/office/powerpoint/2010/main" val="165454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Performance no Windows, OSX, Linux e </a:t>
            </a:r>
            <a:r>
              <a:rPr lang="pt-BR" dirty="0" err="1"/>
              <a:t>WebGL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6820" y="1290638"/>
            <a:ext cx="5167584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699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no iOS e </a:t>
            </a:r>
            <a:r>
              <a:rPr lang="pt-BR" dirty="0" err="1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Conectar a janela Profiler a um executável de desenvolvimento de um jogo para iOS, </a:t>
            </a:r>
            <a:r>
              <a:rPr lang="pt-BR" dirty="0" err="1"/>
              <a:t>Android</a:t>
            </a:r>
            <a:r>
              <a:rPr lang="pt-BR" dirty="0"/>
              <a:t> ou UWP demandam alguns procedimentos adicionais.</a:t>
            </a:r>
          </a:p>
          <a:p>
            <a:r>
              <a:rPr lang="pt-BR" dirty="0"/>
              <a:t>Passo a passo:</a:t>
            </a:r>
          </a:p>
          <a:p>
            <a:r>
              <a:rPr lang="pt-BR" dirty="0"/>
              <a:t>https://docs.unity3d.com/Manual/ProfilerWindow.html</a:t>
            </a:r>
          </a:p>
          <a:p>
            <a:r>
              <a:rPr lang="pt-BR" dirty="0"/>
              <a:t>https://docs.unity3d.com/Manual/windowsstore-profiler.html</a:t>
            </a:r>
          </a:p>
        </p:txBody>
      </p:sp>
    </p:spTree>
    <p:extLst>
      <p:ext uri="{BB962C8B-B14F-4D97-AF65-F5344CB8AC3E}">
        <p14:creationId xmlns:p14="http://schemas.microsoft.com/office/powerpoint/2010/main" val="370853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Muitas opções e escolhas são feitas a partir de números de um intervalo ou lista. Para cada intervalo de números, três valores em especial podem revelar defeitos: zero, mínimo e máximo.</a:t>
            </a:r>
          </a:p>
          <a:p>
            <a:r>
              <a:rPr lang="pt-BR" dirty="0"/>
              <a:t>Em todos os casos em que o zero for uma escolha válida, ele deve ser incluso nos testes.</a:t>
            </a:r>
          </a:p>
        </p:txBody>
      </p:sp>
    </p:spTree>
    <p:extLst>
      <p:ext uri="{BB962C8B-B14F-4D97-AF65-F5344CB8AC3E}">
        <p14:creationId xmlns:p14="http://schemas.microsoft.com/office/powerpoint/2010/main" val="334472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Defeitos que podem ser revelados pelo valor </a:t>
            </a:r>
            <a:r>
              <a:rPr lang="pt-BR" b="1" dirty="0"/>
              <a:t>zero</a:t>
            </a:r>
            <a:r>
              <a:rPr lang="pt-BR" dirty="0"/>
              <a:t> nos testes: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Saída prematura de um laço ou execução indevida antes de verificar a condição;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Confusão ao iniciar o contador do laço com 0 ou 1;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Confusão com vetores ou listas começando com 0 ou 1;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do valor 0 para indicar tempo infinito ou erro ocorrido;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do 0 para valor lógico (Booleano).</a:t>
            </a:r>
          </a:p>
        </p:txBody>
      </p:sp>
    </p:spTree>
    <p:extLst>
      <p:ext uri="{BB962C8B-B14F-4D97-AF65-F5344CB8AC3E}">
        <p14:creationId xmlns:p14="http://schemas.microsoft.com/office/powerpoint/2010/main" val="155578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Os valores mínimos frequentemente revelam defeitos. Inclua os valores mínimos para os parâmetros relacionados abaixo: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Tempo;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Velocidade;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Quantidade;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Tamanho;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Valor de aposta.</a:t>
            </a:r>
          </a:p>
        </p:txBody>
      </p:sp>
    </p:spTree>
    <p:extLst>
      <p:ext uri="{BB962C8B-B14F-4D97-AF65-F5344CB8AC3E}">
        <p14:creationId xmlns:p14="http://schemas.microsoft.com/office/powerpoint/2010/main" val="2244432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3410</Words>
  <Application>Microsoft Office PowerPoint</Application>
  <PresentationFormat>Widescreen</PresentationFormat>
  <Paragraphs>349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Helvetica</vt:lpstr>
      <vt:lpstr>Wingdings</vt:lpstr>
      <vt:lpstr>Tema do Office</vt:lpstr>
      <vt:lpstr>Game Testing</vt:lpstr>
      <vt:lpstr>Teste Combinatório Pareado</vt:lpstr>
      <vt:lpstr>Parâmetros</vt:lpstr>
      <vt:lpstr>Valores</vt:lpstr>
      <vt:lpstr>Valores: Padrões</vt:lpstr>
      <vt:lpstr>Valores: Enumerações</vt:lpstr>
      <vt:lpstr>Valores: Intervalos</vt:lpstr>
      <vt:lpstr>Valores: Intervalos</vt:lpstr>
      <vt:lpstr>Valores: Intervalos</vt:lpstr>
      <vt:lpstr>Valores: Intervalos</vt:lpstr>
      <vt:lpstr>Valores: Limiares</vt:lpstr>
      <vt:lpstr>Valores: Limiares</vt:lpstr>
      <vt:lpstr>Construindo Tabelas</vt:lpstr>
      <vt:lpstr>Construindo Tabelas</vt:lpstr>
      <vt:lpstr>Construindo Tabelas</vt:lpstr>
      <vt:lpstr>Construindo Tabelas</vt:lpstr>
      <vt:lpstr>Construindo Tabelas</vt:lpstr>
      <vt:lpstr>Construindo Tabelas</vt:lpstr>
      <vt:lpstr>Diagramas de Fluxo de Teste (TFD)</vt:lpstr>
      <vt:lpstr>Elementos do TFD: Fluxos</vt:lpstr>
      <vt:lpstr>Elementos do TFD: Eventos</vt:lpstr>
      <vt:lpstr>Elementos do TFD: Ações</vt:lpstr>
      <vt:lpstr>Elementos do TFD: Estados</vt:lpstr>
      <vt:lpstr>Elementos do TFD: Terminadores</vt:lpstr>
      <vt:lpstr>Exemplo TFD</vt:lpstr>
      <vt:lpstr>Exemplo TFD</vt:lpstr>
      <vt:lpstr>Dicionário de Dados</vt:lpstr>
      <vt:lpstr>Dicionário de Dados: Exemplo</vt:lpstr>
      <vt:lpstr>Rastreamento de Bugs</vt:lpstr>
      <vt:lpstr>Definições de Bugs</vt:lpstr>
      <vt:lpstr>Definições de Bugs</vt:lpstr>
      <vt:lpstr>Registrando Bugs</vt:lpstr>
      <vt:lpstr>Registrando Bugs</vt:lpstr>
      <vt:lpstr>Registrando Bugs</vt:lpstr>
      <vt:lpstr>Performance em Jogos</vt:lpstr>
      <vt:lpstr>Performance em Jogos</vt:lpstr>
      <vt:lpstr>Performance em Jogos</vt:lpstr>
      <vt:lpstr>Performance em Jogos</vt:lpstr>
      <vt:lpstr>Performance em Jogos</vt:lpstr>
      <vt:lpstr>Performance em Jogos</vt:lpstr>
      <vt:lpstr>Problemas de Performance</vt:lpstr>
      <vt:lpstr>Janela Profiler</vt:lpstr>
      <vt:lpstr>Janela Profiler</vt:lpstr>
      <vt:lpstr>Performance dentro do editor do Unity</vt:lpstr>
      <vt:lpstr>Performance dentro do editor do Unity</vt:lpstr>
      <vt:lpstr>Analisando os dados de perfil</vt:lpstr>
      <vt:lpstr>Desconsidere o VSync </vt:lpstr>
      <vt:lpstr>Desconsidere o VSync </vt:lpstr>
      <vt:lpstr>Desconsidere o VSync </vt:lpstr>
      <vt:lpstr>Análise da Renderização </vt:lpstr>
      <vt:lpstr>Análise da Renderização: GPU Bound </vt:lpstr>
      <vt:lpstr>Análise da Renderização: GPU Bound </vt:lpstr>
      <vt:lpstr>Análise da Renderização: CPU Bound </vt:lpstr>
      <vt:lpstr>Análise da Renderização</vt:lpstr>
      <vt:lpstr>Análise da Garbage Collection</vt:lpstr>
      <vt:lpstr>Análise da Garbage Collection</vt:lpstr>
      <vt:lpstr>Performance no dispositivo de destino</vt:lpstr>
      <vt:lpstr>Performance no dispositivo de destino</vt:lpstr>
      <vt:lpstr>Performance no Windows, OSX, Linux e WebGL</vt:lpstr>
      <vt:lpstr>Performance no Windows, OSX, Linux e WebGL</vt:lpstr>
      <vt:lpstr>Performance no iOS e Android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308</cp:revision>
  <dcterms:created xsi:type="dcterms:W3CDTF">2017-01-10T17:35:04Z</dcterms:created>
  <dcterms:modified xsi:type="dcterms:W3CDTF">2018-10-18T02:55:09Z</dcterms:modified>
</cp:coreProperties>
</file>