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8" r:id="rId3"/>
    <p:sldId id="364" r:id="rId4"/>
    <p:sldId id="365" r:id="rId5"/>
    <p:sldId id="366" r:id="rId6"/>
    <p:sldId id="367" r:id="rId7"/>
    <p:sldId id="369" r:id="rId8"/>
    <p:sldId id="368" r:id="rId9"/>
    <p:sldId id="387" r:id="rId10"/>
    <p:sldId id="427" r:id="rId11"/>
    <p:sldId id="420" r:id="rId12"/>
    <p:sldId id="388" r:id="rId13"/>
    <p:sldId id="428" r:id="rId14"/>
    <p:sldId id="429" r:id="rId15"/>
    <p:sldId id="430" r:id="rId16"/>
    <p:sldId id="431" r:id="rId17"/>
    <p:sldId id="433" r:id="rId18"/>
    <p:sldId id="434" r:id="rId19"/>
    <p:sldId id="432" r:id="rId20"/>
    <p:sldId id="435" r:id="rId21"/>
    <p:sldId id="408"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8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9" autoAdjust="0"/>
    <p:restoredTop sz="82338" autoAdjust="0"/>
  </p:normalViewPr>
  <p:slideViewPr>
    <p:cSldViewPr snapToGrid="0">
      <p:cViewPr varScale="1">
        <p:scale>
          <a:sx n="60" d="100"/>
          <a:sy n="60" d="100"/>
        </p:scale>
        <p:origin x="798"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F92DA-2DB4-488C-88A3-F10B434E55AB}" type="doc">
      <dgm:prSet loTypeId="urn:microsoft.com/office/officeart/2005/8/layout/pyramid1" loCatId="pyramid" qsTypeId="urn:microsoft.com/office/officeart/2005/8/quickstyle/simple5" qsCatId="simple" csTypeId="urn:microsoft.com/office/officeart/2005/8/colors/colorful4" csCatId="colorful" phldr="1"/>
      <dgm:spPr/>
    </dgm:pt>
    <dgm:pt modelId="{9E6A5A5A-C772-4123-80BC-74C7E16AC91C}">
      <dgm:prSet phldrT="[Text]"/>
      <dgm:spPr/>
      <dgm:t>
        <a:bodyPr/>
        <a:lstStyle/>
        <a:p>
          <a:r>
            <a:rPr lang="pt-BR" b="1" dirty="0"/>
            <a:t>Finalização</a:t>
          </a:r>
          <a:r>
            <a:rPr lang="pt-BR" dirty="0"/>
            <a:t/>
          </a:r>
          <a:br>
            <a:rPr lang="pt-BR" dirty="0"/>
          </a:br>
          <a:r>
            <a:rPr lang="pt-BR" dirty="0"/>
            <a:t>plano de arquivamento</a:t>
          </a:r>
        </a:p>
      </dgm:t>
    </dgm:pt>
    <dgm:pt modelId="{52EB0886-8F1B-4050-ADDA-5F6A961BBB18}" type="parTrans" cxnId="{10C30B0C-7A69-4F06-9107-40E870CA9526}">
      <dgm:prSet/>
      <dgm:spPr/>
      <dgm:t>
        <a:bodyPr/>
        <a:lstStyle/>
        <a:p>
          <a:endParaRPr lang="pt-BR"/>
        </a:p>
      </dgm:t>
    </dgm:pt>
    <dgm:pt modelId="{95502FBC-604B-44F5-B6DA-7FD9F34083EA}" type="sibTrans" cxnId="{10C30B0C-7A69-4F06-9107-40E870CA9526}">
      <dgm:prSet/>
      <dgm:spPr/>
      <dgm:t>
        <a:bodyPr/>
        <a:lstStyle/>
        <a:p>
          <a:endParaRPr lang="pt-BR"/>
        </a:p>
      </dgm:t>
    </dgm:pt>
    <dgm:pt modelId="{6B73464A-899D-4430-9C11-0DEF1C86DFA1}">
      <dgm:prSet phldrT="[Text]"/>
      <dgm:spPr/>
      <dgm:t>
        <a:bodyPr/>
        <a:lstStyle/>
        <a:p>
          <a:r>
            <a:rPr lang="pt-BR" b="1" dirty="0"/>
            <a:t>Produção</a:t>
          </a:r>
          <a:r>
            <a:rPr lang="pt-BR" dirty="0"/>
            <a:t/>
          </a:r>
          <a:br>
            <a:rPr lang="pt-BR" dirty="0"/>
          </a:br>
          <a:r>
            <a:rPr lang="pt-BR" dirty="0"/>
            <a:t>implementação do plano; rastreamento do progresso; e avaliação de risco</a:t>
          </a:r>
        </a:p>
      </dgm:t>
    </dgm:pt>
    <dgm:pt modelId="{3AD7ACB1-6B20-429C-AA42-E208605A42DD}" type="parTrans" cxnId="{EF25A574-6DAB-46C6-A6CB-608542491ED8}">
      <dgm:prSet/>
      <dgm:spPr/>
      <dgm:t>
        <a:bodyPr/>
        <a:lstStyle/>
        <a:p>
          <a:endParaRPr lang="pt-BR"/>
        </a:p>
      </dgm:t>
    </dgm:pt>
    <dgm:pt modelId="{C7AE54D2-2839-44DB-BF6D-570626EB51BD}" type="sibTrans" cxnId="{EF25A574-6DAB-46C6-A6CB-608542491ED8}">
      <dgm:prSet/>
      <dgm:spPr/>
      <dgm:t>
        <a:bodyPr/>
        <a:lstStyle/>
        <a:p>
          <a:endParaRPr lang="pt-BR"/>
        </a:p>
      </dgm:t>
    </dgm:pt>
    <dgm:pt modelId="{70FB0BA3-67A9-42E0-94D8-2C0DE4DBA9CE}">
      <dgm:prSet phldrT="[Text]"/>
      <dgm:spPr/>
      <dgm:t>
        <a:bodyPr/>
        <a:lstStyle/>
        <a:p>
          <a:r>
            <a:rPr lang="pt-BR" b="1" dirty="0"/>
            <a:t>Pré-produção</a:t>
          </a:r>
          <a:r>
            <a:rPr lang="pt-BR" dirty="0"/>
            <a:t/>
          </a:r>
          <a:br>
            <a:rPr lang="pt-BR" dirty="0"/>
          </a:br>
          <a:r>
            <a:rPr lang="pt-BR" dirty="0"/>
            <a:t>conceito; requisitos do projeto; planejamento do projeto; e avaliação de risco</a:t>
          </a:r>
        </a:p>
      </dgm:t>
    </dgm:pt>
    <dgm:pt modelId="{C2544005-649E-47A6-B4A2-7AC35B083BD6}" type="parTrans" cxnId="{CEA98319-9F61-4551-AFCF-02445EAA7D09}">
      <dgm:prSet/>
      <dgm:spPr/>
      <dgm:t>
        <a:bodyPr/>
        <a:lstStyle/>
        <a:p>
          <a:endParaRPr lang="pt-BR"/>
        </a:p>
      </dgm:t>
    </dgm:pt>
    <dgm:pt modelId="{694662A4-D97E-48AD-83DD-4BCD04796B19}" type="sibTrans" cxnId="{CEA98319-9F61-4551-AFCF-02445EAA7D09}">
      <dgm:prSet/>
      <dgm:spPr/>
      <dgm:t>
        <a:bodyPr/>
        <a:lstStyle/>
        <a:p>
          <a:endParaRPr lang="pt-BR"/>
        </a:p>
      </dgm:t>
    </dgm:pt>
    <dgm:pt modelId="{BFEBB702-5923-4655-B484-4E237E53F1AB}">
      <dgm:prSet phldrT="[Text]"/>
      <dgm:spPr/>
      <dgm:t>
        <a:bodyPr/>
        <a:lstStyle/>
        <a:p>
          <a:r>
            <a:rPr lang="pt-BR" b="1" dirty="0"/>
            <a:t>Testes</a:t>
          </a:r>
          <a:r>
            <a:rPr lang="pt-BR" dirty="0"/>
            <a:t/>
          </a:r>
          <a:br>
            <a:rPr lang="pt-BR" dirty="0"/>
          </a:br>
          <a:r>
            <a:rPr lang="pt-BR" dirty="0"/>
            <a:t>validação do plano e</a:t>
          </a:r>
          <a:br>
            <a:rPr lang="pt-BR" dirty="0"/>
          </a:br>
          <a:r>
            <a:rPr lang="pt-BR" dirty="0"/>
            <a:t>liberação do código</a:t>
          </a:r>
        </a:p>
      </dgm:t>
    </dgm:pt>
    <dgm:pt modelId="{FA897539-C107-4272-9E15-8D72C324FF3E}" type="parTrans" cxnId="{ADB31919-39DE-4F1F-8FE2-8A368E6F68C2}">
      <dgm:prSet/>
      <dgm:spPr/>
      <dgm:t>
        <a:bodyPr/>
        <a:lstStyle/>
        <a:p>
          <a:endParaRPr lang="pt-BR"/>
        </a:p>
      </dgm:t>
    </dgm:pt>
    <dgm:pt modelId="{D4501412-03E9-457B-A4F5-0E9F39F120FB}" type="sibTrans" cxnId="{ADB31919-39DE-4F1F-8FE2-8A368E6F68C2}">
      <dgm:prSet/>
      <dgm:spPr/>
      <dgm:t>
        <a:bodyPr/>
        <a:lstStyle/>
        <a:p>
          <a:endParaRPr lang="pt-BR"/>
        </a:p>
      </dgm:t>
    </dgm:pt>
    <dgm:pt modelId="{012A5215-919C-4DC4-96FB-BB2CBA6D0D89}" type="pres">
      <dgm:prSet presAssocID="{825F92DA-2DB4-488C-88A3-F10B434E55AB}" presName="Name0" presStyleCnt="0">
        <dgm:presLayoutVars>
          <dgm:dir/>
          <dgm:animLvl val="lvl"/>
          <dgm:resizeHandles val="exact"/>
        </dgm:presLayoutVars>
      </dgm:prSet>
      <dgm:spPr/>
    </dgm:pt>
    <dgm:pt modelId="{F4518AEF-1275-4FC3-BF67-20C6DA5FFFDD}" type="pres">
      <dgm:prSet presAssocID="{9E6A5A5A-C772-4123-80BC-74C7E16AC91C}" presName="Name8" presStyleCnt="0"/>
      <dgm:spPr/>
    </dgm:pt>
    <dgm:pt modelId="{BBFE02C4-35B4-45C0-AEF8-2784A494EC20}" type="pres">
      <dgm:prSet presAssocID="{9E6A5A5A-C772-4123-80BC-74C7E16AC91C}" presName="level" presStyleLbl="node1" presStyleIdx="0" presStyleCnt="4">
        <dgm:presLayoutVars>
          <dgm:chMax val="1"/>
          <dgm:bulletEnabled val="1"/>
        </dgm:presLayoutVars>
      </dgm:prSet>
      <dgm:spPr/>
      <dgm:t>
        <a:bodyPr/>
        <a:lstStyle/>
        <a:p>
          <a:endParaRPr lang="pt-BR"/>
        </a:p>
      </dgm:t>
    </dgm:pt>
    <dgm:pt modelId="{0957D78B-70A9-40EF-A4B6-A7A232C4A45B}" type="pres">
      <dgm:prSet presAssocID="{9E6A5A5A-C772-4123-80BC-74C7E16AC91C}" presName="levelTx" presStyleLbl="revTx" presStyleIdx="0" presStyleCnt="0">
        <dgm:presLayoutVars>
          <dgm:chMax val="1"/>
          <dgm:bulletEnabled val="1"/>
        </dgm:presLayoutVars>
      </dgm:prSet>
      <dgm:spPr/>
      <dgm:t>
        <a:bodyPr/>
        <a:lstStyle/>
        <a:p>
          <a:endParaRPr lang="pt-BR"/>
        </a:p>
      </dgm:t>
    </dgm:pt>
    <dgm:pt modelId="{2B4769CB-EBB6-4F85-BE9B-6450B32D11FD}" type="pres">
      <dgm:prSet presAssocID="{BFEBB702-5923-4655-B484-4E237E53F1AB}" presName="Name8" presStyleCnt="0"/>
      <dgm:spPr/>
    </dgm:pt>
    <dgm:pt modelId="{E99B3FF5-8A2A-4EB3-9AAE-EA4A1FC1C0B1}" type="pres">
      <dgm:prSet presAssocID="{BFEBB702-5923-4655-B484-4E237E53F1AB}" presName="level" presStyleLbl="node1" presStyleIdx="1" presStyleCnt="4">
        <dgm:presLayoutVars>
          <dgm:chMax val="1"/>
          <dgm:bulletEnabled val="1"/>
        </dgm:presLayoutVars>
      </dgm:prSet>
      <dgm:spPr/>
      <dgm:t>
        <a:bodyPr/>
        <a:lstStyle/>
        <a:p>
          <a:endParaRPr lang="pt-BR"/>
        </a:p>
      </dgm:t>
    </dgm:pt>
    <dgm:pt modelId="{715DC7B3-AFD7-49CA-8AEC-092EF75C0C3C}" type="pres">
      <dgm:prSet presAssocID="{BFEBB702-5923-4655-B484-4E237E53F1AB}" presName="levelTx" presStyleLbl="revTx" presStyleIdx="0" presStyleCnt="0">
        <dgm:presLayoutVars>
          <dgm:chMax val="1"/>
          <dgm:bulletEnabled val="1"/>
        </dgm:presLayoutVars>
      </dgm:prSet>
      <dgm:spPr/>
      <dgm:t>
        <a:bodyPr/>
        <a:lstStyle/>
        <a:p>
          <a:endParaRPr lang="pt-BR"/>
        </a:p>
      </dgm:t>
    </dgm:pt>
    <dgm:pt modelId="{FD5604EC-2936-4587-B8B9-AD270789A673}" type="pres">
      <dgm:prSet presAssocID="{6B73464A-899D-4430-9C11-0DEF1C86DFA1}" presName="Name8" presStyleCnt="0"/>
      <dgm:spPr/>
    </dgm:pt>
    <dgm:pt modelId="{2E6D1C50-B6B7-44F4-8F74-58026CDBB0D7}" type="pres">
      <dgm:prSet presAssocID="{6B73464A-899D-4430-9C11-0DEF1C86DFA1}" presName="level" presStyleLbl="node1" presStyleIdx="2" presStyleCnt="4">
        <dgm:presLayoutVars>
          <dgm:chMax val="1"/>
          <dgm:bulletEnabled val="1"/>
        </dgm:presLayoutVars>
      </dgm:prSet>
      <dgm:spPr/>
      <dgm:t>
        <a:bodyPr/>
        <a:lstStyle/>
        <a:p>
          <a:endParaRPr lang="pt-BR"/>
        </a:p>
      </dgm:t>
    </dgm:pt>
    <dgm:pt modelId="{2C688611-1494-428C-A4B8-627525B801CC}" type="pres">
      <dgm:prSet presAssocID="{6B73464A-899D-4430-9C11-0DEF1C86DFA1}" presName="levelTx" presStyleLbl="revTx" presStyleIdx="0" presStyleCnt="0">
        <dgm:presLayoutVars>
          <dgm:chMax val="1"/>
          <dgm:bulletEnabled val="1"/>
        </dgm:presLayoutVars>
      </dgm:prSet>
      <dgm:spPr/>
      <dgm:t>
        <a:bodyPr/>
        <a:lstStyle/>
        <a:p>
          <a:endParaRPr lang="pt-BR"/>
        </a:p>
      </dgm:t>
    </dgm:pt>
    <dgm:pt modelId="{6FBAAEFC-B7C5-4D82-93AC-842B6A82A6EB}" type="pres">
      <dgm:prSet presAssocID="{70FB0BA3-67A9-42E0-94D8-2C0DE4DBA9CE}" presName="Name8" presStyleCnt="0"/>
      <dgm:spPr/>
    </dgm:pt>
    <dgm:pt modelId="{35273E9D-A298-4796-A2B6-BD5D6D481F4C}" type="pres">
      <dgm:prSet presAssocID="{70FB0BA3-67A9-42E0-94D8-2C0DE4DBA9CE}" presName="level" presStyleLbl="node1" presStyleIdx="3" presStyleCnt="4">
        <dgm:presLayoutVars>
          <dgm:chMax val="1"/>
          <dgm:bulletEnabled val="1"/>
        </dgm:presLayoutVars>
      </dgm:prSet>
      <dgm:spPr/>
      <dgm:t>
        <a:bodyPr/>
        <a:lstStyle/>
        <a:p>
          <a:endParaRPr lang="pt-BR"/>
        </a:p>
      </dgm:t>
    </dgm:pt>
    <dgm:pt modelId="{8B9E6F29-9FEA-4BB0-8968-96F134FED594}" type="pres">
      <dgm:prSet presAssocID="{70FB0BA3-67A9-42E0-94D8-2C0DE4DBA9CE}" presName="levelTx" presStyleLbl="revTx" presStyleIdx="0" presStyleCnt="0">
        <dgm:presLayoutVars>
          <dgm:chMax val="1"/>
          <dgm:bulletEnabled val="1"/>
        </dgm:presLayoutVars>
      </dgm:prSet>
      <dgm:spPr/>
      <dgm:t>
        <a:bodyPr/>
        <a:lstStyle/>
        <a:p>
          <a:endParaRPr lang="pt-BR"/>
        </a:p>
      </dgm:t>
    </dgm:pt>
  </dgm:ptLst>
  <dgm:cxnLst>
    <dgm:cxn modelId="{EF25A574-6DAB-46C6-A6CB-608542491ED8}" srcId="{825F92DA-2DB4-488C-88A3-F10B434E55AB}" destId="{6B73464A-899D-4430-9C11-0DEF1C86DFA1}" srcOrd="2" destOrd="0" parTransId="{3AD7ACB1-6B20-429C-AA42-E208605A42DD}" sibTransId="{C7AE54D2-2839-44DB-BF6D-570626EB51BD}"/>
    <dgm:cxn modelId="{DB9B8F57-0F06-4262-AAC2-D1A683E35AFD}" type="presOf" srcId="{9E6A5A5A-C772-4123-80BC-74C7E16AC91C}" destId="{0957D78B-70A9-40EF-A4B6-A7A232C4A45B}" srcOrd="1" destOrd="0" presId="urn:microsoft.com/office/officeart/2005/8/layout/pyramid1"/>
    <dgm:cxn modelId="{F4068FF3-F08B-4A97-9E75-8B5F9BFD4EF9}" type="presOf" srcId="{BFEBB702-5923-4655-B484-4E237E53F1AB}" destId="{E99B3FF5-8A2A-4EB3-9AAE-EA4A1FC1C0B1}" srcOrd="0" destOrd="0" presId="urn:microsoft.com/office/officeart/2005/8/layout/pyramid1"/>
    <dgm:cxn modelId="{FBFC45F4-2131-444B-98CD-C1408BEA1BAD}" type="presOf" srcId="{6B73464A-899D-4430-9C11-0DEF1C86DFA1}" destId="{2C688611-1494-428C-A4B8-627525B801CC}" srcOrd="1" destOrd="0" presId="urn:microsoft.com/office/officeart/2005/8/layout/pyramid1"/>
    <dgm:cxn modelId="{B35C4D99-1348-4998-8A88-E7706132BBF5}" type="presOf" srcId="{BFEBB702-5923-4655-B484-4E237E53F1AB}" destId="{715DC7B3-AFD7-49CA-8AEC-092EF75C0C3C}" srcOrd="1" destOrd="0" presId="urn:microsoft.com/office/officeart/2005/8/layout/pyramid1"/>
    <dgm:cxn modelId="{482C54EC-D043-4FE4-9D21-6B2D3C5F4368}" type="presOf" srcId="{9E6A5A5A-C772-4123-80BC-74C7E16AC91C}" destId="{BBFE02C4-35B4-45C0-AEF8-2784A494EC20}" srcOrd="0" destOrd="0" presId="urn:microsoft.com/office/officeart/2005/8/layout/pyramid1"/>
    <dgm:cxn modelId="{1D39698C-F388-4F01-8E1E-1EB10143D4EE}" type="presOf" srcId="{6B73464A-899D-4430-9C11-0DEF1C86DFA1}" destId="{2E6D1C50-B6B7-44F4-8F74-58026CDBB0D7}" srcOrd="0" destOrd="0" presId="urn:microsoft.com/office/officeart/2005/8/layout/pyramid1"/>
    <dgm:cxn modelId="{C6BDE890-A4C7-4184-893B-33662C8645F1}" type="presOf" srcId="{70FB0BA3-67A9-42E0-94D8-2C0DE4DBA9CE}" destId="{8B9E6F29-9FEA-4BB0-8968-96F134FED594}" srcOrd="1" destOrd="0" presId="urn:microsoft.com/office/officeart/2005/8/layout/pyramid1"/>
    <dgm:cxn modelId="{026DA5EE-4CFE-4231-B047-66B890F4B737}" type="presOf" srcId="{70FB0BA3-67A9-42E0-94D8-2C0DE4DBA9CE}" destId="{35273E9D-A298-4796-A2B6-BD5D6D481F4C}" srcOrd="0" destOrd="0" presId="urn:microsoft.com/office/officeart/2005/8/layout/pyramid1"/>
    <dgm:cxn modelId="{CEA98319-9F61-4551-AFCF-02445EAA7D09}" srcId="{825F92DA-2DB4-488C-88A3-F10B434E55AB}" destId="{70FB0BA3-67A9-42E0-94D8-2C0DE4DBA9CE}" srcOrd="3" destOrd="0" parTransId="{C2544005-649E-47A6-B4A2-7AC35B083BD6}" sibTransId="{694662A4-D97E-48AD-83DD-4BCD04796B19}"/>
    <dgm:cxn modelId="{ADB31919-39DE-4F1F-8FE2-8A368E6F68C2}" srcId="{825F92DA-2DB4-488C-88A3-F10B434E55AB}" destId="{BFEBB702-5923-4655-B484-4E237E53F1AB}" srcOrd="1" destOrd="0" parTransId="{FA897539-C107-4272-9E15-8D72C324FF3E}" sibTransId="{D4501412-03E9-457B-A4F5-0E9F39F120FB}"/>
    <dgm:cxn modelId="{10C30B0C-7A69-4F06-9107-40E870CA9526}" srcId="{825F92DA-2DB4-488C-88A3-F10B434E55AB}" destId="{9E6A5A5A-C772-4123-80BC-74C7E16AC91C}" srcOrd="0" destOrd="0" parTransId="{52EB0886-8F1B-4050-ADDA-5F6A961BBB18}" sibTransId="{95502FBC-604B-44F5-B6DA-7FD9F34083EA}"/>
    <dgm:cxn modelId="{810B1680-7C9F-4419-960D-C3A7ED719939}" type="presOf" srcId="{825F92DA-2DB4-488C-88A3-F10B434E55AB}" destId="{012A5215-919C-4DC4-96FB-BB2CBA6D0D89}" srcOrd="0" destOrd="0" presId="urn:microsoft.com/office/officeart/2005/8/layout/pyramid1"/>
    <dgm:cxn modelId="{E845D4B1-958F-43FB-88D0-93C490EE293C}" type="presParOf" srcId="{012A5215-919C-4DC4-96FB-BB2CBA6D0D89}" destId="{F4518AEF-1275-4FC3-BF67-20C6DA5FFFDD}" srcOrd="0" destOrd="0" presId="urn:microsoft.com/office/officeart/2005/8/layout/pyramid1"/>
    <dgm:cxn modelId="{04E79E1B-339A-4818-B172-4A7783F78AB8}" type="presParOf" srcId="{F4518AEF-1275-4FC3-BF67-20C6DA5FFFDD}" destId="{BBFE02C4-35B4-45C0-AEF8-2784A494EC20}" srcOrd="0" destOrd="0" presId="urn:microsoft.com/office/officeart/2005/8/layout/pyramid1"/>
    <dgm:cxn modelId="{1D943B15-B39E-4738-815D-466323EBEDE0}" type="presParOf" srcId="{F4518AEF-1275-4FC3-BF67-20C6DA5FFFDD}" destId="{0957D78B-70A9-40EF-A4B6-A7A232C4A45B}" srcOrd="1" destOrd="0" presId="urn:microsoft.com/office/officeart/2005/8/layout/pyramid1"/>
    <dgm:cxn modelId="{A96ECD5D-1BAA-4654-A51F-CE178A2D789B}" type="presParOf" srcId="{012A5215-919C-4DC4-96FB-BB2CBA6D0D89}" destId="{2B4769CB-EBB6-4F85-BE9B-6450B32D11FD}" srcOrd="1" destOrd="0" presId="urn:microsoft.com/office/officeart/2005/8/layout/pyramid1"/>
    <dgm:cxn modelId="{54B8A304-8B5F-4B1E-819D-D396E34E3EA2}" type="presParOf" srcId="{2B4769CB-EBB6-4F85-BE9B-6450B32D11FD}" destId="{E99B3FF5-8A2A-4EB3-9AAE-EA4A1FC1C0B1}" srcOrd="0" destOrd="0" presId="urn:microsoft.com/office/officeart/2005/8/layout/pyramid1"/>
    <dgm:cxn modelId="{CFE00E30-A660-48F2-BE35-C5827F0D0339}" type="presParOf" srcId="{2B4769CB-EBB6-4F85-BE9B-6450B32D11FD}" destId="{715DC7B3-AFD7-49CA-8AEC-092EF75C0C3C}" srcOrd="1" destOrd="0" presId="urn:microsoft.com/office/officeart/2005/8/layout/pyramid1"/>
    <dgm:cxn modelId="{971AD349-9E73-4CFF-8225-1BBC499979B3}" type="presParOf" srcId="{012A5215-919C-4DC4-96FB-BB2CBA6D0D89}" destId="{FD5604EC-2936-4587-B8B9-AD270789A673}" srcOrd="2" destOrd="0" presId="urn:microsoft.com/office/officeart/2005/8/layout/pyramid1"/>
    <dgm:cxn modelId="{5E64E2EA-FF2A-4096-ABC9-E928B899D8FB}" type="presParOf" srcId="{FD5604EC-2936-4587-B8B9-AD270789A673}" destId="{2E6D1C50-B6B7-44F4-8F74-58026CDBB0D7}" srcOrd="0" destOrd="0" presId="urn:microsoft.com/office/officeart/2005/8/layout/pyramid1"/>
    <dgm:cxn modelId="{B1C10A15-9001-42CA-BD3C-7EB862FCF355}" type="presParOf" srcId="{FD5604EC-2936-4587-B8B9-AD270789A673}" destId="{2C688611-1494-428C-A4B8-627525B801CC}" srcOrd="1" destOrd="0" presId="urn:microsoft.com/office/officeart/2005/8/layout/pyramid1"/>
    <dgm:cxn modelId="{29965B58-EFDA-4D19-980D-887572DF3BE6}" type="presParOf" srcId="{012A5215-919C-4DC4-96FB-BB2CBA6D0D89}" destId="{6FBAAEFC-B7C5-4D82-93AC-842B6A82A6EB}" srcOrd="3" destOrd="0" presId="urn:microsoft.com/office/officeart/2005/8/layout/pyramid1"/>
    <dgm:cxn modelId="{D3062A91-5D4F-4ACA-B857-13C1672795CA}" type="presParOf" srcId="{6FBAAEFC-B7C5-4D82-93AC-842B6A82A6EB}" destId="{35273E9D-A298-4796-A2B6-BD5D6D481F4C}" srcOrd="0" destOrd="0" presId="urn:microsoft.com/office/officeart/2005/8/layout/pyramid1"/>
    <dgm:cxn modelId="{01E37371-94E2-4672-8433-0F24508DA9B4}" type="presParOf" srcId="{6FBAAEFC-B7C5-4D82-93AC-842B6A82A6EB}" destId="{8B9E6F29-9FEA-4BB0-8968-96F134FED59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E02C4-35B4-45C0-AEF8-2784A494EC20}">
      <dsp:nvSpPr>
        <dsp:cNvPr id="0" name=""/>
        <dsp:cNvSpPr/>
      </dsp:nvSpPr>
      <dsp:spPr>
        <a:xfrm>
          <a:off x="4389834" y="0"/>
          <a:ext cx="2926556" cy="1171404"/>
        </a:xfrm>
        <a:prstGeom prst="trapezoid">
          <a:avLst>
            <a:gd name="adj" fmla="val 124917"/>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Finalização</a:t>
          </a:r>
          <a:r>
            <a:rPr lang="pt-BR" sz="2600" kern="1200" dirty="0"/>
            <a:t/>
          </a:r>
          <a:br>
            <a:rPr lang="pt-BR" sz="2600" kern="1200" dirty="0"/>
          </a:br>
          <a:r>
            <a:rPr lang="pt-BR" sz="2600" kern="1200" dirty="0"/>
            <a:t>plano de arquivamento</a:t>
          </a:r>
        </a:p>
      </dsp:txBody>
      <dsp:txXfrm>
        <a:off x="4389834" y="0"/>
        <a:ext cx="2926556" cy="1171404"/>
      </dsp:txXfrm>
    </dsp:sp>
    <dsp:sp modelId="{E99B3FF5-8A2A-4EB3-9AAE-EA4A1FC1C0B1}">
      <dsp:nvSpPr>
        <dsp:cNvPr id="0" name=""/>
        <dsp:cNvSpPr/>
      </dsp:nvSpPr>
      <dsp:spPr>
        <a:xfrm>
          <a:off x="2926556" y="1171404"/>
          <a:ext cx="5853112" cy="1171404"/>
        </a:xfrm>
        <a:prstGeom prst="trapezoid">
          <a:avLst>
            <a:gd name="adj" fmla="val 124917"/>
          </a:avLst>
        </a:prstGeom>
        <a:gradFill rotWithShape="0">
          <a:gsLst>
            <a:gs pos="0">
              <a:schemeClr val="accent4">
                <a:hueOff val="3465231"/>
                <a:satOff val="-15989"/>
                <a:lumOff val="588"/>
                <a:alphaOff val="0"/>
                <a:satMod val="103000"/>
                <a:lumMod val="102000"/>
                <a:tint val="94000"/>
              </a:schemeClr>
            </a:gs>
            <a:gs pos="50000">
              <a:schemeClr val="accent4">
                <a:hueOff val="3465231"/>
                <a:satOff val="-15989"/>
                <a:lumOff val="588"/>
                <a:alphaOff val="0"/>
                <a:satMod val="110000"/>
                <a:lumMod val="100000"/>
                <a:shade val="100000"/>
              </a:schemeClr>
            </a:gs>
            <a:gs pos="100000">
              <a:schemeClr val="accent4">
                <a:hueOff val="3465231"/>
                <a:satOff val="-15989"/>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Testes</a:t>
          </a:r>
          <a:r>
            <a:rPr lang="pt-BR" sz="2600" kern="1200" dirty="0"/>
            <a:t/>
          </a:r>
          <a:br>
            <a:rPr lang="pt-BR" sz="2600" kern="1200" dirty="0"/>
          </a:br>
          <a:r>
            <a:rPr lang="pt-BR" sz="2600" kern="1200" dirty="0"/>
            <a:t>validação do plano e</a:t>
          </a:r>
          <a:br>
            <a:rPr lang="pt-BR" sz="2600" kern="1200" dirty="0"/>
          </a:br>
          <a:r>
            <a:rPr lang="pt-BR" sz="2600" kern="1200" dirty="0"/>
            <a:t>liberação do código</a:t>
          </a:r>
        </a:p>
      </dsp:txBody>
      <dsp:txXfrm>
        <a:off x="3950850" y="1171404"/>
        <a:ext cx="3804523" cy="1171404"/>
      </dsp:txXfrm>
    </dsp:sp>
    <dsp:sp modelId="{2E6D1C50-B6B7-44F4-8F74-58026CDBB0D7}">
      <dsp:nvSpPr>
        <dsp:cNvPr id="0" name=""/>
        <dsp:cNvSpPr/>
      </dsp:nvSpPr>
      <dsp:spPr>
        <a:xfrm>
          <a:off x="1463278" y="2342809"/>
          <a:ext cx="8779668" cy="1171404"/>
        </a:xfrm>
        <a:prstGeom prst="trapezoid">
          <a:avLst>
            <a:gd name="adj" fmla="val 124917"/>
          </a:avLst>
        </a:prstGeom>
        <a:gradFill rotWithShape="0">
          <a:gsLst>
            <a:gs pos="0">
              <a:schemeClr val="accent4">
                <a:hueOff val="6930461"/>
                <a:satOff val="-31979"/>
                <a:lumOff val="1177"/>
                <a:alphaOff val="0"/>
                <a:satMod val="103000"/>
                <a:lumMod val="102000"/>
                <a:tint val="94000"/>
              </a:schemeClr>
            </a:gs>
            <a:gs pos="50000">
              <a:schemeClr val="accent4">
                <a:hueOff val="6930461"/>
                <a:satOff val="-31979"/>
                <a:lumOff val="1177"/>
                <a:alphaOff val="0"/>
                <a:satMod val="110000"/>
                <a:lumMod val="100000"/>
                <a:shade val="100000"/>
              </a:schemeClr>
            </a:gs>
            <a:gs pos="100000">
              <a:schemeClr val="accent4">
                <a:hueOff val="6930461"/>
                <a:satOff val="-31979"/>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Produção</a:t>
          </a:r>
          <a:r>
            <a:rPr lang="pt-BR" sz="2600" kern="1200" dirty="0"/>
            <a:t/>
          </a:r>
          <a:br>
            <a:rPr lang="pt-BR" sz="2600" kern="1200" dirty="0"/>
          </a:br>
          <a:r>
            <a:rPr lang="pt-BR" sz="2600" kern="1200" dirty="0"/>
            <a:t>implementação do plano; rastreamento do progresso; e avaliação de risco</a:t>
          </a:r>
        </a:p>
      </dsp:txBody>
      <dsp:txXfrm>
        <a:off x="2999720" y="2342809"/>
        <a:ext cx="5706784" cy="1171404"/>
      </dsp:txXfrm>
    </dsp:sp>
    <dsp:sp modelId="{35273E9D-A298-4796-A2B6-BD5D6D481F4C}">
      <dsp:nvSpPr>
        <dsp:cNvPr id="0" name=""/>
        <dsp:cNvSpPr/>
      </dsp:nvSpPr>
      <dsp:spPr>
        <a:xfrm>
          <a:off x="0" y="3514214"/>
          <a:ext cx="11706225" cy="1171404"/>
        </a:xfrm>
        <a:prstGeom prst="trapezoid">
          <a:avLst>
            <a:gd name="adj" fmla="val 124917"/>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pt-BR" sz="2600" b="1" kern="1200" dirty="0"/>
            <a:t>Pré-produção</a:t>
          </a:r>
          <a:r>
            <a:rPr lang="pt-BR" sz="2600" kern="1200" dirty="0"/>
            <a:t/>
          </a:r>
          <a:br>
            <a:rPr lang="pt-BR" sz="2600" kern="1200" dirty="0"/>
          </a:br>
          <a:r>
            <a:rPr lang="pt-BR" sz="2600" kern="1200" dirty="0"/>
            <a:t>conceito; requisitos do projeto; planejamento do projeto; e avaliação de risco</a:t>
          </a:r>
        </a:p>
      </dsp:txBody>
      <dsp:txXfrm>
        <a:off x="2048589" y="3514214"/>
        <a:ext cx="7609046" cy="117140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3EB41-CF60-4C9F-BD83-AE56FA0945EB}" type="datetimeFigureOut">
              <a:rPr lang="pt-BR" smtClean="0"/>
              <a:t>20/11/2018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486D-935E-4125-8FD7-C735663CC7DE}" type="slidenum">
              <a:rPr lang="pt-BR" smtClean="0"/>
              <a:t>‹nº›</a:t>
            </a:fld>
            <a:endParaRPr lang="pt-BR"/>
          </a:p>
        </p:txBody>
      </p:sp>
    </p:spTree>
    <p:extLst>
      <p:ext uri="{BB962C8B-B14F-4D97-AF65-F5344CB8AC3E}">
        <p14:creationId xmlns:p14="http://schemas.microsoft.com/office/powerpoint/2010/main" val="42355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u="none" dirty="0"/>
          </a:p>
        </p:txBody>
      </p:sp>
      <p:sp>
        <p:nvSpPr>
          <p:cNvPr id="4" name="Espaço Reservado para Número de Slide 3"/>
          <p:cNvSpPr>
            <a:spLocks noGrp="1"/>
          </p:cNvSpPr>
          <p:nvPr>
            <p:ph type="sldNum" sz="quarter" idx="10"/>
          </p:nvPr>
        </p:nvSpPr>
        <p:spPr/>
        <p:txBody>
          <a:bodyPr/>
          <a:lstStyle/>
          <a:p>
            <a:fld id="{020F486D-935E-4125-8FD7-C735663CC7DE}" type="slidenum">
              <a:rPr lang="pt-BR" smtClean="0"/>
              <a:t>1</a:t>
            </a:fld>
            <a:endParaRPr lang="pt-BR"/>
          </a:p>
        </p:txBody>
      </p:sp>
    </p:spTree>
    <p:extLst>
      <p:ext uri="{BB962C8B-B14F-4D97-AF65-F5344CB8AC3E}">
        <p14:creationId xmlns:p14="http://schemas.microsoft.com/office/powerpoint/2010/main" val="304480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10</a:t>
            </a:fld>
            <a:endParaRPr lang="pt-BR"/>
          </a:p>
        </p:txBody>
      </p:sp>
    </p:spTree>
    <p:extLst>
      <p:ext uri="{BB962C8B-B14F-4D97-AF65-F5344CB8AC3E}">
        <p14:creationId xmlns:p14="http://schemas.microsoft.com/office/powerpoint/2010/main" val="200995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11</a:t>
            </a:fld>
            <a:endParaRPr lang="pt-BR"/>
          </a:p>
        </p:txBody>
      </p:sp>
    </p:spTree>
    <p:extLst>
      <p:ext uri="{BB962C8B-B14F-4D97-AF65-F5344CB8AC3E}">
        <p14:creationId xmlns:p14="http://schemas.microsoft.com/office/powerpoint/2010/main" val="251856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12</a:t>
            </a:fld>
            <a:endParaRPr lang="pt-BR"/>
          </a:p>
        </p:txBody>
      </p:sp>
    </p:spTree>
    <p:extLst>
      <p:ext uri="{BB962C8B-B14F-4D97-AF65-F5344CB8AC3E}">
        <p14:creationId xmlns:p14="http://schemas.microsoft.com/office/powerpoint/2010/main" val="2266571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13</a:t>
            </a:fld>
            <a:endParaRPr lang="pt-BR"/>
          </a:p>
        </p:txBody>
      </p:sp>
    </p:spTree>
    <p:extLst>
      <p:ext uri="{BB962C8B-B14F-4D97-AF65-F5344CB8AC3E}">
        <p14:creationId xmlns:p14="http://schemas.microsoft.com/office/powerpoint/2010/main" val="207030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14</a:t>
            </a:fld>
            <a:endParaRPr lang="pt-BR"/>
          </a:p>
        </p:txBody>
      </p:sp>
    </p:spTree>
    <p:extLst>
      <p:ext uri="{BB962C8B-B14F-4D97-AF65-F5344CB8AC3E}">
        <p14:creationId xmlns:p14="http://schemas.microsoft.com/office/powerpoint/2010/main" val="1431313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15</a:t>
            </a:fld>
            <a:endParaRPr lang="pt-BR"/>
          </a:p>
        </p:txBody>
      </p:sp>
    </p:spTree>
    <p:extLst>
      <p:ext uri="{BB962C8B-B14F-4D97-AF65-F5344CB8AC3E}">
        <p14:creationId xmlns:p14="http://schemas.microsoft.com/office/powerpoint/2010/main" val="257821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16</a:t>
            </a:fld>
            <a:endParaRPr lang="pt-BR"/>
          </a:p>
        </p:txBody>
      </p:sp>
    </p:spTree>
    <p:extLst>
      <p:ext uri="{BB962C8B-B14F-4D97-AF65-F5344CB8AC3E}">
        <p14:creationId xmlns:p14="http://schemas.microsoft.com/office/powerpoint/2010/main" val="1127979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17</a:t>
            </a:fld>
            <a:endParaRPr lang="pt-BR"/>
          </a:p>
        </p:txBody>
      </p:sp>
    </p:spTree>
    <p:extLst>
      <p:ext uri="{BB962C8B-B14F-4D97-AF65-F5344CB8AC3E}">
        <p14:creationId xmlns:p14="http://schemas.microsoft.com/office/powerpoint/2010/main" val="2063177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18</a:t>
            </a:fld>
            <a:endParaRPr lang="pt-BR"/>
          </a:p>
        </p:txBody>
      </p:sp>
    </p:spTree>
    <p:extLst>
      <p:ext uri="{BB962C8B-B14F-4D97-AF65-F5344CB8AC3E}">
        <p14:creationId xmlns:p14="http://schemas.microsoft.com/office/powerpoint/2010/main" val="2864432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19</a:t>
            </a:fld>
            <a:endParaRPr lang="pt-BR"/>
          </a:p>
        </p:txBody>
      </p:sp>
    </p:spTree>
    <p:extLst>
      <p:ext uri="{BB962C8B-B14F-4D97-AF65-F5344CB8AC3E}">
        <p14:creationId xmlns:p14="http://schemas.microsoft.com/office/powerpoint/2010/main" val="364716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a:t>
            </a:fld>
            <a:endParaRPr lang="pt-BR"/>
          </a:p>
        </p:txBody>
      </p:sp>
    </p:spTree>
    <p:extLst>
      <p:ext uri="{BB962C8B-B14F-4D97-AF65-F5344CB8AC3E}">
        <p14:creationId xmlns:p14="http://schemas.microsoft.com/office/powerpoint/2010/main" val="985725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20</a:t>
            </a:fld>
            <a:endParaRPr lang="pt-BR"/>
          </a:p>
        </p:txBody>
      </p:sp>
    </p:spTree>
    <p:extLst>
      <p:ext uri="{BB962C8B-B14F-4D97-AF65-F5344CB8AC3E}">
        <p14:creationId xmlns:p14="http://schemas.microsoft.com/office/powerpoint/2010/main" val="19719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21</a:t>
            </a:fld>
            <a:endParaRPr lang="pt-BR"/>
          </a:p>
        </p:txBody>
      </p:sp>
    </p:spTree>
    <p:extLst>
      <p:ext uri="{BB962C8B-B14F-4D97-AF65-F5344CB8AC3E}">
        <p14:creationId xmlns:p14="http://schemas.microsoft.com/office/powerpoint/2010/main" val="241158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3</a:t>
            </a:fld>
            <a:endParaRPr lang="pt-BR"/>
          </a:p>
        </p:txBody>
      </p:sp>
    </p:spTree>
    <p:extLst>
      <p:ext uri="{BB962C8B-B14F-4D97-AF65-F5344CB8AC3E}">
        <p14:creationId xmlns:p14="http://schemas.microsoft.com/office/powerpoint/2010/main" val="2833812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4</a:t>
            </a:fld>
            <a:endParaRPr lang="pt-BR"/>
          </a:p>
        </p:txBody>
      </p:sp>
    </p:spTree>
    <p:extLst>
      <p:ext uri="{BB962C8B-B14F-4D97-AF65-F5344CB8AC3E}">
        <p14:creationId xmlns:p14="http://schemas.microsoft.com/office/powerpoint/2010/main" val="193834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5</a:t>
            </a:fld>
            <a:endParaRPr lang="pt-BR"/>
          </a:p>
        </p:txBody>
      </p:sp>
    </p:spTree>
    <p:extLst>
      <p:ext uri="{BB962C8B-B14F-4D97-AF65-F5344CB8AC3E}">
        <p14:creationId xmlns:p14="http://schemas.microsoft.com/office/powerpoint/2010/main" val="181156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6</a:t>
            </a:fld>
            <a:endParaRPr lang="pt-BR"/>
          </a:p>
        </p:txBody>
      </p:sp>
    </p:spTree>
    <p:extLst>
      <p:ext uri="{BB962C8B-B14F-4D97-AF65-F5344CB8AC3E}">
        <p14:creationId xmlns:p14="http://schemas.microsoft.com/office/powerpoint/2010/main" val="16259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7</a:t>
            </a:fld>
            <a:endParaRPr lang="pt-BR"/>
          </a:p>
        </p:txBody>
      </p:sp>
    </p:spTree>
    <p:extLst>
      <p:ext uri="{BB962C8B-B14F-4D97-AF65-F5344CB8AC3E}">
        <p14:creationId xmlns:p14="http://schemas.microsoft.com/office/powerpoint/2010/main" val="323035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8</a:t>
            </a:fld>
            <a:endParaRPr lang="pt-BR"/>
          </a:p>
        </p:txBody>
      </p:sp>
    </p:spTree>
    <p:extLst>
      <p:ext uri="{BB962C8B-B14F-4D97-AF65-F5344CB8AC3E}">
        <p14:creationId xmlns:p14="http://schemas.microsoft.com/office/powerpoint/2010/main" val="2578939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F486D-935E-4125-8FD7-C735663CC7DE}" type="slidenum">
              <a:rPr lang="pt-BR" smtClean="0"/>
              <a:t>9</a:t>
            </a:fld>
            <a:endParaRPr lang="pt-BR"/>
          </a:p>
        </p:txBody>
      </p:sp>
    </p:spTree>
    <p:extLst>
      <p:ext uri="{BB962C8B-B14F-4D97-AF65-F5344CB8AC3E}">
        <p14:creationId xmlns:p14="http://schemas.microsoft.com/office/powerpoint/2010/main" val="306290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170576"/>
          </a:xfrm>
        </p:spPr>
        <p:txBody>
          <a:bodyPr anchor="b"/>
          <a:lstStyle>
            <a:lvl1pPr algn="ctr">
              <a:defRPr sz="6000">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Subtítulo 2"/>
          <p:cNvSpPr>
            <a:spLocks noGrp="1"/>
          </p:cNvSpPr>
          <p:nvPr>
            <p:ph type="subTitle" idx="1"/>
          </p:nvPr>
        </p:nvSpPr>
        <p:spPr>
          <a:xfrm>
            <a:off x="1706880" y="4130998"/>
            <a:ext cx="9144000" cy="730810"/>
          </a:xfrm>
        </p:spPr>
        <p:txBody>
          <a:bodyPr/>
          <a:lstStyle>
            <a:lvl1pPr marL="0" indent="0" algn="ctr">
              <a:buNone/>
              <a:defRPr sz="2400">
                <a:solidFill>
                  <a:schemeClr val="accent1">
                    <a:lumMod val="50000"/>
                  </a:schemeClr>
                </a:solidFill>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13298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35070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742088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full-screen">
    <p:bg>
      <p:bgPr>
        <a:solidFill>
          <a:schemeClr val="bg1"/>
        </a:solidFill>
        <a:effectLst/>
      </p:bgPr>
    </p:bg>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78"/>
            <a:ext cx="12192000" cy="6851903"/>
          </a:xfrm>
          <a:prstGeom prst="rect">
            <a:avLst/>
          </a:prstGeom>
        </p:spPr>
      </p:pic>
    </p:spTree>
    <p:extLst>
      <p:ext uri="{BB962C8B-B14F-4D97-AF65-F5344CB8AC3E}">
        <p14:creationId xmlns:p14="http://schemas.microsoft.com/office/powerpoint/2010/main" val="64552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224449"/>
            <a:ext cx="12023188" cy="858764"/>
          </a:xfrm>
        </p:spPr>
        <p:txBody>
          <a:bodyPr>
            <a:normAutofit/>
          </a:bodyPr>
          <a:lstStyle>
            <a:lvl1pPr algn="ct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idx="1"/>
          </p:nvPr>
        </p:nvSpPr>
        <p:spPr>
          <a:xfrm>
            <a:off x="317694" y="1291053"/>
            <a:ext cx="11705493" cy="4351338"/>
          </a:xfrm>
        </p:spPr>
        <p:txBody>
          <a:bodyPr/>
          <a:lstStyle>
            <a:lvl1pPr marL="0" indent="0" algn="ctr">
              <a:lnSpc>
                <a:spcPct val="100000"/>
              </a:lnSpc>
              <a:spcAft>
                <a:spcPts val="1000"/>
              </a:spcAft>
              <a:buNone/>
              <a:defRPr sz="3200">
                <a:solidFill>
                  <a:schemeClr val="accent1">
                    <a:lumMod val="50000"/>
                  </a:schemeClr>
                </a:solidFill>
                <a:latin typeface="Helvetica" panose="020B0604020202020204" pitchFamily="34" charset="0"/>
                <a:cs typeface="Helvetica" panose="020B0604020202020204" pitchFamily="34" charset="0"/>
              </a:defRPr>
            </a:lvl1pPr>
            <a:lvl2pPr algn="l">
              <a:defRPr>
                <a:solidFill>
                  <a:schemeClr val="accent1">
                    <a:lumMod val="50000"/>
                  </a:schemeClr>
                </a:solidFill>
                <a:latin typeface="Helvetica" panose="020B0604020202020204" pitchFamily="34" charset="0"/>
                <a:cs typeface="Helvetica" panose="020B0604020202020204" pitchFamily="34" charset="0"/>
              </a:defRPr>
            </a:lvl2pPr>
            <a:lvl3pPr algn="l">
              <a:defRPr>
                <a:solidFill>
                  <a:schemeClr val="accent1">
                    <a:lumMod val="50000"/>
                  </a:schemeClr>
                </a:solidFill>
                <a:latin typeface="Helvetica" panose="020B0604020202020204" pitchFamily="34" charset="0"/>
                <a:cs typeface="Helvetica" panose="020B0604020202020204" pitchFamily="34" charset="0"/>
              </a:defRPr>
            </a:lvl3pPr>
            <a:lvl4pPr algn="l">
              <a:defRPr>
                <a:solidFill>
                  <a:schemeClr val="accent1">
                    <a:lumMod val="50000"/>
                  </a:schemeClr>
                </a:solidFill>
                <a:latin typeface="Helvetica" panose="020B0604020202020204" pitchFamily="34" charset="0"/>
                <a:cs typeface="Helvetica" panose="020B0604020202020204" pitchFamily="34" charset="0"/>
              </a:defRPr>
            </a:lvl4pPr>
            <a:lvl5pPr algn="l">
              <a:defRPr>
                <a:solidFill>
                  <a:schemeClr val="accent1">
                    <a:lumMod val="50000"/>
                  </a:schemeClr>
                </a:solidFill>
                <a:latin typeface="Helvetica" panose="020B0604020202020204" pitchFamily="34" charset="0"/>
                <a:cs typeface="Helvetica"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2369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3984"/>
            <a:ext cx="10515600" cy="3467173"/>
          </a:xfrm>
        </p:spPr>
        <p:txBody>
          <a:bodyPr anchor="b">
            <a:normAutofit/>
          </a:bodyPr>
          <a:lstStyle>
            <a:lvl1pPr>
              <a:defRPr sz="5400">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Texto 2"/>
          <p:cNvSpPr>
            <a:spLocks noGrp="1"/>
          </p:cNvSpPr>
          <p:nvPr>
            <p:ph type="body" idx="1"/>
          </p:nvPr>
        </p:nvSpPr>
        <p:spPr>
          <a:xfrm>
            <a:off x="838200" y="3981157"/>
            <a:ext cx="10515600" cy="912739"/>
          </a:xfrm>
        </p:spPr>
        <p:txBody>
          <a:bodyPr/>
          <a:lstStyle>
            <a:lvl1pPr marL="0" indent="0">
              <a:buNone/>
              <a:defRPr sz="2400">
                <a:solidFill>
                  <a:schemeClr val="tx1">
                    <a:tint val="75000"/>
                  </a:schemeClr>
                </a:solidFill>
                <a:latin typeface="Helvetica" panose="020B0604020202020204" pitchFamily="34" charset="0"/>
                <a:cs typeface="Helvetica"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Clique para editar o texto mestre</a:t>
            </a:r>
          </a:p>
        </p:txBody>
      </p:sp>
      <p:sp>
        <p:nvSpPr>
          <p:cNvPr id="4" name="Espaço Reservado para Data 3"/>
          <p:cNvSpPr>
            <a:spLocks noGrp="1"/>
          </p:cNvSpPr>
          <p:nvPr>
            <p:ph type="dt" sz="half" idx="10"/>
          </p:nvPr>
        </p:nvSpPr>
        <p:spPr/>
        <p:txBody>
          <a:body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784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154111"/>
            <a:ext cx="12192000" cy="830628"/>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dirty="0"/>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20/11/2018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45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642BF85-54FF-46CE-B398-87F998CFD60B}" type="datetimeFigureOut">
              <a:rPr lang="pt-BR" smtClean="0"/>
              <a:t>20/11/2018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90480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0" y="154110"/>
            <a:ext cx="12192000" cy="985373"/>
          </a:xfrm>
        </p:spPr>
        <p:txBody>
          <a:bodyPr/>
          <a:lstStyle>
            <a:lvl1pPr>
              <a:defRPr>
                <a:solidFill>
                  <a:schemeClr val="accent1">
                    <a:lumMod val="50000"/>
                  </a:schemeClr>
                </a:solidFill>
                <a:latin typeface="Helvetica" panose="020B0604020202020204" pitchFamily="34" charset="0"/>
                <a:cs typeface="Helvetica" panose="020B0604020202020204" pitchFamily="34" charset="0"/>
              </a:defRPr>
            </a:lvl1pPr>
          </a:lstStyle>
          <a:p>
            <a:r>
              <a:rPr lang="pt-BR"/>
              <a:t>Clique para editar o título mestre</a:t>
            </a:r>
          </a:p>
        </p:txBody>
      </p:sp>
      <p:sp>
        <p:nvSpPr>
          <p:cNvPr id="3" name="Espaço Reservado para Data 2"/>
          <p:cNvSpPr>
            <a:spLocks noGrp="1"/>
          </p:cNvSpPr>
          <p:nvPr>
            <p:ph type="dt" sz="half" idx="10"/>
          </p:nvPr>
        </p:nvSpPr>
        <p:spPr/>
        <p:txBody>
          <a:bodyPr/>
          <a:lstStyle/>
          <a:p>
            <a:fld id="{9642BF85-54FF-46CE-B398-87F998CFD60B}" type="datetimeFigureOut">
              <a:rPr lang="pt-BR" smtClean="0"/>
              <a:t>20/11/2018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50091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642BF85-54FF-46CE-B398-87F998CFD60B}" type="datetimeFigureOut">
              <a:rPr lang="pt-BR" smtClean="0"/>
              <a:t>20/11/2018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30885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20/11/2018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213758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9642BF85-54FF-46CE-B398-87F998CFD60B}" type="datetimeFigureOut">
              <a:rPr lang="pt-BR" smtClean="0"/>
              <a:t>20/11/2018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85252-FBA3-417A-8652-C405B89605D8}" type="slidenum">
              <a:rPr lang="pt-BR" smtClean="0"/>
              <a:t>‹nº›</a:t>
            </a:fld>
            <a:endParaRPr lang="pt-BR"/>
          </a:p>
        </p:txBody>
      </p:sp>
    </p:spTree>
    <p:extLst>
      <p:ext uri="{BB962C8B-B14F-4D97-AF65-F5344CB8AC3E}">
        <p14:creationId xmlns:p14="http://schemas.microsoft.com/office/powerpoint/2010/main" val="18233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0" y="154111"/>
            <a:ext cx="12192000" cy="1041644"/>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p:cNvSpPr>
            <a:spLocks noGrp="1"/>
          </p:cNvSpPr>
          <p:nvPr>
            <p:ph type="body" idx="1"/>
          </p:nvPr>
        </p:nvSpPr>
        <p:spPr>
          <a:xfrm>
            <a:off x="275490" y="1310861"/>
            <a:ext cx="11583573" cy="4351338"/>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2BF85-54FF-46CE-B398-87F998CFD60B}" type="datetimeFigureOut">
              <a:rPr lang="pt-BR" smtClean="0"/>
              <a:t>20/11/2018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85252-FBA3-417A-8652-C405B89605D8}" type="slidenum">
              <a:rPr lang="pt-BR" smtClean="0"/>
              <a:t>‹nº›</a:t>
            </a:fld>
            <a:endParaRPr lang="pt-BR"/>
          </a:p>
        </p:txBody>
      </p:sp>
    </p:spTree>
    <p:extLst>
      <p:ext uri="{BB962C8B-B14F-4D97-AF65-F5344CB8AC3E}">
        <p14:creationId xmlns:p14="http://schemas.microsoft.com/office/powerpoint/2010/main" val="355716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anose="020B0604020202020204" pitchFamily="34" charset="0"/>
          <a:ea typeface="+mj-ea"/>
          <a:cs typeface="Helvetica"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8498" y="2897944"/>
            <a:ext cx="11380764" cy="1512010"/>
          </a:xfrm>
        </p:spPr>
        <p:txBody>
          <a:bodyPr>
            <a:normAutofit/>
          </a:bodyPr>
          <a:lstStyle/>
          <a:p>
            <a:r>
              <a:rPr lang="pt-BR" dirty="0"/>
              <a:t>Produção de Jogos Digitais</a:t>
            </a:r>
          </a:p>
        </p:txBody>
      </p:sp>
      <p:sp>
        <p:nvSpPr>
          <p:cNvPr id="3" name="Subtítulo 2"/>
          <p:cNvSpPr>
            <a:spLocks noGrp="1"/>
          </p:cNvSpPr>
          <p:nvPr>
            <p:ph type="subTitle" idx="1"/>
          </p:nvPr>
        </p:nvSpPr>
        <p:spPr>
          <a:xfrm>
            <a:off x="1706880" y="4443517"/>
            <a:ext cx="9144000" cy="730810"/>
          </a:xfrm>
        </p:spPr>
        <p:txBody>
          <a:bodyPr>
            <a:normAutofit fontScale="92500" lnSpcReduction="20000"/>
          </a:bodyPr>
          <a:lstStyle/>
          <a:p>
            <a:r>
              <a:rPr lang="pt-BR" dirty="0"/>
              <a:t>Salmo Marques da Silva Júnior</a:t>
            </a:r>
          </a:p>
          <a:p>
            <a:r>
              <a:rPr lang="pt-BR" dirty="0"/>
              <a:t>salmo.sjunior@sp.senac.br</a:t>
            </a:r>
          </a:p>
        </p:txBody>
      </p:sp>
    </p:spTree>
    <p:extLst>
      <p:ext uri="{BB962C8B-B14F-4D97-AF65-F5344CB8AC3E}">
        <p14:creationId xmlns:p14="http://schemas.microsoft.com/office/powerpoint/2010/main" val="2569797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Requisitos do Jogo</a:t>
            </a:r>
          </a:p>
        </p:txBody>
      </p:sp>
      <p:sp>
        <p:nvSpPr>
          <p:cNvPr id="6" name="Espaço Reservado para Conteúdo 5"/>
          <p:cNvSpPr>
            <a:spLocks noGrp="1"/>
          </p:cNvSpPr>
          <p:nvPr>
            <p:ph idx="1"/>
          </p:nvPr>
        </p:nvSpPr>
        <p:spPr/>
        <p:txBody>
          <a:bodyPr>
            <a:normAutofit/>
          </a:bodyPr>
          <a:lstStyle/>
          <a:p>
            <a:r>
              <a:rPr lang="pt-BR" dirty="0"/>
              <a:t>Detalham como o conceito será transformado em um jogo real. São tomadas decisões sobre os principais objetivos do projeto, o conjunto básico de recursos, os produtos das etapas, a tecnologia básica e o pipeline de produção.</a:t>
            </a:r>
          </a:p>
        </p:txBody>
      </p:sp>
    </p:spTree>
    <p:extLst>
      <p:ext uri="{BB962C8B-B14F-4D97-AF65-F5344CB8AC3E}">
        <p14:creationId xmlns:p14="http://schemas.microsoft.com/office/powerpoint/2010/main" val="1256872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Requisitos do Jogo</a:t>
            </a:r>
          </a:p>
        </p:txBody>
      </p:sp>
      <p:sp>
        <p:nvSpPr>
          <p:cNvPr id="6" name="Espaço Reservado para Conteúdo 5"/>
          <p:cNvSpPr>
            <a:spLocks noGrp="1"/>
          </p:cNvSpPr>
          <p:nvPr>
            <p:ph idx="1"/>
          </p:nvPr>
        </p:nvSpPr>
        <p:spPr>
          <a:xfrm>
            <a:off x="317694" y="1291052"/>
            <a:ext cx="11705493" cy="1158234"/>
          </a:xfrm>
        </p:spPr>
        <p:txBody>
          <a:bodyPr>
            <a:normAutofit/>
          </a:bodyPr>
          <a:lstStyle/>
          <a:p>
            <a:r>
              <a:rPr lang="pt-BR" dirty="0"/>
              <a:t>A etapa de levantamento dos requisitos do jogo pode ser dividida em 9 fases:</a:t>
            </a:r>
          </a:p>
        </p:txBody>
      </p:sp>
      <p:sp>
        <p:nvSpPr>
          <p:cNvPr id="2" name="CaixaDeTexto 1"/>
          <p:cNvSpPr txBox="1"/>
          <p:nvPr/>
        </p:nvSpPr>
        <p:spPr>
          <a:xfrm>
            <a:off x="288757" y="2269109"/>
            <a:ext cx="5654843" cy="3890489"/>
          </a:xfrm>
          <a:prstGeom prst="rect">
            <a:avLst/>
          </a:prstGeom>
          <a:noFill/>
        </p:spPr>
        <p:txBody>
          <a:bodyPr wrap="square" rtlCol="0">
            <a:spAutoFit/>
          </a:bodyPr>
          <a:lstStyle/>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Definição dos recursos do jogo;</a:t>
            </a:r>
          </a:p>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Definição das etapas e produtos;</a:t>
            </a:r>
          </a:p>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Avaliação da tecnologia;</a:t>
            </a:r>
          </a:p>
          <a:p>
            <a:pPr marL="457200" indent="-457200">
              <a:lnSpc>
                <a:spcPct val="150000"/>
              </a:lnSpc>
              <a:buFont typeface="+mj-lt"/>
              <a:buAutoNum type="arabicPeriod"/>
            </a:pPr>
            <a:r>
              <a:rPr lang="pt-BR" sz="2800" dirty="0">
                <a:solidFill>
                  <a:schemeClr val="accent1">
                    <a:lumMod val="50000"/>
                  </a:schemeClr>
                </a:solidFill>
                <a:latin typeface="Helvetica" panose="020B0604020202020204" pitchFamily="34" charset="0"/>
                <a:cs typeface="Helvetica" panose="020B0604020202020204" pitchFamily="34" charset="0"/>
              </a:rPr>
              <a:t>Definição das ferramentas e do pipeline;</a:t>
            </a:r>
          </a:p>
        </p:txBody>
      </p:sp>
      <p:sp>
        <p:nvSpPr>
          <p:cNvPr id="7" name="CaixaDeTexto 6"/>
          <p:cNvSpPr txBox="1"/>
          <p:nvPr/>
        </p:nvSpPr>
        <p:spPr>
          <a:xfrm>
            <a:off x="6841671" y="2269109"/>
            <a:ext cx="5181516" cy="3244158"/>
          </a:xfrm>
          <a:prstGeom prst="rect">
            <a:avLst/>
          </a:prstGeom>
          <a:noFill/>
        </p:spPr>
        <p:txBody>
          <a:bodyPr wrap="square" rtlCol="0">
            <a:spAutoFit/>
          </a:bodyPr>
          <a:lstStyle/>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Documentação do design;</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Documentação da arte;</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Documentação técnica;</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Análise de risco;</a:t>
            </a:r>
          </a:p>
          <a:p>
            <a:pPr marL="457200" indent="-457200">
              <a:lnSpc>
                <a:spcPct val="150000"/>
              </a:lnSpc>
              <a:buFont typeface="+mj-lt"/>
              <a:buAutoNum type="arabicPeriod" startAt="5"/>
            </a:pPr>
            <a:r>
              <a:rPr lang="pt-BR" sz="2800" dirty="0">
                <a:solidFill>
                  <a:schemeClr val="accent1">
                    <a:lumMod val="50000"/>
                  </a:schemeClr>
                </a:solidFill>
                <a:latin typeface="Helvetica" panose="020B0604020202020204" pitchFamily="34" charset="0"/>
                <a:cs typeface="Helvetica" panose="020B0604020202020204" pitchFamily="34" charset="0"/>
              </a:rPr>
              <a:t>Aprovação.</a:t>
            </a:r>
          </a:p>
        </p:txBody>
      </p:sp>
    </p:spTree>
    <p:extLst>
      <p:ext uri="{BB962C8B-B14F-4D97-AF65-F5344CB8AC3E}">
        <p14:creationId xmlns:p14="http://schemas.microsoft.com/office/powerpoint/2010/main" val="3655771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dos Recursos</a:t>
            </a:r>
          </a:p>
        </p:txBody>
      </p:sp>
      <p:sp>
        <p:nvSpPr>
          <p:cNvPr id="6" name="Espaço Reservado para Conteúdo 5"/>
          <p:cNvSpPr>
            <a:spLocks noGrp="1"/>
          </p:cNvSpPr>
          <p:nvPr>
            <p:ph idx="1"/>
          </p:nvPr>
        </p:nvSpPr>
        <p:spPr/>
        <p:txBody>
          <a:bodyPr>
            <a:normAutofit/>
          </a:bodyPr>
          <a:lstStyle/>
          <a:p>
            <a:r>
              <a:rPr lang="pt-BR" dirty="0"/>
              <a:t>O recursos devem ser priorizados em diferentes camadas de implementação. Por exemplo:</a:t>
            </a:r>
          </a:p>
          <a:p>
            <a:pPr marL="457200" indent="-457200" algn="l">
              <a:buFont typeface="Arial" panose="020B0604020202020204" pitchFamily="34" charset="0"/>
              <a:buChar char="•"/>
            </a:pPr>
            <a:r>
              <a:rPr lang="pt-BR" b="1" dirty="0"/>
              <a:t>Camada 1</a:t>
            </a:r>
            <a:r>
              <a:rPr lang="pt-BR" dirty="0"/>
              <a:t>: recursos básicos do jogo;</a:t>
            </a:r>
          </a:p>
          <a:p>
            <a:pPr marL="457200" indent="-457200" algn="l">
              <a:buFont typeface="Arial" panose="020B0604020202020204" pitchFamily="34" charset="0"/>
              <a:buChar char="•"/>
            </a:pPr>
            <a:r>
              <a:rPr lang="pt-BR" b="1" dirty="0"/>
              <a:t>Camada 2</a:t>
            </a:r>
            <a:r>
              <a:rPr lang="pt-BR" dirty="0"/>
              <a:t>: adicionam valor aos recursos básicos; e</a:t>
            </a:r>
          </a:p>
          <a:p>
            <a:pPr marL="457200" indent="-457200" algn="l">
              <a:buFont typeface="Arial" panose="020B0604020202020204" pitchFamily="34" charset="0"/>
              <a:buChar char="•"/>
            </a:pPr>
            <a:r>
              <a:rPr lang="pt-BR" b="1" dirty="0"/>
              <a:t>Camada 3</a:t>
            </a:r>
            <a:r>
              <a:rPr lang="pt-BR" dirty="0"/>
              <a:t>: designa recursos que seria interessante incluir.</a:t>
            </a:r>
          </a:p>
        </p:txBody>
      </p:sp>
    </p:spTree>
    <p:extLst>
      <p:ext uri="{BB962C8B-B14F-4D97-AF65-F5344CB8AC3E}">
        <p14:creationId xmlns:p14="http://schemas.microsoft.com/office/powerpoint/2010/main" val="1390759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dos Recursos</a:t>
            </a:r>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a:t>Realize sessões de brainstorm para decidir que recursos devem ser incluídos no jogo e categorize-os por tipo:</a:t>
            </a:r>
          </a:p>
          <a:p>
            <a:pPr marL="457200" indent="-457200" algn="l">
              <a:buFont typeface="Arial" panose="020B0604020202020204" pitchFamily="34" charset="0"/>
              <a:buChar char="•"/>
            </a:pPr>
            <a:r>
              <a:rPr lang="pt-BR" b="1" dirty="0"/>
              <a:t>Processo</a:t>
            </a:r>
            <a:r>
              <a:rPr lang="pt-BR" dirty="0"/>
              <a:t>: recursos ligados a melhoria do processo;</a:t>
            </a:r>
          </a:p>
          <a:p>
            <a:pPr marL="457200" indent="-457200" algn="l">
              <a:buFont typeface="Arial" panose="020B0604020202020204" pitchFamily="34" charset="0"/>
              <a:buChar char="•"/>
            </a:pPr>
            <a:r>
              <a:rPr lang="pt-BR" b="1" dirty="0"/>
              <a:t>Produção</a:t>
            </a:r>
            <a:r>
              <a:rPr lang="pt-BR" dirty="0"/>
              <a:t>: recursos que envolvem melhorias nas ferramentas e na tecnologia usadas na criação do jogo; e</a:t>
            </a:r>
          </a:p>
          <a:p>
            <a:pPr marL="457200" indent="-457200" algn="l">
              <a:buFont typeface="Arial" panose="020B0604020202020204" pitchFamily="34" charset="0"/>
              <a:buChar char="•"/>
            </a:pPr>
            <a:r>
              <a:rPr lang="pt-BR" b="1" dirty="0"/>
              <a:t>Jogabilidade</a:t>
            </a:r>
            <a:r>
              <a:rPr lang="pt-BR" dirty="0"/>
              <a:t>: recursos compostos por elementos de jogabilidade que afetarão diretamente a experiência do jogador e que podem ser vistos por ele.</a:t>
            </a:r>
          </a:p>
        </p:txBody>
      </p:sp>
    </p:spTree>
    <p:extLst>
      <p:ext uri="{BB962C8B-B14F-4D97-AF65-F5344CB8AC3E}">
        <p14:creationId xmlns:p14="http://schemas.microsoft.com/office/powerpoint/2010/main" val="1792560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das Etapas e Produtos</a:t>
            </a:r>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a:t>As etapas marcam um evento importante durante o desenvolvimento do jogo e são usadas no rastreamento do progresso do projeto.</a:t>
            </a:r>
          </a:p>
          <a:p>
            <a:r>
              <a:rPr lang="pt-BR" dirty="0"/>
              <a:t>Elas dão objetivos menores e mais gerenciáveis para a equipe alcançar e podem ser facilmente definidas pela listagem dos produtos que são esperados em cada etapa</a:t>
            </a:r>
          </a:p>
        </p:txBody>
      </p:sp>
    </p:spTree>
    <p:extLst>
      <p:ext uri="{BB962C8B-B14F-4D97-AF65-F5344CB8AC3E}">
        <p14:creationId xmlns:p14="http://schemas.microsoft.com/office/powerpoint/2010/main" val="2526413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das </a:t>
            </a:r>
            <a:r>
              <a:rPr lang="pt-BR" dirty="0" smtClean="0"/>
              <a:t>Etapas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a:t>As etapas podem ser mensais ou maiores que podem duram alguns meses:</a:t>
            </a:r>
          </a:p>
          <a:p>
            <a:pPr marL="457200" indent="-457200" algn="l">
              <a:buFont typeface="Arial" panose="020B0604020202020204" pitchFamily="34" charset="0"/>
              <a:buChar char="•"/>
            </a:pPr>
            <a:r>
              <a:rPr lang="pt-BR" b="1" dirty="0"/>
              <a:t>Primeira versão jogável</a:t>
            </a:r>
            <a:r>
              <a:rPr lang="pt-BR" dirty="0"/>
              <a:t>: jogabilidade e </a:t>
            </a:r>
            <a:r>
              <a:rPr lang="pt-BR" i="1" dirty="0" err="1"/>
              <a:t>assets</a:t>
            </a:r>
            <a:r>
              <a:rPr lang="pt-BR" dirty="0"/>
              <a:t> representativos. Geralmente baseada no protótipo;</a:t>
            </a:r>
          </a:p>
          <a:p>
            <a:pPr marL="457200" indent="-457200" algn="l">
              <a:buFont typeface="Arial" panose="020B0604020202020204" pitchFamily="34" charset="0"/>
              <a:buChar char="•"/>
            </a:pPr>
            <a:r>
              <a:rPr lang="pt-BR" b="1" dirty="0"/>
              <a:t>Alfa</a:t>
            </a:r>
            <a:r>
              <a:rPr lang="pt-BR" dirty="0"/>
              <a:t>: funcionalidade chave da jogabilidade é implementada, os </a:t>
            </a:r>
            <a:r>
              <a:rPr lang="pt-BR" dirty="0" err="1"/>
              <a:t>assets</a:t>
            </a:r>
            <a:r>
              <a:rPr lang="pt-BR" dirty="0"/>
              <a:t> estão 40-50% concluídos, o jogo está sendo executado na plataforma de hardware correta;</a:t>
            </a:r>
          </a:p>
        </p:txBody>
      </p:sp>
    </p:spTree>
    <p:extLst>
      <p:ext uri="{BB962C8B-B14F-4D97-AF65-F5344CB8AC3E}">
        <p14:creationId xmlns:p14="http://schemas.microsoft.com/office/powerpoint/2010/main" val="2001992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das </a:t>
            </a:r>
            <a:r>
              <a:rPr lang="pt-BR" dirty="0" smtClean="0"/>
              <a:t>Etapas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pPr marL="457200" indent="-457200" algn="l">
              <a:buFont typeface="Arial" panose="020B0604020202020204" pitchFamily="34" charset="0"/>
              <a:buChar char="•"/>
            </a:pPr>
            <a:r>
              <a:rPr lang="pt-BR" b="1" dirty="0"/>
              <a:t>Congelamento de código</a:t>
            </a:r>
            <a:r>
              <a:rPr lang="pt-BR" dirty="0"/>
              <a:t>: código do jogo concluído e os programadores apenas corrigirão bugs;</a:t>
            </a:r>
          </a:p>
          <a:p>
            <a:pPr marL="457200" indent="-457200" algn="l">
              <a:buFont typeface="Arial" panose="020B0604020202020204" pitchFamily="34" charset="0"/>
              <a:buChar char="•"/>
            </a:pPr>
            <a:r>
              <a:rPr lang="pt-BR" b="1" dirty="0"/>
              <a:t>Beta</a:t>
            </a:r>
            <a:r>
              <a:rPr lang="pt-BR" dirty="0"/>
              <a:t>: código e </a:t>
            </a:r>
            <a:r>
              <a:rPr lang="pt-BR" i="1" dirty="0" err="1"/>
              <a:t>assets</a:t>
            </a:r>
            <a:r>
              <a:rPr lang="pt-BR" dirty="0"/>
              <a:t> concluídos. Arte, Design e Engenharia dedicadas à correção de bugs; e</a:t>
            </a:r>
          </a:p>
          <a:p>
            <a:pPr marL="457200" indent="-457200" algn="l">
              <a:buFont typeface="Arial" panose="020B0604020202020204" pitchFamily="34" charset="0"/>
              <a:buChar char="•"/>
            </a:pPr>
            <a:r>
              <a:rPr lang="pt-BR" b="1" dirty="0"/>
              <a:t>Código candidato à liberação</a:t>
            </a:r>
            <a:r>
              <a:rPr lang="pt-BR" dirty="0"/>
              <a:t>: “todos os </a:t>
            </a:r>
            <a:r>
              <a:rPr lang="pt-BR" i="1" dirty="0"/>
              <a:t>bugs</a:t>
            </a:r>
            <a:r>
              <a:rPr lang="pt-BR" dirty="0"/>
              <a:t>” foram eliminados. A </a:t>
            </a:r>
            <a:r>
              <a:rPr lang="pt-BR" i="1" dirty="0"/>
              <a:t>build</a:t>
            </a:r>
            <a:r>
              <a:rPr lang="pt-BR" dirty="0"/>
              <a:t> está pronta para ser entregue ou enviada para o fabricante do console para aprovação.</a:t>
            </a:r>
          </a:p>
        </p:txBody>
      </p:sp>
    </p:spTree>
    <p:extLst>
      <p:ext uri="{BB962C8B-B14F-4D97-AF65-F5344CB8AC3E}">
        <p14:creationId xmlns:p14="http://schemas.microsoft.com/office/powerpoint/2010/main" val="250831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a:t>
            </a:r>
            <a:r>
              <a:rPr lang="pt-BR" dirty="0" smtClean="0"/>
              <a:t>dos Produtos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smtClean="0"/>
              <a:t>Defina os produtos esperados a cada etapa com o máximo de detalhes. Use categorias como as seguintes (veja um exemplo </a:t>
            </a:r>
            <a:r>
              <a:rPr lang="pt-BR" dirty="0"/>
              <a:t>em Chandler, H. M</a:t>
            </a:r>
            <a:r>
              <a:rPr lang="pt-BR" dirty="0" smtClean="0"/>
              <a:t>. 2012, p. 244):</a:t>
            </a:r>
          </a:p>
          <a:p>
            <a:pPr marL="457200" indent="-457200" algn="l">
              <a:buFont typeface="Arial" panose="020B0604020202020204" pitchFamily="34" charset="0"/>
              <a:buChar char="•"/>
            </a:pPr>
            <a:r>
              <a:rPr lang="pt-BR" dirty="0" smtClean="0"/>
              <a:t>Personagens, objetos, níveis;</a:t>
            </a:r>
          </a:p>
          <a:p>
            <a:pPr marL="457200" indent="-457200" algn="l">
              <a:buFont typeface="Arial" panose="020B0604020202020204" pitchFamily="34" charset="0"/>
              <a:buChar char="•"/>
            </a:pPr>
            <a:r>
              <a:rPr lang="pt-BR" dirty="0" smtClean="0"/>
              <a:t>Cinemática;</a:t>
            </a:r>
          </a:p>
          <a:p>
            <a:pPr marL="457200" indent="-457200" algn="l">
              <a:buFont typeface="Arial" panose="020B0604020202020204" pitchFamily="34" charset="0"/>
              <a:buChar char="•"/>
            </a:pPr>
            <a:r>
              <a:rPr lang="pt-BR" dirty="0" smtClean="0"/>
              <a:t>Recursos de </a:t>
            </a:r>
            <a:r>
              <a:rPr lang="pt-BR" dirty="0" err="1" smtClean="0"/>
              <a:t>jogabilidade</a:t>
            </a:r>
            <a:r>
              <a:rPr lang="pt-BR" dirty="0" smtClean="0"/>
              <a:t>;</a:t>
            </a:r>
          </a:p>
          <a:p>
            <a:pPr marL="457200" indent="-457200" algn="l">
              <a:buFont typeface="Arial" panose="020B0604020202020204" pitchFamily="34" charset="0"/>
              <a:buChar char="•"/>
            </a:pPr>
            <a:r>
              <a:rPr lang="pt-BR" dirty="0" smtClean="0"/>
              <a:t>Recursos de engenharia;</a:t>
            </a:r>
            <a:endParaRPr lang="pt-BR" dirty="0"/>
          </a:p>
        </p:txBody>
      </p:sp>
    </p:spTree>
    <p:extLst>
      <p:ext uri="{BB962C8B-B14F-4D97-AF65-F5344CB8AC3E}">
        <p14:creationId xmlns:p14="http://schemas.microsoft.com/office/powerpoint/2010/main" val="279982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Definição </a:t>
            </a:r>
            <a:r>
              <a:rPr lang="pt-BR" dirty="0" smtClean="0"/>
              <a:t>dos Produtos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pPr marL="457200" indent="-457200" algn="l">
              <a:buFont typeface="Arial" panose="020B0604020202020204" pitchFamily="34" charset="0"/>
              <a:buChar char="•"/>
            </a:pPr>
            <a:r>
              <a:rPr lang="pt-BR" dirty="0" smtClean="0"/>
              <a:t>IU (interface de usuário);</a:t>
            </a:r>
          </a:p>
          <a:p>
            <a:pPr marL="457200" indent="-457200" algn="l">
              <a:buFont typeface="Arial" panose="020B0604020202020204" pitchFamily="34" charset="0"/>
              <a:buChar char="•"/>
            </a:pPr>
            <a:r>
              <a:rPr lang="pt-BR" dirty="0" smtClean="0"/>
              <a:t>Som;</a:t>
            </a:r>
          </a:p>
          <a:p>
            <a:pPr marL="457200" indent="-457200" algn="l">
              <a:buFont typeface="Arial" panose="020B0604020202020204" pitchFamily="34" charset="0"/>
              <a:buChar char="•"/>
            </a:pPr>
            <a:r>
              <a:rPr lang="pt-BR" dirty="0" smtClean="0"/>
              <a:t>Localização;</a:t>
            </a:r>
          </a:p>
          <a:p>
            <a:pPr marL="457200" indent="-457200" algn="l">
              <a:buFont typeface="Arial" panose="020B0604020202020204" pitchFamily="34" charset="0"/>
              <a:buChar char="•"/>
            </a:pPr>
            <a:r>
              <a:rPr lang="pt-BR" dirty="0" smtClean="0"/>
              <a:t>Roteiro; e</a:t>
            </a:r>
          </a:p>
          <a:p>
            <a:pPr marL="457200" indent="-457200" algn="l">
              <a:buFont typeface="Arial" panose="020B0604020202020204" pitchFamily="34" charset="0"/>
              <a:buChar char="•"/>
            </a:pPr>
            <a:r>
              <a:rPr lang="pt-BR" dirty="0" smtClean="0"/>
              <a:t>Geral.</a:t>
            </a:r>
            <a:endParaRPr lang="pt-BR" dirty="0"/>
          </a:p>
        </p:txBody>
      </p:sp>
    </p:spTree>
    <p:extLst>
      <p:ext uri="{BB962C8B-B14F-4D97-AF65-F5344CB8AC3E}">
        <p14:creationId xmlns:p14="http://schemas.microsoft.com/office/powerpoint/2010/main" val="1743488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Avaliação da Tecnologia</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r>
              <a:rPr lang="pt-BR" dirty="0" smtClean="0"/>
              <a:t>Decidir sobre o mecanismo de jogo, ferramentas de arte, ferramentas de </a:t>
            </a:r>
            <a:r>
              <a:rPr lang="pt-BR" i="1" dirty="0" smtClean="0"/>
              <a:t>script</a:t>
            </a:r>
            <a:r>
              <a:rPr lang="pt-BR" dirty="0" smtClean="0"/>
              <a:t>, sistemas de IA, sistemas de física e outros elementos técnicos que são necessários para fornecer a funcionalidade desejada.</a:t>
            </a:r>
            <a:endParaRPr lang="pt-BR" dirty="0"/>
          </a:p>
        </p:txBody>
      </p:sp>
    </p:spTree>
    <p:extLst>
      <p:ext uri="{BB962C8B-B14F-4D97-AF65-F5344CB8AC3E}">
        <p14:creationId xmlns:p14="http://schemas.microsoft.com/office/powerpoint/2010/main" val="32477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Engenharia de Software</a:t>
            </a:r>
          </a:p>
        </p:txBody>
      </p:sp>
      <p:sp>
        <p:nvSpPr>
          <p:cNvPr id="6" name="Espaço Reservado para Conteúdo 5"/>
          <p:cNvSpPr>
            <a:spLocks noGrp="1"/>
          </p:cNvSpPr>
          <p:nvPr>
            <p:ph idx="1"/>
          </p:nvPr>
        </p:nvSpPr>
        <p:spPr/>
        <p:txBody>
          <a:bodyPr>
            <a:normAutofit/>
          </a:bodyPr>
          <a:lstStyle/>
          <a:p>
            <a:r>
              <a:rPr lang="pt-BR" dirty="0"/>
              <a:t>“</a:t>
            </a:r>
            <a:r>
              <a:rPr lang="pt-BR" i="1" dirty="0"/>
              <a:t>Engenharia de Software é o estabelecimento e o emprego de sólidos princípios de engenharia de modo a obter software de maneira econômica, que seja confiável e funcione de forma eficiente em máquinas reais</a:t>
            </a:r>
            <a:r>
              <a:rPr lang="pt-BR" dirty="0"/>
              <a:t>”</a:t>
            </a:r>
          </a:p>
          <a:p>
            <a:pPr algn="r"/>
            <a:r>
              <a:rPr lang="pt-BR" b="1" dirty="0"/>
              <a:t>Fritz Bauer</a:t>
            </a:r>
          </a:p>
        </p:txBody>
      </p:sp>
    </p:spTree>
    <p:extLst>
      <p:ext uri="{BB962C8B-B14F-4D97-AF65-F5344CB8AC3E}">
        <p14:creationId xmlns:p14="http://schemas.microsoft.com/office/powerpoint/2010/main" val="205696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smtClean="0"/>
              <a:t>Definição das Ferramentas</a:t>
            </a:r>
            <a:endParaRPr lang="pt-BR" dirty="0"/>
          </a:p>
        </p:txBody>
      </p:sp>
      <p:sp>
        <p:nvSpPr>
          <p:cNvPr id="6" name="Espaço Reservado para Conteúdo 5"/>
          <p:cNvSpPr>
            <a:spLocks noGrp="1"/>
          </p:cNvSpPr>
          <p:nvPr>
            <p:ph idx="1"/>
          </p:nvPr>
        </p:nvSpPr>
        <p:spPr>
          <a:xfrm>
            <a:off x="317694" y="1291052"/>
            <a:ext cx="11705493" cy="4930133"/>
          </a:xfrm>
        </p:spPr>
        <p:txBody>
          <a:bodyPr>
            <a:normAutofit/>
          </a:bodyPr>
          <a:lstStyle/>
          <a:p>
            <a:pPr marL="457200" indent="-457200" algn="l">
              <a:buFont typeface="Arial" panose="020B0604020202020204" pitchFamily="34" charset="0"/>
              <a:buChar char="•"/>
            </a:pPr>
            <a:r>
              <a:rPr lang="pt-BR" b="1" dirty="0" err="1" smtClean="0"/>
              <a:t>Unity</a:t>
            </a:r>
            <a:r>
              <a:rPr lang="pt-BR" dirty="0" smtClean="0"/>
              <a:t>: gerenciamento de </a:t>
            </a:r>
            <a:r>
              <a:rPr lang="pt-BR" i="1" dirty="0" err="1" smtClean="0"/>
              <a:t>assets</a:t>
            </a:r>
            <a:r>
              <a:rPr lang="pt-BR" dirty="0" smtClean="0"/>
              <a:t> e geração de </a:t>
            </a:r>
            <a:r>
              <a:rPr lang="pt-BR" i="1" dirty="0" smtClean="0"/>
              <a:t>builds</a:t>
            </a:r>
            <a:r>
              <a:rPr lang="pt-BR" dirty="0" smtClean="0"/>
              <a:t>;</a:t>
            </a:r>
          </a:p>
          <a:p>
            <a:pPr marL="457200" indent="-457200" algn="l">
              <a:buFont typeface="Arial" panose="020B0604020202020204" pitchFamily="34" charset="0"/>
              <a:buChar char="•"/>
            </a:pPr>
            <a:r>
              <a:rPr lang="pt-BR" b="1" dirty="0" smtClean="0"/>
              <a:t>Visual Studio</a:t>
            </a:r>
            <a:r>
              <a:rPr lang="pt-BR" dirty="0" smtClean="0"/>
              <a:t>: desenvolvimento de </a:t>
            </a:r>
            <a:r>
              <a:rPr lang="pt-BR" i="1" dirty="0" smtClean="0"/>
              <a:t>scripts</a:t>
            </a:r>
            <a:r>
              <a:rPr lang="pt-BR" dirty="0" smtClean="0"/>
              <a:t>;</a:t>
            </a:r>
          </a:p>
          <a:p>
            <a:pPr marL="457200" indent="-457200" algn="l">
              <a:buFont typeface="Arial" panose="020B0604020202020204" pitchFamily="34" charset="0"/>
              <a:buChar char="•"/>
            </a:pPr>
            <a:r>
              <a:rPr lang="pt-BR" b="1" dirty="0" smtClean="0"/>
              <a:t>Photoshop e </a:t>
            </a:r>
            <a:r>
              <a:rPr lang="pt-BR" b="1" dirty="0" err="1" smtClean="0"/>
              <a:t>Illustrator</a:t>
            </a:r>
            <a:r>
              <a:rPr lang="pt-BR" dirty="0" smtClean="0"/>
              <a:t>: criação de </a:t>
            </a:r>
            <a:r>
              <a:rPr lang="pt-BR" i="1" dirty="0" err="1" smtClean="0"/>
              <a:t>assets</a:t>
            </a:r>
            <a:r>
              <a:rPr lang="pt-BR" dirty="0" smtClean="0"/>
              <a:t> 2D;</a:t>
            </a:r>
          </a:p>
          <a:p>
            <a:pPr marL="457200" indent="-457200" algn="l">
              <a:buFont typeface="Arial" panose="020B0604020202020204" pitchFamily="34" charset="0"/>
              <a:buChar char="•"/>
            </a:pPr>
            <a:r>
              <a:rPr lang="pt-BR" b="1" dirty="0" smtClean="0"/>
              <a:t>3ds Max</a:t>
            </a:r>
            <a:r>
              <a:rPr lang="pt-BR" dirty="0" smtClean="0"/>
              <a:t>: criação de </a:t>
            </a:r>
            <a:r>
              <a:rPr lang="pt-BR" i="1" dirty="0" err="1" smtClean="0"/>
              <a:t>assets</a:t>
            </a:r>
            <a:r>
              <a:rPr lang="pt-BR" dirty="0" smtClean="0"/>
              <a:t> 3D; e</a:t>
            </a:r>
          </a:p>
          <a:p>
            <a:pPr marL="457200" indent="-457200" algn="l">
              <a:buFont typeface="Arial" panose="020B0604020202020204" pitchFamily="34" charset="0"/>
              <a:buChar char="•"/>
            </a:pPr>
            <a:r>
              <a:rPr lang="pt-BR" b="1" dirty="0" err="1" smtClean="0"/>
              <a:t>Audacity</a:t>
            </a:r>
            <a:r>
              <a:rPr lang="pt-BR" dirty="0" smtClean="0"/>
              <a:t>: criação e edição de </a:t>
            </a:r>
            <a:r>
              <a:rPr lang="pt-BR" i="1" dirty="0" err="1" smtClean="0"/>
              <a:t>assets</a:t>
            </a:r>
            <a:r>
              <a:rPr lang="pt-BR" dirty="0" smtClean="0"/>
              <a:t> de áudio.</a:t>
            </a:r>
            <a:endParaRPr lang="pt-BR" dirty="0"/>
          </a:p>
        </p:txBody>
      </p:sp>
    </p:spTree>
    <p:extLst>
      <p:ext uri="{BB962C8B-B14F-4D97-AF65-F5344CB8AC3E}">
        <p14:creationId xmlns:p14="http://schemas.microsoft.com/office/powerpoint/2010/main" val="1064410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pt-BR" dirty="0"/>
              <a:t>Referências</a:t>
            </a:r>
          </a:p>
        </p:txBody>
      </p:sp>
      <p:sp>
        <p:nvSpPr>
          <p:cNvPr id="6" name="Espaço Reservado para Conteúdo 5"/>
          <p:cNvSpPr>
            <a:spLocks noGrp="1"/>
          </p:cNvSpPr>
          <p:nvPr>
            <p:ph idx="1"/>
          </p:nvPr>
        </p:nvSpPr>
        <p:spPr/>
        <p:txBody>
          <a:bodyPr>
            <a:normAutofit/>
          </a:bodyPr>
          <a:lstStyle/>
          <a:p>
            <a:pPr marL="514350" indent="-514350" algn="l">
              <a:buFont typeface="+mj-lt"/>
              <a:buAutoNum type="arabicPeriod"/>
            </a:pPr>
            <a:r>
              <a:rPr lang="pt-BR" dirty="0"/>
              <a:t>Chandler, H. M.; </a:t>
            </a:r>
            <a:r>
              <a:rPr lang="pt-BR" b="1" dirty="0"/>
              <a:t>Manual de produção de jogos digitais</a:t>
            </a:r>
            <a:r>
              <a:rPr lang="pt-BR" dirty="0"/>
              <a:t>. 2 ed. Porto Alegre: </a:t>
            </a:r>
            <a:r>
              <a:rPr lang="pt-BR" dirty="0" err="1"/>
              <a:t>Bookman</a:t>
            </a:r>
            <a:r>
              <a:rPr lang="pt-BR" dirty="0"/>
              <a:t>, 2012.</a:t>
            </a:r>
          </a:p>
          <a:p>
            <a:pPr marL="514350" indent="-514350" algn="l">
              <a:buFont typeface="+mj-lt"/>
              <a:buAutoNum type="arabicPeriod"/>
            </a:pPr>
            <a:r>
              <a:rPr lang="pt-BR" dirty="0" err="1"/>
              <a:t>Tamborin</a:t>
            </a:r>
            <a:r>
              <a:rPr lang="pt-BR" dirty="0"/>
              <a:t>, W. A. J.; Paschoal, A. R. </a:t>
            </a:r>
            <a:r>
              <a:rPr lang="pt-BR" b="1" dirty="0"/>
              <a:t>Arte conceitual: aplicação prática e ilustrativa em um jogo fictício</a:t>
            </a:r>
            <a:r>
              <a:rPr lang="pt-BR" dirty="0"/>
              <a:t>. </a:t>
            </a:r>
            <a:r>
              <a:rPr lang="pt-BR" dirty="0" err="1"/>
              <a:t>Proceedings</a:t>
            </a:r>
            <a:r>
              <a:rPr lang="pt-BR" dirty="0"/>
              <a:t> </a:t>
            </a:r>
            <a:r>
              <a:rPr lang="pt-BR" dirty="0" err="1"/>
              <a:t>of</a:t>
            </a:r>
            <a:r>
              <a:rPr lang="pt-BR" dirty="0"/>
              <a:t> </a:t>
            </a:r>
            <a:r>
              <a:rPr lang="pt-BR" dirty="0" err="1"/>
              <a:t>SBGames</a:t>
            </a:r>
            <a:r>
              <a:rPr lang="pt-BR" dirty="0"/>
              <a:t>, 2013. disponível em: https://www.researchgate.net/publication/267638107_Arte_conceitual_aplicacao_pratica_e_ilustrativa_em_um_jogo_fictício.</a:t>
            </a:r>
          </a:p>
        </p:txBody>
      </p:sp>
    </p:spTree>
    <p:extLst>
      <p:ext uri="{BB962C8B-B14F-4D97-AF65-F5344CB8AC3E}">
        <p14:creationId xmlns:p14="http://schemas.microsoft.com/office/powerpoint/2010/main" val="182842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a:bodyPr>
          <a:lstStyle/>
          <a:p>
            <a:r>
              <a:rPr lang="pt-BR" dirty="0"/>
              <a:t>O processo de produção de um jogos difere de um projeto para outro. Você pode ter um projeto de jogo para Web com uma equipe pequena como pode ter um para console baseado em um filme, lidando com questões de licença, com uma equipe bem maior.</a:t>
            </a:r>
          </a:p>
        </p:txBody>
      </p:sp>
    </p:spTree>
    <p:extLst>
      <p:ext uri="{BB962C8B-B14F-4D97-AF65-F5344CB8AC3E}">
        <p14:creationId xmlns:p14="http://schemas.microsoft.com/office/powerpoint/2010/main" val="442467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Produção de Jogos</a:t>
            </a:r>
          </a:p>
        </p:txBody>
      </p:sp>
      <p:sp>
        <p:nvSpPr>
          <p:cNvPr id="6" name="Espaço Reservado para Conteúdo 5"/>
          <p:cNvSpPr>
            <a:spLocks noGrp="1"/>
          </p:cNvSpPr>
          <p:nvPr>
            <p:ph idx="1"/>
          </p:nvPr>
        </p:nvSpPr>
        <p:spPr/>
        <p:txBody>
          <a:bodyPr>
            <a:normAutofit lnSpcReduction="10000"/>
          </a:bodyPr>
          <a:lstStyle/>
          <a:p>
            <a:r>
              <a:rPr lang="pt-BR" dirty="0"/>
              <a:t>Independentemente dessas variáveis, existe uma estrutura básica para o processo geral de produção. O processo pode ser dividido em 4 fases principais:</a:t>
            </a:r>
          </a:p>
          <a:p>
            <a:pPr marL="514350" indent="-514350" algn="l">
              <a:buFont typeface="+mj-lt"/>
              <a:buAutoNum type="arabicPeriod"/>
            </a:pPr>
            <a:r>
              <a:rPr lang="pt-BR" dirty="0"/>
              <a:t>Pré-produção;</a:t>
            </a:r>
          </a:p>
          <a:p>
            <a:pPr marL="514350" indent="-514350" algn="l">
              <a:buFont typeface="+mj-lt"/>
              <a:buAutoNum type="arabicPeriod"/>
            </a:pPr>
            <a:r>
              <a:rPr lang="pt-BR" dirty="0"/>
              <a:t>Produção;</a:t>
            </a:r>
          </a:p>
          <a:p>
            <a:pPr marL="514350" indent="-514350" algn="l">
              <a:buFont typeface="+mj-lt"/>
              <a:buAutoNum type="arabicPeriod"/>
            </a:pPr>
            <a:r>
              <a:rPr lang="pt-BR" dirty="0"/>
              <a:t>Testes; e</a:t>
            </a:r>
          </a:p>
          <a:p>
            <a:pPr marL="514350" indent="-514350" algn="l">
              <a:buFont typeface="+mj-lt"/>
              <a:buAutoNum type="arabicPeriod"/>
            </a:pPr>
            <a:r>
              <a:rPr lang="pt-BR" dirty="0"/>
              <a:t>Pós-produção.</a:t>
            </a:r>
          </a:p>
        </p:txBody>
      </p:sp>
    </p:spTree>
    <p:extLst>
      <p:ext uri="{BB962C8B-B14F-4D97-AF65-F5344CB8AC3E}">
        <p14:creationId xmlns:p14="http://schemas.microsoft.com/office/powerpoint/2010/main" val="2882565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graphicFrame>
        <p:nvGraphicFramePr>
          <p:cNvPr id="2" name="Content Placeholder 1">
            <a:extLst>
              <a:ext uri="{FF2B5EF4-FFF2-40B4-BE49-F238E27FC236}">
                <a16:creationId xmlns:a16="http://schemas.microsoft.com/office/drawing/2014/main" id="{9CD43701-D911-47D0-B0B2-B595E7BFB061}"/>
              </a:ext>
            </a:extLst>
          </p:cNvPr>
          <p:cNvGraphicFramePr>
            <a:graphicFrameLocks noGrp="1"/>
          </p:cNvGraphicFramePr>
          <p:nvPr>
            <p:ph idx="1"/>
            <p:extLst>
              <p:ext uri="{D42A27DB-BD31-4B8C-83A1-F6EECF244321}">
                <p14:modId xmlns:p14="http://schemas.microsoft.com/office/powerpoint/2010/main" val="865720287"/>
              </p:ext>
            </p:extLst>
          </p:nvPr>
        </p:nvGraphicFramePr>
        <p:xfrm>
          <a:off x="317500" y="1290638"/>
          <a:ext cx="11706225" cy="46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5138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a:t>
            </a:r>
          </a:p>
        </p:txBody>
      </p:sp>
      <p:sp>
        <p:nvSpPr>
          <p:cNvPr id="6" name="Espaço Reservado para Conteúdo 5"/>
          <p:cNvSpPr>
            <a:spLocks noGrp="1"/>
          </p:cNvSpPr>
          <p:nvPr>
            <p:ph idx="1"/>
          </p:nvPr>
        </p:nvSpPr>
        <p:spPr/>
        <p:txBody>
          <a:bodyPr>
            <a:normAutofit/>
          </a:bodyPr>
          <a:lstStyle/>
          <a:p>
            <a:r>
              <a:rPr lang="pt-BR" dirty="0"/>
              <a:t>O diagrama anterior descreve os objetivos gerais das fases e como o sucesso de cada fase depende da conclusão da fase anterior.</a:t>
            </a:r>
          </a:p>
          <a:p>
            <a:r>
              <a:rPr lang="pt-BR" dirty="0"/>
              <a:t>Porém, esse diagrama descreve uma visão muito básica, visto que quando os riscos são altos, o processo de produção será iterativo e com vários ciclos.</a:t>
            </a:r>
          </a:p>
        </p:txBody>
      </p:sp>
    </p:spTree>
    <p:extLst>
      <p:ext uri="{BB962C8B-B14F-4D97-AF65-F5344CB8AC3E}">
        <p14:creationId xmlns:p14="http://schemas.microsoft.com/office/powerpoint/2010/main" val="851595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Ciclo de Produção: Pré-produção</a:t>
            </a:r>
          </a:p>
        </p:txBody>
      </p:sp>
      <p:sp>
        <p:nvSpPr>
          <p:cNvPr id="6" name="Espaço Reservado para Conteúdo 5"/>
          <p:cNvSpPr>
            <a:spLocks noGrp="1"/>
          </p:cNvSpPr>
          <p:nvPr>
            <p:ph idx="1"/>
          </p:nvPr>
        </p:nvSpPr>
        <p:spPr/>
        <p:txBody>
          <a:bodyPr>
            <a:normAutofit/>
          </a:bodyPr>
          <a:lstStyle/>
          <a:p>
            <a:r>
              <a:rPr lang="pt-BR" dirty="0"/>
              <a:t>A pré-produção pode ser dividida em 4 etapas:</a:t>
            </a:r>
          </a:p>
          <a:p>
            <a:pPr marL="514350" indent="-514350" algn="l">
              <a:buFont typeface="+mj-lt"/>
              <a:buAutoNum type="arabicPeriod"/>
            </a:pPr>
            <a:r>
              <a:rPr lang="pt-BR" dirty="0"/>
              <a:t>Conceito do jogo;</a:t>
            </a:r>
          </a:p>
          <a:p>
            <a:pPr marL="514350" indent="-514350" algn="l">
              <a:buFont typeface="+mj-lt"/>
              <a:buAutoNum type="arabicPeriod"/>
            </a:pPr>
            <a:r>
              <a:rPr lang="pt-BR" dirty="0"/>
              <a:t>Requisitos do jogo;</a:t>
            </a:r>
          </a:p>
          <a:p>
            <a:pPr marL="514350" indent="-514350" algn="l">
              <a:buFont typeface="+mj-lt"/>
              <a:buAutoNum type="arabicPeriod"/>
            </a:pPr>
            <a:r>
              <a:rPr lang="pt-BR" dirty="0"/>
              <a:t>Planejamento do jogo; e</a:t>
            </a:r>
          </a:p>
          <a:p>
            <a:pPr marL="514350" indent="-514350" algn="l">
              <a:buFont typeface="+mj-lt"/>
              <a:buAutoNum type="arabicPeriod"/>
            </a:pPr>
            <a:r>
              <a:rPr lang="pt-BR" dirty="0"/>
              <a:t>Avaliação de risco.</a:t>
            </a:r>
          </a:p>
        </p:txBody>
      </p:sp>
    </p:spTree>
    <p:extLst>
      <p:ext uri="{BB962C8B-B14F-4D97-AF65-F5344CB8AC3E}">
        <p14:creationId xmlns:p14="http://schemas.microsoft.com/office/powerpoint/2010/main" val="3966314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Requisitos do Jogo</a:t>
            </a:r>
          </a:p>
        </p:txBody>
      </p:sp>
      <p:sp>
        <p:nvSpPr>
          <p:cNvPr id="2" name="Text Placeholder 1">
            <a:extLst>
              <a:ext uri="{FF2B5EF4-FFF2-40B4-BE49-F238E27FC236}">
                <a16:creationId xmlns:a16="http://schemas.microsoft.com/office/drawing/2014/main" id="{B852064A-4C3B-484F-AA24-A70BFBE34673}"/>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1681841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Jogo Exemplo</a:t>
            </a:r>
          </a:p>
        </p:txBody>
      </p:sp>
      <p:sp>
        <p:nvSpPr>
          <p:cNvPr id="6" name="Espaço Reservado para Conteúdo 5"/>
          <p:cNvSpPr>
            <a:spLocks noGrp="1"/>
          </p:cNvSpPr>
          <p:nvPr>
            <p:ph idx="1"/>
          </p:nvPr>
        </p:nvSpPr>
        <p:spPr/>
        <p:txBody>
          <a:bodyPr>
            <a:normAutofit/>
          </a:bodyPr>
          <a:lstStyle/>
          <a:p>
            <a:r>
              <a:rPr lang="pt-BR" dirty="0"/>
              <a:t>Para exemplificar o resultado de cada etapa que compõe a definição dos requisitos de um jogo, será usado como exemplo um jogo derivado do Jogo da Velha chamado</a:t>
            </a:r>
            <a:br>
              <a:rPr lang="pt-BR" dirty="0"/>
            </a:br>
            <a:r>
              <a:rPr lang="pt-BR" dirty="0"/>
              <a:t>Jogo da WHIP.</a:t>
            </a:r>
          </a:p>
        </p:txBody>
      </p:sp>
    </p:spTree>
    <p:extLst>
      <p:ext uri="{BB962C8B-B14F-4D97-AF65-F5344CB8AC3E}">
        <p14:creationId xmlns:p14="http://schemas.microsoft.com/office/powerpoint/2010/main" val="593311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4561</TotalTime>
  <Words>904</Words>
  <Application>Microsoft Office PowerPoint</Application>
  <PresentationFormat>Widescreen</PresentationFormat>
  <Paragraphs>109</Paragraphs>
  <Slides>21</Slides>
  <Notes>21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Helvetica</vt:lpstr>
      <vt:lpstr>Tema do Office</vt:lpstr>
      <vt:lpstr>Produção de Jogos Digitais</vt:lpstr>
      <vt:lpstr>Engenharia de Software</vt:lpstr>
      <vt:lpstr>Produção de Jogos</vt:lpstr>
      <vt:lpstr>Produção de Jogos</vt:lpstr>
      <vt:lpstr>Ciclo de Produção</vt:lpstr>
      <vt:lpstr>Ciclo de Produção</vt:lpstr>
      <vt:lpstr>Ciclo de Produção: Pré-produção</vt:lpstr>
      <vt:lpstr>Requisitos do Jogo</vt:lpstr>
      <vt:lpstr>Jogo Exemplo</vt:lpstr>
      <vt:lpstr>Requisitos do Jogo</vt:lpstr>
      <vt:lpstr>Requisitos do Jogo</vt:lpstr>
      <vt:lpstr>Definição dos Recursos</vt:lpstr>
      <vt:lpstr>Definição dos Recursos</vt:lpstr>
      <vt:lpstr>Definição das Etapas e Produtos</vt:lpstr>
      <vt:lpstr>Definição das Etapas</vt:lpstr>
      <vt:lpstr>Definição das Etapas</vt:lpstr>
      <vt:lpstr>Definição dos Produtos</vt:lpstr>
      <vt:lpstr>Definição dos Produtos</vt:lpstr>
      <vt:lpstr>Avaliação da Tecnologia</vt:lpstr>
      <vt:lpstr>Definição das Ferramentas</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Augusto da Costa</dc:creator>
  <cp:lastModifiedBy>Administrador</cp:lastModifiedBy>
  <cp:revision>373</cp:revision>
  <dcterms:created xsi:type="dcterms:W3CDTF">2017-01-10T17:35:04Z</dcterms:created>
  <dcterms:modified xsi:type="dcterms:W3CDTF">2018-11-20T22:04:33Z</dcterms:modified>
</cp:coreProperties>
</file>