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98" r:id="rId3"/>
    <p:sldId id="364" r:id="rId4"/>
    <p:sldId id="365" r:id="rId5"/>
    <p:sldId id="366" r:id="rId6"/>
    <p:sldId id="367" r:id="rId7"/>
    <p:sldId id="368" r:id="rId8"/>
    <p:sldId id="369" r:id="rId9"/>
    <p:sldId id="370" r:id="rId10"/>
    <p:sldId id="375" r:id="rId11"/>
    <p:sldId id="376" r:id="rId12"/>
    <p:sldId id="377" r:id="rId13"/>
    <p:sldId id="378" r:id="rId14"/>
    <p:sldId id="379" r:id="rId15"/>
    <p:sldId id="380" r:id="rId16"/>
    <p:sldId id="381" r:id="rId17"/>
    <p:sldId id="382" r:id="rId18"/>
    <p:sldId id="383" r:id="rId19"/>
    <p:sldId id="384" r:id="rId20"/>
    <p:sldId id="385" r:id="rId21"/>
    <p:sldId id="386" r:id="rId22"/>
    <p:sldId id="374" r:id="rId23"/>
    <p:sldId id="371" r:id="rId24"/>
    <p:sldId id="372" r:id="rId25"/>
    <p:sldId id="373"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8" r:id="rId43"/>
    <p:sldId id="349" r:id="rId44"/>
    <p:sldId id="350" r:id="rId45"/>
    <p:sldId id="351" r:id="rId46"/>
    <p:sldId id="352" r:id="rId47"/>
    <p:sldId id="353" r:id="rId48"/>
    <p:sldId id="354" r:id="rId49"/>
    <p:sldId id="355" r:id="rId50"/>
    <p:sldId id="356" r:id="rId51"/>
    <p:sldId id="357" r:id="rId52"/>
    <p:sldId id="358" r:id="rId53"/>
    <p:sldId id="359" r:id="rId54"/>
    <p:sldId id="360" r:id="rId55"/>
    <p:sldId id="361" r:id="rId56"/>
    <p:sldId id="362" r:id="rId57"/>
    <p:sldId id="363" r:id="rId5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A8E"/>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2" autoAdjust="0"/>
    <p:restoredTop sz="82338" autoAdjust="0"/>
  </p:normalViewPr>
  <p:slideViewPr>
    <p:cSldViewPr snapToGrid="0">
      <p:cViewPr varScale="1">
        <p:scale>
          <a:sx n="59" d="100"/>
          <a:sy n="59" d="100"/>
        </p:scale>
        <p:origin x="1242"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5F92DA-2DB4-488C-88A3-F10B434E55AB}" type="doc">
      <dgm:prSet loTypeId="urn:microsoft.com/office/officeart/2005/8/layout/pyramid1" loCatId="pyramid" qsTypeId="urn:microsoft.com/office/officeart/2005/8/quickstyle/simple5" qsCatId="simple" csTypeId="urn:microsoft.com/office/officeart/2005/8/colors/colorful4" csCatId="colorful" phldr="1"/>
      <dgm:spPr/>
    </dgm:pt>
    <dgm:pt modelId="{9E6A5A5A-C772-4123-80BC-74C7E16AC91C}">
      <dgm:prSet phldrT="[Text]"/>
      <dgm:spPr/>
      <dgm:t>
        <a:bodyPr/>
        <a:lstStyle/>
        <a:p>
          <a:r>
            <a:rPr lang="pt-BR" b="1" dirty="0"/>
            <a:t>Finalização</a:t>
          </a:r>
          <a:br>
            <a:rPr lang="pt-BR" dirty="0"/>
          </a:br>
          <a:r>
            <a:rPr lang="pt-BR" dirty="0"/>
            <a:t>plano de arquivamento</a:t>
          </a:r>
        </a:p>
      </dgm:t>
    </dgm:pt>
    <dgm:pt modelId="{52EB0886-8F1B-4050-ADDA-5F6A961BBB18}" type="parTrans" cxnId="{10C30B0C-7A69-4F06-9107-40E870CA9526}">
      <dgm:prSet/>
      <dgm:spPr/>
      <dgm:t>
        <a:bodyPr/>
        <a:lstStyle/>
        <a:p>
          <a:endParaRPr lang="pt-BR"/>
        </a:p>
      </dgm:t>
    </dgm:pt>
    <dgm:pt modelId="{95502FBC-604B-44F5-B6DA-7FD9F34083EA}" type="sibTrans" cxnId="{10C30B0C-7A69-4F06-9107-40E870CA9526}">
      <dgm:prSet/>
      <dgm:spPr/>
      <dgm:t>
        <a:bodyPr/>
        <a:lstStyle/>
        <a:p>
          <a:endParaRPr lang="pt-BR"/>
        </a:p>
      </dgm:t>
    </dgm:pt>
    <dgm:pt modelId="{6B73464A-899D-4430-9C11-0DEF1C86DFA1}">
      <dgm:prSet phldrT="[Text]"/>
      <dgm:spPr/>
      <dgm:t>
        <a:bodyPr/>
        <a:lstStyle/>
        <a:p>
          <a:r>
            <a:rPr lang="pt-BR" b="1" dirty="0"/>
            <a:t>Produção</a:t>
          </a:r>
          <a:br>
            <a:rPr lang="pt-BR" dirty="0"/>
          </a:br>
          <a:r>
            <a:rPr lang="pt-BR" dirty="0"/>
            <a:t>implementação do plano; rastreamento do progresso; e avaliação de risco</a:t>
          </a:r>
        </a:p>
      </dgm:t>
    </dgm:pt>
    <dgm:pt modelId="{3AD7ACB1-6B20-429C-AA42-E208605A42DD}" type="parTrans" cxnId="{EF25A574-6DAB-46C6-A6CB-608542491ED8}">
      <dgm:prSet/>
      <dgm:spPr/>
      <dgm:t>
        <a:bodyPr/>
        <a:lstStyle/>
        <a:p>
          <a:endParaRPr lang="pt-BR"/>
        </a:p>
      </dgm:t>
    </dgm:pt>
    <dgm:pt modelId="{C7AE54D2-2839-44DB-BF6D-570626EB51BD}" type="sibTrans" cxnId="{EF25A574-6DAB-46C6-A6CB-608542491ED8}">
      <dgm:prSet/>
      <dgm:spPr/>
      <dgm:t>
        <a:bodyPr/>
        <a:lstStyle/>
        <a:p>
          <a:endParaRPr lang="pt-BR"/>
        </a:p>
      </dgm:t>
    </dgm:pt>
    <dgm:pt modelId="{70FB0BA3-67A9-42E0-94D8-2C0DE4DBA9CE}">
      <dgm:prSet phldrT="[Text]"/>
      <dgm:spPr/>
      <dgm:t>
        <a:bodyPr/>
        <a:lstStyle/>
        <a:p>
          <a:r>
            <a:rPr lang="pt-BR" b="1" dirty="0"/>
            <a:t>Pré-produção</a:t>
          </a:r>
          <a:br>
            <a:rPr lang="pt-BR" dirty="0"/>
          </a:br>
          <a:r>
            <a:rPr lang="pt-BR" dirty="0"/>
            <a:t>conceito; requisitos do projeto; planejamento do projeto; e avaliação de risco</a:t>
          </a:r>
        </a:p>
      </dgm:t>
    </dgm:pt>
    <dgm:pt modelId="{C2544005-649E-47A6-B4A2-7AC35B083BD6}" type="parTrans" cxnId="{CEA98319-9F61-4551-AFCF-02445EAA7D09}">
      <dgm:prSet/>
      <dgm:spPr/>
      <dgm:t>
        <a:bodyPr/>
        <a:lstStyle/>
        <a:p>
          <a:endParaRPr lang="pt-BR"/>
        </a:p>
      </dgm:t>
    </dgm:pt>
    <dgm:pt modelId="{694662A4-D97E-48AD-83DD-4BCD04796B19}" type="sibTrans" cxnId="{CEA98319-9F61-4551-AFCF-02445EAA7D09}">
      <dgm:prSet/>
      <dgm:spPr/>
      <dgm:t>
        <a:bodyPr/>
        <a:lstStyle/>
        <a:p>
          <a:endParaRPr lang="pt-BR"/>
        </a:p>
      </dgm:t>
    </dgm:pt>
    <dgm:pt modelId="{BFEBB702-5923-4655-B484-4E237E53F1AB}">
      <dgm:prSet phldrT="[Text]"/>
      <dgm:spPr/>
      <dgm:t>
        <a:bodyPr/>
        <a:lstStyle/>
        <a:p>
          <a:r>
            <a:rPr lang="pt-BR" b="1" dirty="0"/>
            <a:t>Testes</a:t>
          </a:r>
          <a:br>
            <a:rPr lang="pt-BR" dirty="0"/>
          </a:br>
          <a:r>
            <a:rPr lang="pt-BR" dirty="0"/>
            <a:t>validação do plano e</a:t>
          </a:r>
          <a:br>
            <a:rPr lang="pt-BR" dirty="0"/>
          </a:br>
          <a:r>
            <a:rPr lang="pt-BR" dirty="0"/>
            <a:t>liberação do código</a:t>
          </a:r>
        </a:p>
      </dgm:t>
    </dgm:pt>
    <dgm:pt modelId="{FA897539-C107-4272-9E15-8D72C324FF3E}" type="parTrans" cxnId="{ADB31919-39DE-4F1F-8FE2-8A368E6F68C2}">
      <dgm:prSet/>
      <dgm:spPr/>
      <dgm:t>
        <a:bodyPr/>
        <a:lstStyle/>
        <a:p>
          <a:endParaRPr lang="pt-BR"/>
        </a:p>
      </dgm:t>
    </dgm:pt>
    <dgm:pt modelId="{D4501412-03E9-457B-A4F5-0E9F39F120FB}" type="sibTrans" cxnId="{ADB31919-39DE-4F1F-8FE2-8A368E6F68C2}">
      <dgm:prSet/>
      <dgm:spPr/>
      <dgm:t>
        <a:bodyPr/>
        <a:lstStyle/>
        <a:p>
          <a:endParaRPr lang="pt-BR"/>
        </a:p>
      </dgm:t>
    </dgm:pt>
    <dgm:pt modelId="{012A5215-919C-4DC4-96FB-BB2CBA6D0D89}" type="pres">
      <dgm:prSet presAssocID="{825F92DA-2DB4-488C-88A3-F10B434E55AB}" presName="Name0" presStyleCnt="0">
        <dgm:presLayoutVars>
          <dgm:dir/>
          <dgm:animLvl val="lvl"/>
          <dgm:resizeHandles val="exact"/>
        </dgm:presLayoutVars>
      </dgm:prSet>
      <dgm:spPr/>
    </dgm:pt>
    <dgm:pt modelId="{F4518AEF-1275-4FC3-BF67-20C6DA5FFFDD}" type="pres">
      <dgm:prSet presAssocID="{9E6A5A5A-C772-4123-80BC-74C7E16AC91C}" presName="Name8" presStyleCnt="0"/>
      <dgm:spPr/>
    </dgm:pt>
    <dgm:pt modelId="{BBFE02C4-35B4-45C0-AEF8-2784A494EC20}" type="pres">
      <dgm:prSet presAssocID="{9E6A5A5A-C772-4123-80BC-74C7E16AC91C}" presName="level" presStyleLbl="node1" presStyleIdx="0" presStyleCnt="4">
        <dgm:presLayoutVars>
          <dgm:chMax val="1"/>
          <dgm:bulletEnabled val="1"/>
        </dgm:presLayoutVars>
      </dgm:prSet>
      <dgm:spPr/>
    </dgm:pt>
    <dgm:pt modelId="{0957D78B-70A9-40EF-A4B6-A7A232C4A45B}" type="pres">
      <dgm:prSet presAssocID="{9E6A5A5A-C772-4123-80BC-74C7E16AC91C}" presName="levelTx" presStyleLbl="revTx" presStyleIdx="0" presStyleCnt="0">
        <dgm:presLayoutVars>
          <dgm:chMax val="1"/>
          <dgm:bulletEnabled val="1"/>
        </dgm:presLayoutVars>
      </dgm:prSet>
      <dgm:spPr/>
    </dgm:pt>
    <dgm:pt modelId="{2B4769CB-EBB6-4F85-BE9B-6450B32D11FD}" type="pres">
      <dgm:prSet presAssocID="{BFEBB702-5923-4655-B484-4E237E53F1AB}" presName="Name8" presStyleCnt="0"/>
      <dgm:spPr/>
    </dgm:pt>
    <dgm:pt modelId="{E99B3FF5-8A2A-4EB3-9AAE-EA4A1FC1C0B1}" type="pres">
      <dgm:prSet presAssocID="{BFEBB702-5923-4655-B484-4E237E53F1AB}" presName="level" presStyleLbl="node1" presStyleIdx="1" presStyleCnt="4">
        <dgm:presLayoutVars>
          <dgm:chMax val="1"/>
          <dgm:bulletEnabled val="1"/>
        </dgm:presLayoutVars>
      </dgm:prSet>
      <dgm:spPr/>
    </dgm:pt>
    <dgm:pt modelId="{715DC7B3-AFD7-49CA-8AEC-092EF75C0C3C}" type="pres">
      <dgm:prSet presAssocID="{BFEBB702-5923-4655-B484-4E237E53F1AB}" presName="levelTx" presStyleLbl="revTx" presStyleIdx="0" presStyleCnt="0">
        <dgm:presLayoutVars>
          <dgm:chMax val="1"/>
          <dgm:bulletEnabled val="1"/>
        </dgm:presLayoutVars>
      </dgm:prSet>
      <dgm:spPr/>
    </dgm:pt>
    <dgm:pt modelId="{FD5604EC-2936-4587-B8B9-AD270789A673}" type="pres">
      <dgm:prSet presAssocID="{6B73464A-899D-4430-9C11-0DEF1C86DFA1}" presName="Name8" presStyleCnt="0"/>
      <dgm:spPr/>
    </dgm:pt>
    <dgm:pt modelId="{2E6D1C50-B6B7-44F4-8F74-58026CDBB0D7}" type="pres">
      <dgm:prSet presAssocID="{6B73464A-899D-4430-9C11-0DEF1C86DFA1}" presName="level" presStyleLbl="node1" presStyleIdx="2" presStyleCnt="4">
        <dgm:presLayoutVars>
          <dgm:chMax val="1"/>
          <dgm:bulletEnabled val="1"/>
        </dgm:presLayoutVars>
      </dgm:prSet>
      <dgm:spPr/>
    </dgm:pt>
    <dgm:pt modelId="{2C688611-1494-428C-A4B8-627525B801CC}" type="pres">
      <dgm:prSet presAssocID="{6B73464A-899D-4430-9C11-0DEF1C86DFA1}" presName="levelTx" presStyleLbl="revTx" presStyleIdx="0" presStyleCnt="0">
        <dgm:presLayoutVars>
          <dgm:chMax val="1"/>
          <dgm:bulletEnabled val="1"/>
        </dgm:presLayoutVars>
      </dgm:prSet>
      <dgm:spPr/>
    </dgm:pt>
    <dgm:pt modelId="{6FBAAEFC-B7C5-4D82-93AC-842B6A82A6EB}" type="pres">
      <dgm:prSet presAssocID="{70FB0BA3-67A9-42E0-94D8-2C0DE4DBA9CE}" presName="Name8" presStyleCnt="0"/>
      <dgm:spPr/>
    </dgm:pt>
    <dgm:pt modelId="{35273E9D-A298-4796-A2B6-BD5D6D481F4C}" type="pres">
      <dgm:prSet presAssocID="{70FB0BA3-67A9-42E0-94D8-2C0DE4DBA9CE}" presName="level" presStyleLbl="node1" presStyleIdx="3" presStyleCnt="4">
        <dgm:presLayoutVars>
          <dgm:chMax val="1"/>
          <dgm:bulletEnabled val="1"/>
        </dgm:presLayoutVars>
      </dgm:prSet>
      <dgm:spPr/>
    </dgm:pt>
    <dgm:pt modelId="{8B9E6F29-9FEA-4BB0-8968-96F134FED594}" type="pres">
      <dgm:prSet presAssocID="{70FB0BA3-67A9-42E0-94D8-2C0DE4DBA9CE}" presName="levelTx" presStyleLbl="revTx" presStyleIdx="0" presStyleCnt="0">
        <dgm:presLayoutVars>
          <dgm:chMax val="1"/>
          <dgm:bulletEnabled val="1"/>
        </dgm:presLayoutVars>
      </dgm:prSet>
      <dgm:spPr/>
    </dgm:pt>
  </dgm:ptLst>
  <dgm:cxnLst>
    <dgm:cxn modelId="{10C30B0C-7A69-4F06-9107-40E870CA9526}" srcId="{825F92DA-2DB4-488C-88A3-F10B434E55AB}" destId="{9E6A5A5A-C772-4123-80BC-74C7E16AC91C}" srcOrd="0" destOrd="0" parTransId="{52EB0886-8F1B-4050-ADDA-5F6A961BBB18}" sibTransId="{95502FBC-604B-44F5-B6DA-7FD9F34083EA}"/>
    <dgm:cxn modelId="{ADB31919-39DE-4F1F-8FE2-8A368E6F68C2}" srcId="{825F92DA-2DB4-488C-88A3-F10B434E55AB}" destId="{BFEBB702-5923-4655-B484-4E237E53F1AB}" srcOrd="1" destOrd="0" parTransId="{FA897539-C107-4272-9E15-8D72C324FF3E}" sibTransId="{D4501412-03E9-457B-A4F5-0E9F39F120FB}"/>
    <dgm:cxn modelId="{CEA98319-9F61-4551-AFCF-02445EAA7D09}" srcId="{825F92DA-2DB4-488C-88A3-F10B434E55AB}" destId="{70FB0BA3-67A9-42E0-94D8-2C0DE4DBA9CE}" srcOrd="3" destOrd="0" parTransId="{C2544005-649E-47A6-B4A2-7AC35B083BD6}" sibTransId="{694662A4-D97E-48AD-83DD-4BCD04796B19}"/>
    <dgm:cxn modelId="{EF25A574-6DAB-46C6-A6CB-608542491ED8}" srcId="{825F92DA-2DB4-488C-88A3-F10B434E55AB}" destId="{6B73464A-899D-4430-9C11-0DEF1C86DFA1}" srcOrd="2" destOrd="0" parTransId="{3AD7ACB1-6B20-429C-AA42-E208605A42DD}" sibTransId="{C7AE54D2-2839-44DB-BF6D-570626EB51BD}"/>
    <dgm:cxn modelId="{DB9B8F57-0F06-4262-AAC2-D1A683E35AFD}" type="presOf" srcId="{9E6A5A5A-C772-4123-80BC-74C7E16AC91C}" destId="{0957D78B-70A9-40EF-A4B6-A7A232C4A45B}" srcOrd="1" destOrd="0" presId="urn:microsoft.com/office/officeart/2005/8/layout/pyramid1"/>
    <dgm:cxn modelId="{810B1680-7C9F-4419-960D-C3A7ED719939}" type="presOf" srcId="{825F92DA-2DB4-488C-88A3-F10B434E55AB}" destId="{012A5215-919C-4DC4-96FB-BB2CBA6D0D89}" srcOrd="0" destOrd="0" presId="urn:microsoft.com/office/officeart/2005/8/layout/pyramid1"/>
    <dgm:cxn modelId="{1D39698C-F388-4F01-8E1E-1EB10143D4EE}" type="presOf" srcId="{6B73464A-899D-4430-9C11-0DEF1C86DFA1}" destId="{2E6D1C50-B6B7-44F4-8F74-58026CDBB0D7}" srcOrd="0" destOrd="0" presId="urn:microsoft.com/office/officeart/2005/8/layout/pyramid1"/>
    <dgm:cxn modelId="{C6BDE890-A4C7-4184-893B-33662C8645F1}" type="presOf" srcId="{70FB0BA3-67A9-42E0-94D8-2C0DE4DBA9CE}" destId="{8B9E6F29-9FEA-4BB0-8968-96F134FED594}" srcOrd="1" destOrd="0" presId="urn:microsoft.com/office/officeart/2005/8/layout/pyramid1"/>
    <dgm:cxn modelId="{B35C4D99-1348-4998-8A88-E7706132BBF5}" type="presOf" srcId="{BFEBB702-5923-4655-B484-4E237E53F1AB}" destId="{715DC7B3-AFD7-49CA-8AEC-092EF75C0C3C}" srcOrd="1" destOrd="0" presId="urn:microsoft.com/office/officeart/2005/8/layout/pyramid1"/>
    <dgm:cxn modelId="{482C54EC-D043-4FE4-9D21-6B2D3C5F4368}" type="presOf" srcId="{9E6A5A5A-C772-4123-80BC-74C7E16AC91C}" destId="{BBFE02C4-35B4-45C0-AEF8-2784A494EC20}" srcOrd="0" destOrd="0" presId="urn:microsoft.com/office/officeart/2005/8/layout/pyramid1"/>
    <dgm:cxn modelId="{026DA5EE-4CFE-4231-B047-66B890F4B737}" type="presOf" srcId="{70FB0BA3-67A9-42E0-94D8-2C0DE4DBA9CE}" destId="{35273E9D-A298-4796-A2B6-BD5D6D481F4C}" srcOrd="0" destOrd="0" presId="urn:microsoft.com/office/officeart/2005/8/layout/pyramid1"/>
    <dgm:cxn modelId="{F4068FF3-F08B-4A97-9E75-8B5F9BFD4EF9}" type="presOf" srcId="{BFEBB702-5923-4655-B484-4E237E53F1AB}" destId="{E99B3FF5-8A2A-4EB3-9AAE-EA4A1FC1C0B1}" srcOrd="0" destOrd="0" presId="urn:microsoft.com/office/officeart/2005/8/layout/pyramid1"/>
    <dgm:cxn modelId="{FBFC45F4-2131-444B-98CD-C1408BEA1BAD}" type="presOf" srcId="{6B73464A-899D-4430-9C11-0DEF1C86DFA1}" destId="{2C688611-1494-428C-A4B8-627525B801CC}" srcOrd="1" destOrd="0" presId="urn:microsoft.com/office/officeart/2005/8/layout/pyramid1"/>
    <dgm:cxn modelId="{E845D4B1-958F-43FB-88D0-93C490EE293C}" type="presParOf" srcId="{012A5215-919C-4DC4-96FB-BB2CBA6D0D89}" destId="{F4518AEF-1275-4FC3-BF67-20C6DA5FFFDD}" srcOrd="0" destOrd="0" presId="urn:microsoft.com/office/officeart/2005/8/layout/pyramid1"/>
    <dgm:cxn modelId="{04E79E1B-339A-4818-B172-4A7783F78AB8}" type="presParOf" srcId="{F4518AEF-1275-4FC3-BF67-20C6DA5FFFDD}" destId="{BBFE02C4-35B4-45C0-AEF8-2784A494EC20}" srcOrd="0" destOrd="0" presId="urn:microsoft.com/office/officeart/2005/8/layout/pyramid1"/>
    <dgm:cxn modelId="{1D943B15-B39E-4738-815D-466323EBEDE0}" type="presParOf" srcId="{F4518AEF-1275-4FC3-BF67-20C6DA5FFFDD}" destId="{0957D78B-70A9-40EF-A4B6-A7A232C4A45B}" srcOrd="1" destOrd="0" presId="urn:microsoft.com/office/officeart/2005/8/layout/pyramid1"/>
    <dgm:cxn modelId="{A96ECD5D-1BAA-4654-A51F-CE178A2D789B}" type="presParOf" srcId="{012A5215-919C-4DC4-96FB-BB2CBA6D0D89}" destId="{2B4769CB-EBB6-4F85-BE9B-6450B32D11FD}" srcOrd="1" destOrd="0" presId="urn:microsoft.com/office/officeart/2005/8/layout/pyramid1"/>
    <dgm:cxn modelId="{54B8A304-8B5F-4B1E-819D-D396E34E3EA2}" type="presParOf" srcId="{2B4769CB-EBB6-4F85-BE9B-6450B32D11FD}" destId="{E99B3FF5-8A2A-4EB3-9AAE-EA4A1FC1C0B1}" srcOrd="0" destOrd="0" presId="urn:microsoft.com/office/officeart/2005/8/layout/pyramid1"/>
    <dgm:cxn modelId="{CFE00E30-A660-48F2-BE35-C5827F0D0339}" type="presParOf" srcId="{2B4769CB-EBB6-4F85-BE9B-6450B32D11FD}" destId="{715DC7B3-AFD7-49CA-8AEC-092EF75C0C3C}" srcOrd="1" destOrd="0" presId="urn:microsoft.com/office/officeart/2005/8/layout/pyramid1"/>
    <dgm:cxn modelId="{971AD349-9E73-4CFF-8225-1BBC499979B3}" type="presParOf" srcId="{012A5215-919C-4DC4-96FB-BB2CBA6D0D89}" destId="{FD5604EC-2936-4587-B8B9-AD270789A673}" srcOrd="2" destOrd="0" presId="urn:microsoft.com/office/officeart/2005/8/layout/pyramid1"/>
    <dgm:cxn modelId="{5E64E2EA-FF2A-4096-ABC9-E928B899D8FB}" type="presParOf" srcId="{FD5604EC-2936-4587-B8B9-AD270789A673}" destId="{2E6D1C50-B6B7-44F4-8F74-58026CDBB0D7}" srcOrd="0" destOrd="0" presId="urn:microsoft.com/office/officeart/2005/8/layout/pyramid1"/>
    <dgm:cxn modelId="{B1C10A15-9001-42CA-BD3C-7EB862FCF355}" type="presParOf" srcId="{FD5604EC-2936-4587-B8B9-AD270789A673}" destId="{2C688611-1494-428C-A4B8-627525B801CC}" srcOrd="1" destOrd="0" presId="urn:microsoft.com/office/officeart/2005/8/layout/pyramid1"/>
    <dgm:cxn modelId="{29965B58-EFDA-4D19-980D-887572DF3BE6}" type="presParOf" srcId="{012A5215-919C-4DC4-96FB-BB2CBA6D0D89}" destId="{6FBAAEFC-B7C5-4D82-93AC-842B6A82A6EB}" srcOrd="3" destOrd="0" presId="urn:microsoft.com/office/officeart/2005/8/layout/pyramid1"/>
    <dgm:cxn modelId="{D3062A91-5D4F-4ACA-B857-13C1672795CA}" type="presParOf" srcId="{6FBAAEFC-B7C5-4D82-93AC-842B6A82A6EB}" destId="{35273E9D-A298-4796-A2B6-BD5D6D481F4C}" srcOrd="0" destOrd="0" presId="urn:microsoft.com/office/officeart/2005/8/layout/pyramid1"/>
    <dgm:cxn modelId="{01E37371-94E2-4672-8433-0F24508DA9B4}" type="presParOf" srcId="{6FBAAEFC-B7C5-4D82-93AC-842B6A82A6EB}" destId="{8B9E6F29-9FEA-4BB0-8968-96F134FED594}"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E02C4-35B4-45C0-AEF8-2784A494EC20}">
      <dsp:nvSpPr>
        <dsp:cNvPr id="0" name=""/>
        <dsp:cNvSpPr/>
      </dsp:nvSpPr>
      <dsp:spPr>
        <a:xfrm>
          <a:off x="4389834" y="0"/>
          <a:ext cx="2926556" cy="1171404"/>
        </a:xfrm>
        <a:prstGeom prst="trapezoid">
          <a:avLst>
            <a:gd name="adj" fmla="val 124917"/>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pt-BR" sz="2600" b="1" kern="1200" dirty="0"/>
            <a:t>Finalização</a:t>
          </a:r>
          <a:br>
            <a:rPr lang="pt-BR" sz="2600" kern="1200" dirty="0"/>
          </a:br>
          <a:r>
            <a:rPr lang="pt-BR" sz="2600" kern="1200" dirty="0"/>
            <a:t>plano de arquivamento</a:t>
          </a:r>
        </a:p>
      </dsp:txBody>
      <dsp:txXfrm>
        <a:off x="4389834" y="0"/>
        <a:ext cx="2926556" cy="1171404"/>
      </dsp:txXfrm>
    </dsp:sp>
    <dsp:sp modelId="{E99B3FF5-8A2A-4EB3-9AAE-EA4A1FC1C0B1}">
      <dsp:nvSpPr>
        <dsp:cNvPr id="0" name=""/>
        <dsp:cNvSpPr/>
      </dsp:nvSpPr>
      <dsp:spPr>
        <a:xfrm>
          <a:off x="2926556" y="1171404"/>
          <a:ext cx="5853112" cy="1171404"/>
        </a:xfrm>
        <a:prstGeom prst="trapezoid">
          <a:avLst>
            <a:gd name="adj" fmla="val 124917"/>
          </a:avLst>
        </a:prstGeom>
        <a:gradFill rotWithShape="0">
          <a:gsLst>
            <a:gs pos="0">
              <a:schemeClr val="accent4">
                <a:hueOff val="3465231"/>
                <a:satOff val="-15989"/>
                <a:lumOff val="588"/>
                <a:alphaOff val="0"/>
                <a:satMod val="103000"/>
                <a:lumMod val="102000"/>
                <a:tint val="94000"/>
              </a:schemeClr>
            </a:gs>
            <a:gs pos="50000">
              <a:schemeClr val="accent4">
                <a:hueOff val="3465231"/>
                <a:satOff val="-15989"/>
                <a:lumOff val="588"/>
                <a:alphaOff val="0"/>
                <a:satMod val="110000"/>
                <a:lumMod val="100000"/>
                <a:shade val="100000"/>
              </a:schemeClr>
            </a:gs>
            <a:gs pos="100000">
              <a:schemeClr val="accent4">
                <a:hueOff val="3465231"/>
                <a:satOff val="-15989"/>
                <a:lumOff val="5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pt-BR" sz="2600" b="1" kern="1200" dirty="0"/>
            <a:t>Testes</a:t>
          </a:r>
          <a:br>
            <a:rPr lang="pt-BR" sz="2600" kern="1200" dirty="0"/>
          </a:br>
          <a:r>
            <a:rPr lang="pt-BR" sz="2600" kern="1200" dirty="0"/>
            <a:t>validação do plano e</a:t>
          </a:r>
          <a:br>
            <a:rPr lang="pt-BR" sz="2600" kern="1200" dirty="0"/>
          </a:br>
          <a:r>
            <a:rPr lang="pt-BR" sz="2600" kern="1200" dirty="0"/>
            <a:t>liberação do código</a:t>
          </a:r>
        </a:p>
      </dsp:txBody>
      <dsp:txXfrm>
        <a:off x="3950850" y="1171404"/>
        <a:ext cx="3804523" cy="1171404"/>
      </dsp:txXfrm>
    </dsp:sp>
    <dsp:sp modelId="{2E6D1C50-B6B7-44F4-8F74-58026CDBB0D7}">
      <dsp:nvSpPr>
        <dsp:cNvPr id="0" name=""/>
        <dsp:cNvSpPr/>
      </dsp:nvSpPr>
      <dsp:spPr>
        <a:xfrm>
          <a:off x="1463278" y="2342809"/>
          <a:ext cx="8779668" cy="1171404"/>
        </a:xfrm>
        <a:prstGeom prst="trapezoid">
          <a:avLst>
            <a:gd name="adj" fmla="val 124917"/>
          </a:avLst>
        </a:prstGeom>
        <a:gradFill rotWithShape="0">
          <a:gsLst>
            <a:gs pos="0">
              <a:schemeClr val="accent4">
                <a:hueOff val="6930461"/>
                <a:satOff val="-31979"/>
                <a:lumOff val="1177"/>
                <a:alphaOff val="0"/>
                <a:satMod val="103000"/>
                <a:lumMod val="102000"/>
                <a:tint val="94000"/>
              </a:schemeClr>
            </a:gs>
            <a:gs pos="50000">
              <a:schemeClr val="accent4">
                <a:hueOff val="6930461"/>
                <a:satOff val="-31979"/>
                <a:lumOff val="1177"/>
                <a:alphaOff val="0"/>
                <a:satMod val="110000"/>
                <a:lumMod val="100000"/>
                <a:shade val="100000"/>
              </a:schemeClr>
            </a:gs>
            <a:gs pos="100000">
              <a:schemeClr val="accent4">
                <a:hueOff val="6930461"/>
                <a:satOff val="-31979"/>
                <a:lumOff val="1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pt-BR" sz="2600" b="1" kern="1200" dirty="0"/>
            <a:t>Produção</a:t>
          </a:r>
          <a:br>
            <a:rPr lang="pt-BR" sz="2600" kern="1200" dirty="0"/>
          </a:br>
          <a:r>
            <a:rPr lang="pt-BR" sz="2600" kern="1200" dirty="0"/>
            <a:t>implementação do plano; rastreamento do progresso; e avaliação de risco</a:t>
          </a:r>
        </a:p>
      </dsp:txBody>
      <dsp:txXfrm>
        <a:off x="2999720" y="2342809"/>
        <a:ext cx="5706784" cy="1171404"/>
      </dsp:txXfrm>
    </dsp:sp>
    <dsp:sp modelId="{35273E9D-A298-4796-A2B6-BD5D6D481F4C}">
      <dsp:nvSpPr>
        <dsp:cNvPr id="0" name=""/>
        <dsp:cNvSpPr/>
      </dsp:nvSpPr>
      <dsp:spPr>
        <a:xfrm>
          <a:off x="0" y="3514214"/>
          <a:ext cx="11706225" cy="1171404"/>
        </a:xfrm>
        <a:prstGeom prst="trapezoid">
          <a:avLst>
            <a:gd name="adj" fmla="val 124917"/>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pt-BR" sz="2600" b="1" kern="1200" dirty="0"/>
            <a:t>Pré-produção</a:t>
          </a:r>
          <a:br>
            <a:rPr lang="pt-BR" sz="2600" kern="1200" dirty="0"/>
          </a:br>
          <a:r>
            <a:rPr lang="pt-BR" sz="2600" kern="1200" dirty="0"/>
            <a:t>conceito; requisitos do projeto; planejamento do projeto; e avaliação de risco</a:t>
          </a:r>
        </a:p>
      </dsp:txBody>
      <dsp:txXfrm>
        <a:off x="2048589" y="3514214"/>
        <a:ext cx="7609046" cy="117140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3EB41-CF60-4C9F-BD83-AE56FA0945EB}" type="datetimeFigureOut">
              <a:rPr lang="pt-BR" smtClean="0"/>
              <a:t>05/11/2018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F486D-935E-4125-8FD7-C735663CC7DE}" type="slidenum">
              <a:rPr lang="pt-BR" smtClean="0"/>
              <a:t>‹#›</a:t>
            </a:fld>
            <a:endParaRPr lang="pt-BR"/>
          </a:p>
        </p:txBody>
      </p:sp>
    </p:spTree>
    <p:extLst>
      <p:ext uri="{BB962C8B-B14F-4D97-AF65-F5344CB8AC3E}">
        <p14:creationId xmlns:p14="http://schemas.microsoft.com/office/powerpoint/2010/main" val="42355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u="none" dirty="0"/>
          </a:p>
        </p:txBody>
      </p:sp>
      <p:sp>
        <p:nvSpPr>
          <p:cNvPr id="4" name="Espaço Reservado para Número de Slide 3"/>
          <p:cNvSpPr>
            <a:spLocks noGrp="1"/>
          </p:cNvSpPr>
          <p:nvPr>
            <p:ph type="sldNum" sz="quarter" idx="10"/>
          </p:nvPr>
        </p:nvSpPr>
        <p:spPr/>
        <p:txBody>
          <a:bodyPr/>
          <a:lstStyle/>
          <a:p>
            <a:fld id="{020F486D-935E-4125-8FD7-C735663CC7DE}" type="slidenum">
              <a:rPr lang="pt-BR" smtClean="0"/>
              <a:t>1</a:t>
            </a:fld>
            <a:endParaRPr lang="pt-BR"/>
          </a:p>
        </p:txBody>
      </p:sp>
    </p:spTree>
    <p:extLst>
      <p:ext uri="{BB962C8B-B14F-4D97-AF65-F5344CB8AC3E}">
        <p14:creationId xmlns:p14="http://schemas.microsoft.com/office/powerpoint/2010/main" val="3044808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10</a:t>
            </a:fld>
            <a:endParaRPr lang="pt-BR"/>
          </a:p>
        </p:txBody>
      </p:sp>
    </p:spTree>
    <p:extLst>
      <p:ext uri="{BB962C8B-B14F-4D97-AF65-F5344CB8AC3E}">
        <p14:creationId xmlns:p14="http://schemas.microsoft.com/office/powerpoint/2010/main" val="1138489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11</a:t>
            </a:fld>
            <a:endParaRPr lang="pt-BR"/>
          </a:p>
        </p:txBody>
      </p:sp>
    </p:spTree>
    <p:extLst>
      <p:ext uri="{BB962C8B-B14F-4D97-AF65-F5344CB8AC3E}">
        <p14:creationId xmlns:p14="http://schemas.microsoft.com/office/powerpoint/2010/main" val="1001183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12</a:t>
            </a:fld>
            <a:endParaRPr lang="pt-BR"/>
          </a:p>
        </p:txBody>
      </p:sp>
    </p:spTree>
    <p:extLst>
      <p:ext uri="{BB962C8B-B14F-4D97-AF65-F5344CB8AC3E}">
        <p14:creationId xmlns:p14="http://schemas.microsoft.com/office/powerpoint/2010/main" val="383750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13</a:t>
            </a:fld>
            <a:endParaRPr lang="pt-BR"/>
          </a:p>
        </p:txBody>
      </p:sp>
    </p:spTree>
    <p:extLst>
      <p:ext uri="{BB962C8B-B14F-4D97-AF65-F5344CB8AC3E}">
        <p14:creationId xmlns:p14="http://schemas.microsoft.com/office/powerpoint/2010/main" val="3183752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14</a:t>
            </a:fld>
            <a:endParaRPr lang="pt-BR"/>
          </a:p>
        </p:txBody>
      </p:sp>
    </p:spTree>
    <p:extLst>
      <p:ext uri="{BB962C8B-B14F-4D97-AF65-F5344CB8AC3E}">
        <p14:creationId xmlns:p14="http://schemas.microsoft.com/office/powerpoint/2010/main" val="1454060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15</a:t>
            </a:fld>
            <a:endParaRPr lang="pt-BR"/>
          </a:p>
        </p:txBody>
      </p:sp>
    </p:spTree>
    <p:extLst>
      <p:ext uri="{BB962C8B-B14F-4D97-AF65-F5344CB8AC3E}">
        <p14:creationId xmlns:p14="http://schemas.microsoft.com/office/powerpoint/2010/main" val="604070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16</a:t>
            </a:fld>
            <a:endParaRPr lang="pt-BR"/>
          </a:p>
        </p:txBody>
      </p:sp>
    </p:spTree>
    <p:extLst>
      <p:ext uri="{BB962C8B-B14F-4D97-AF65-F5344CB8AC3E}">
        <p14:creationId xmlns:p14="http://schemas.microsoft.com/office/powerpoint/2010/main" val="3798368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17</a:t>
            </a:fld>
            <a:endParaRPr lang="pt-BR"/>
          </a:p>
        </p:txBody>
      </p:sp>
    </p:spTree>
    <p:extLst>
      <p:ext uri="{BB962C8B-B14F-4D97-AF65-F5344CB8AC3E}">
        <p14:creationId xmlns:p14="http://schemas.microsoft.com/office/powerpoint/2010/main" val="2967344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18</a:t>
            </a:fld>
            <a:endParaRPr lang="pt-BR"/>
          </a:p>
        </p:txBody>
      </p:sp>
    </p:spTree>
    <p:extLst>
      <p:ext uri="{BB962C8B-B14F-4D97-AF65-F5344CB8AC3E}">
        <p14:creationId xmlns:p14="http://schemas.microsoft.com/office/powerpoint/2010/main" val="2620420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19</a:t>
            </a:fld>
            <a:endParaRPr lang="pt-BR"/>
          </a:p>
        </p:txBody>
      </p:sp>
    </p:spTree>
    <p:extLst>
      <p:ext uri="{BB962C8B-B14F-4D97-AF65-F5344CB8AC3E}">
        <p14:creationId xmlns:p14="http://schemas.microsoft.com/office/powerpoint/2010/main" val="2754903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a:t>
            </a:fld>
            <a:endParaRPr lang="pt-BR"/>
          </a:p>
        </p:txBody>
      </p:sp>
    </p:spTree>
    <p:extLst>
      <p:ext uri="{BB962C8B-B14F-4D97-AF65-F5344CB8AC3E}">
        <p14:creationId xmlns:p14="http://schemas.microsoft.com/office/powerpoint/2010/main" val="985725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20</a:t>
            </a:fld>
            <a:endParaRPr lang="pt-BR"/>
          </a:p>
        </p:txBody>
      </p:sp>
    </p:spTree>
    <p:extLst>
      <p:ext uri="{BB962C8B-B14F-4D97-AF65-F5344CB8AC3E}">
        <p14:creationId xmlns:p14="http://schemas.microsoft.com/office/powerpoint/2010/main" val="98699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21</a:t>
            </a:fld>
            <a:endParaRPr lang="pt-BR"/>
          </a:p>
        </p:txBody>
      </p:sp>
    </p:spTree>
    <p:extLst>
      <p:ext uri="{BB962C8B-B14F-4D97-AF65-F5344CB8AC3E}">
        <p14:creationId xmlns:p14="http://schemas.microsoft.com/office/powerpoint/2010/main" val="2198491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22</a:t>
            </a:fld>
            <a:endParaRPr lang="pt-BR"/>
          </a:p>
        </p:txBody>
      </p:sp>
    </p:spTree>
    <p:extLst>
      <p:ext uri="{BB962C8B-B14F-4D97-AF65-F5344CB8AC3E}">
        <p14:creationId xmlns:p14="http://schemas.microsoft.com/office/powerpoint/2010/main" val="1690966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23</a:t>
            </a:fld>
            <a:endParaRPr lang="pt-BR"/>
          </a:p>
        </p:txBody>
      </p:sp>
    </p:spTree>
    <p:extLst>
      <p:ext uri="{BB962C8B-B14F-4D97-AF65-F5344CB8AC3E}">
        <p14:creationId xmlns:p14="http://schemas.microsoft.com/office/powerpoint/2010/main" val="3819982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24</a:t>
            </a:fld>
            <a:endParaRPr lang="pt-BR"/>
          </a:p>
        </p:txBody>
      </p:sp>
    </p:spTree>
    <p:extLst>
      <p:ext uri="{BB962C8B-B14F-4D97-AF65-F5344CB8AC3E}">
        <p14:creationId xmlns:p14="http://schemas.microsoft.com/office/powerpoint/2010/main" val="925820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25</a:t>
            </a:fld>
            <a:endParaRPr lang="pt-BR"/>
          </a:p>
        </p:txBody>
      </p:sp>
    </p:spTree>
    <p:extLst>
      <p:ext uri="{BB962C8B-B14F-4D97-AF65-F5344CB8AC3E}">
        <p14:creationId xmlns:p14="http://schemas.microsoft.com/office/powerpoint/2010/main" val="369777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São elementos individuais do jogo que você quer incluir em seus testes combinatórios.</a:t>
            </a:r>
          </a:p>
          <a:p>
            <a:r>
              <a:rPr lang="pt-BR" dirty="0"/>
              <a:t>Os testes podem ser homogêneos (com parâmetros do mesmo tipo – itens de um mesmo menu, como configurações de efeito na tela, por exemplo) ou heterogêneos (com parâmetros de tipos diferentes – itens de menus diferentes).</a:t>
            </a:r>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26</a:t>
            </a:fld>
            <a:endParaRPr lang="pt-BR"/>
          </a:p>
        </p:txBody>
      </p:sp>
    </p:spTree>
    <p:extLst>
      <p:ext uri="{BB962C8B-B14F-4D97-AF65-F5344CB8AC3E}">
        <p14:creationId xmlns:p14="http://schemas.microsoft.com/office/powerpoint/2010/main" val="125552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Todos</a:t>
            </a:r>
            <a:r>
              <a:rPr lang="en-US" dirty="0"/>
              <a:t> </a:t>
            </a:r>
            <a:r>
              <a:rPr lang="en-US" dirty="0" err="1"/>
              <a:t>os</a:t>
            </a:r>
            <a:r>
              <a:rPr lang="en-US" dirty="0"/>
              <a:t> </a:t>
            </a:r>
            <a:r>
              <a:rPr lang="en-US" dirty="0" err="1"/>
              <a:t>valores</a:t>
            </a:r>
            <a:r>
              <a:rPr lang="en-US" dirty="0"/>
              <a:t> </a:t>
            </a:r>
            <a:r>
              <a:rPr lang="en-US" dirty="0" err="1"/>
              <a:t>tem</a:t>
            </a:r>
            <a:r>
              <a:rPr lang="en-US" dirty="0"/>
              <a:t> o </a:t>
            </a:r>
            <a:r>
              <a:rPr lang="en-US" dirty="0" err="1"/>
              <a:t>mesmo</a:t>
            </a:r>
            <a:r>
              <a:rPr lang="en-US" dirty="0"/>
              <a:t> peso </a:t>
            </a:r>
            <a:r>
              <a:rPr lang="en-US" dirty="0" err="1"/>
              <a:t>ou</a:t>
            </a:r>
            <a:r>
              <a:rPr lang="en-US" dirty="0"/>
              <a:t> </a:t>
            </a:r>
            <a:r>
              <a:rPr lang="en-US" dirty="0" err="1"/>
              <a:t>probabilidade</a:t>
            </a:r>
            <a:r>
              <a:rPr lang="en-US" dirty="0"/>
              <a:t> de </a:t>
            </a:r>
            <a:r>
              <a:rPr lang="en-US" dirty="0" err="1"/>
              <a:t>revelar</a:t>
            </a:r>
            <a:r>
              <a:rPr lang="en-US" dirty="0"/>
              <a:t> </a:t>
            </a:r>
            <a:r>
              <a:rPr lang="en-US" dirty="0" err="1"/>
              <a:t>defeitos</a:t>
            </a:r>
            <a:r>
              <a:rPr lang="en-US" dirty="0"/>
              <a:t>,</a:t>
            </a:r>
          </a:p>
          <a:p>
            <a:r>
              <a:rPr lang="en-US" dirty="0" err="1"/>
              <a:t>ou</a:t>
            </a:r>
            <a:r>
              <a:rPr lang="en-US" dirty="0"/>
              <a:t> </a:t>
            </a:r>
            <a:r>
              <a:rPr lang="en-US" dirty="0" err="1"/>
              <a:t>podemos</a:t>
            </a:r>
            <a:r>
              <a:rPr lang="en-US" dirty="0"/>
              <a:t> </a:t>
            </a:r>
            <a:r>
              <a:rPr lang="en-US" dirty="0" err="1"/>
              <a:t>reduzir</a:t>
            </a:r>
            <a:r>
              <a:rPr lang="en-US" dirty="0"/>
              <a:t> o </a:t>
            </a:r>
            <a:r>
              <a:rPr lang="en-US" dirty="0" err="1"/>
              <a:t>número</a:t>
            </a:r>
            <a:r>
              <a:rPr lang="en-US" dirty="0"/>
              <a:t> de </a:t>
            </a:r>
            <a:r>
              <a:rPr lang="en-US" dirty="0" err="1"/>
              <a:t>valores</a:t>
            </a:r>
            <a:r>
              <a:rPr lang="en-US" dirty="0"/>
              <a:t> </a:t>
            </a:r>
            <a:r>
              <a:rPr lang="en-US" dirty="0" err="1"/>
              <a:t>testados</a:t>
            </a:r>
            <a:r>
              <a:rPr lang="en-US" dirty="0"/>
              <a:t> </a:t>
            </a:r>
            <a:r>
              <a:rPr lang="en-US" dirty="0" err="1"/>
              <a:t>sem</a:t>
            </a:r>
            <a:r>
              <a:rPr lang="en-US" dirty="0"/>
              <a:t> </a:t>
            </a:r>
            <a:r>
              <a:rPr lang="en-US" dirty="0" err="1"/>
              <a:t>impactar</a:t>
            </a:r>
            <a:r>
              <a:rPr lang="en-US" dirty="0"/>
              <a:t> a </a:t>
            </a:r>
            <a:r>
              <a:rPr lang="en-US" dirty="0" err="1"/>
              <a:t>capacidade</a:t>
            </a:r>
            <a:r>
              <a:rPr lang="en-US" dirty="0"/>
              <a:t> dos teste </a:t>
            </a:r>
            <a:r>
              <a:rPr lang="en-US" dirty="0" err="1"/>
              <a:t>em</a:t>
            </a:r>
            <a:r>
              <a:rPr lang="en-US" dirty="0"/>
              <a:t> </a:t>
            </a:r>
            <a:r>
              <a:rPr lang="en-US" dirty="0" err="1"/>
              <a:t>revelar</a:t>
            </a:r>
            <a:r>
              <a:rPr lang="en-US" dirty="0"/>
              <a:t> </a:t>
            </a:r>
            <a:r>
              <a:rPr lang="en-US" dirty="0" err="1"/>
              <a:t>defeitos</a:t>
            </a:r>
            <a:r>
              <a:rPr lang="en-US" dirty="0"/>
              <a:t> no </a:t>
            </a:r>
            <a:r>
              <a:rPr lang="en-US" dirty="0" err="1"/>
              <a:t>jogo</a:t>
            </a:r>
            <a:r>
              <a:rPr lang="en-US" dirty="0"/>
              <a:t>?</a:t>
            </a:r>
          </a:p>
        </p:txBody>
      </p:sp>
      <p:sp>
        <p:nvSpPr>
          <p:cNvPr id="4" name="Slide Number Placeholder 3"/>
          <p:cNvSpPr>
            <a:spLocks noGrp="1"/>
          </p:cNvSpPr>
          <p:nvPr>
            <p:ph type="sldNum" sz="quarter" idx="5"/>
          </p:nvPr>
        </p:nvSpPr>
        <p:spPr/>
        <p:txBody>
          <a:bodyPr/>
          <a:lstStyle/>
          <a:p>
            <a:fld id="{020F486D-935E-4125-8FD7-C735663CC7DE}" type="slidenum">
              <a:rPr lang="pt-BR" smtClean="0"/>
              <a:t>27</a:t>
            </a:fld>
            <a:endParaRPr lang="pt-BR"/>
          </a:p>
        </p:txBody>
      </p:sp>
    </p:spTree>
    <p:extLst>
      <p:ext uri="{BB962C8B-B14F-4D97-AF65-F5344CB8AC3E}">
        <p14:creationId xmlns:p14="http://schemas.microsoft.com/office/powerpoint/2010/main" val="811901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28</a:t>
            </a:fld>
            <a:endParaRPr lang="pt-BR"/>
          </a:p>
        </p:txBody>
      </p:sp>
    </p:spTree>
    <p:extLst>
      <p:ext uri="{BB962C8B-B14F-4D97-AF65-F5344CB8AC3E}">
        <p14:creationId xmlns:p14="http://schemas.microsoft.com/office/powerpoint/2010/main" val="31645603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29</a:t>
            </a:fld>
            <a:endParaRPr lang="pt-BR"/>
          </a:p>
        </p:txBody>
      </p:sp>
    </p:spTree>
    <p:extLst>
      <p:ext uri="{BB962C8B-B14F-4D97-AF65-F5344CB8AC3E}">
        <p14:creationId xmlns:p14="http://schemas.microsoft.com/office/powerpoint/2010/main" val="2578691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a:t>
            </a:fld>
            <a:endParaRPr lang="pt-BR"/>
          </a:p>
        </p:txBody>
      </p:sp>
    </p:spTree>
    <p:extLst>
      <p:ext uri="{BB962C8B-B14F-4D97-AF65-F5344CB8AC3E}">
        <p14:creationId xmlns:p14="http://schemas.microsoft.com/office/powerpoint/2010/main" val="28338123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30</a:t>
            </a:fld>
            <a:endParaRPr lang="pt-BR"/>
          </a:p>
        </p:txBody>
      </p:sp>
    </p:spTree>
    <p:extLst>
      <p:ext uri="{BB962C8B-B14F-4D97-AF65-F5344CB8AC3E}">
        <p14:creationId xmlns:p14="http://schemas.microsoft.com/office/powerpoint/2010/main" val="20397588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31</a:t>
            </a:fld>
            <a:endParaRPr lang="pt-BR"/>
          </a:p>
        </p:txBody>
      </p:sp>
    </p:spTree>
    <p:extLst>
      <p:ext uri="{BB962C8B-B14F-4D97-AF65-F5344CB8AC3E}">
        <p14:creationId xmlns:p14="http://schemas.microsoft.com/office/powerpoint/2010/main" val="3766016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32</a:t>
            </a:fld>
            <a:endParaRPr lang="pt-BR"/>
          </a:p>
        </p:txBody>
      </p:sp>
    </p:spTree>
    <p:extLst>
      <p:ext uri="{BB962C8B-B14F-4D97-AF65-F5344CB8AC3E}">
        <p14:creationId xmlns:p14="http://schemas.microsoft.com/office/powerpoint/2010/main" val="19345533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Os</a:t>
            </a:r>
            <a:r>
              <a:rPr lang="en-US" dirty="0"/>
              <a:t> </a:t>
            </a:r>
            <a:r>
              <a:rPr lang="en-US" dirty="0" err="1"/>
              <a:t>valores</a:t>
            </a:r>
            <a:r>
              <a:rPr lang="en-US" dirty="0"/>
              <a:t> </a:t>
            </a:r>
            <a:r>
              <a:rPr lang="en-US" dirty="0" err="1"/>
              <a:t>máximos</a:t>
            </a:r>
            <a:r>
              <a:rPr lang="en-US" dirty="0"/>
              <a:t> </a:t>
            </a:r>
            <a:r>
              <a:rPr lang="en-US" dirty="0" err="1"/>
              <a:t>são</a:t>
            </a:r>
            <a:r>
              <a:rPr lang="en-US" dirty="0"/>
              <a:t> </a:t>
            </a:r>
            <a:r>
              <a:rPr lang="en-US" dirty="0" err="1"/>
              <a:t>especialmente</a:t>
            </a:r>
            <a:r>
              <a:rPr lang="en-US" dirty="0"/>
              <a:t> </a:t>
            </a:r>
            <a:r>
              <a:rPr lang="en-US" dirty="0" err="1"/>
              <a:t>importantes</a:t>
            </a:r>
            <a:r>
              <a:rPr lang="en-US" dirty="0"/>
              <a:t> </a:t>
            </a:r>
            <a:r>
              <a:rPr lang="en-US" dirty="0" err="1"/>
              <a:t>nas</a:t>
            </a:r>
            <a:r>
              <a:rPr lang="en-US" dirty="0"/>
              <a:t> </a:t>
            </a:r>
            <a:r>
              <a:rPr lang="en-US" dirty="0" err="1"/>
              <a:t>situações</a:t>
            </a:r>
            <a:r>
              <a:rPr lang="en-US" dirty="0"/>
              <a:t> </a:t>
            </a:r>
            <a:r>
              <a:rPr lang="en-US" dirty="0" err="1"/>
              <a:t>onde</a:t>
            </a:r>
            <a:r>
              <a:rPr lang="en-US" dirty="0"/>
              <a:t> </a:t>
            </a:r>
            <a:r>
              <a:rPr lang="en-US" dirty="0" err="1"/>
              <a:t>eles</a:t>
            </a:r>
            <a:r>
              <a:rPr lang="en-US" dirty="0"/>
              <a:t> </a:t>
            </a:r>
            <a:r>
              <a:rPr lang="en-US" dirty="0" err="1"/>
              <a:t>irão</a:t>
            </a:r>
            <a:r>
              <a:rPr lang="en-US" dirty="0"/>
              <a:t> </a:t>
            </a:r>
            <a:r>
              <a:rPr lang="en-US" dirty="0" err="1"/>
              <a:t>demandar</a:t>
            </a:r>
            <a:r>
              <a:rPr lang="en-US" dirty="0"/>
              <a:t> </a:t>
            </a:r>
            <a:r>
              <a:rPr lang="en-US" dirty="0" err="1"/>
              <a:t>carga</a:t>
            </a:r>
            <a:r>
              <a:rPr lang="en-US" dirty="0"/>
              <a:t> extra de tempo </a:t>
            </a:r>
            <a:r>
              <a:rPr lang="en-US" dirty="0" err="1"/>
              <a:t>ou</a:t>
            </a:r>
            <a:r>
              <a:rPr lang="en-US" dirty="0"/>
              <a:t> </a:t>
            </a:r>
            <a:r>
              <a:rPr lang="en-US" dirty="0" err="1"/>
              <a:t>habilidade</a:t>
            </a:r>
            <a:r>
              <a:rPr lang="en-US" dirty="0"/>
              <a:t> do </a:t>
            </a:r>
            <a:r>
              <a:rPr lang="en-US" dirty="0" err="1"/>
              <a:t>jogador</a:t>
            </a:r>
            <a:r>
              <a:rPr lang="en-US" dirty="0"/>
              <a:t> para </a:t>
            </a:r>
            <a:r>
              <a:rPr lang="en-US" dirty="0" err="1"/>
              <a:t>atingir</a:t>
            </a:r>
            <a:r>
              <a:rPr lang="en-US" dirty="0"/>
              <a:t> o valor </a:t>
            </a:r>
            <a:r>
              <a:rPr lang="en-US" dirty="0" err="1"/>
              <a:t>máximo</a:t>
            </a:r>
            <a:r>
              <a:rPr lang="en-US" dirty="0"/>
              <a:t>.</a:t>
            </a:r>
          </a:p>
        </p:txBody>
      </p:sp>
      <p:sp>
        <p:nvSpPr>
          <p:cNvPr id="4" name="Slide Number Placeholder 3"/>
          <p:cNvSpPr>
            <a:spLocks noGrp="1"/>
          </p:cNvSpPr>
          <p:nvPr>
            <p:ph type="sldNum" sz="quarter" idx="5"/>
          </p:nvPr>
        </p:nvSpPr>
        <p:spPr/>
        <p:txBody>
          <a:bodyPr/>
          <a:lstStyle/>
          <a:p>
            <a:fld id="{020F486D-935E-4125-8FD7-C735663CC7DE}" type="slidenum">
              <a:rPr lang="pt-BR" smtClean="0"/>
              <a:t>33</a:t>
            </a:fld>
            <a:endParaRPr lang="pt-BR"/>
          </a:p>
        </p:txBody>
      </p:sp>
    </p:spTree>
    <p:extLst>
      <p:ext uri="{BB962C8B-B14F-4D97-AF65-F5344CB8AC3E}">
        <p14:creationId xmlns:p14="http://schemas.microsoft.com/office/powerpoint/2010/main" val="36961891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34</a:t>
            </a:fld>
            <a:endParaRPr lang="pt-BR"/>
          </a:p>
        </p:txBody>
      </p:sp>
    </p:spTree>
    <p:extLst>
      <p:ext uri="{BB962C8B-B14F-4D97-AF65-F5344CB8AC3E}">
        <p14:creationId xmlns:p14="http://schemas.microsoft.com/office/powerpoint/2010/main" val="3479198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35</a:t>
            </a:fld>
            <a:endParaRPr lang="pt-BR"/>
          </a:p>
        </p:txBody>
      </p:sp>
    </p:spTree>
    <p:extLst>
      <p:ext uri="{BB962C8B-B14F-4D97-AF65-F5344CB8AC3E}">
        <p14:creationId xmlns:p14="http://schemas.microsoft.com/office/powerpoint/2010/main" val="35519329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36</a:t>
            </a:fld>
            <a:endParaRPr lang="pt-BR"/>
          </a:p>
        </p:txBody>
      </p:sp>
    </p:spTree>
    <p:extLst>
      <p:ext uri="{BB962C8B-B14F-4D97-AF65-F5344CB8AC3E}">
        <p14:creationId xmlns:p14="http://schemas.microsoft.com/office/powerpoint/2010/main" val="37975621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37</a:t>
            </a:fld>
            <a:endParaRPr lang="pt-BR"/>
          </a:p>
        </p:txBody>
      </p:sp>
    </p:spTree>
    <p:extLst>
      <p:ext uri="{BB962C8B-B14F-4D97-AF65-F5344CB8AC3E}">
        <p14:creationId xmlns:p14="http://schemas.microsoft.com/office/powerpoint/2010/main" val="16687316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38</a:t>
            </a:fld>
            <a:endParaRPr lang="pt-BR"/>
          </a:p>
        </p:txBody>
      </p:sp>
    </p:spTree>
    <p:extLst>
      <p:ext uri="{BB962C8B-B14F-4D97-AF65-F5344CB8AC3E}">
        <p14:creationId xmlns:p14="http://schemas.microsoft.com/office/powerpoint/2010/main" val="39273408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39</a:t>
            </a:fld>
            <a:endParaRPr lang="pt-BR"/>
          </a:p>
        </p:txBody>
      </p:sp>
    </p:spTree>
    <p:extLst>
      <p:ext uri="{BB962C8B-B14F-4D97-AF65-F5344CB8AC3E}">
        <p14:creationId xmlns:p14="http://schemas.microsoft.com/office/powerpoint/2010/main" val="2521788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a:t>
            </a:fld>
            <a:endParaRPr lang="pt-BR"/>
          </a:p>
        </p:txBody>
      </p:sp>
    </p:spTree>
    <p:extLst>
      <p:ext uri="{BB962C8B-B14F-4D97-AF65-F5344CB8AC3E}">
        <p14:creationId xmlns:p14="http://schemas.microsoft.com/office/powerpoint/2010/main" val="19383436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40</a:t>
            </a:fld>
            <a:endParaRPr lang="pt-BR"/>
          </a:p>
        </p:txBody>
      </p:sp>
    </p:spTree>
    <p:extLst>
      <p:ext uri="{BB962C8B-B14F-4D97-AF65-F5344CB8AC3E}">
        <p14:creationId xmlns:p14="http://schemas.microsoft.com/office/powerpoint/2010/main" val="3551559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41</a:t>
            </a:fld>
            <a:endParaRPr lang="pt-BR"/>
          </a:p>
        </p:txBody>
      </p:sp>
    </p:spTree>
    <p:extLst>
      <p:ext uri="{BB962C8B-B14F-4D97-AF65-F5344CB8AC3E}">
        <p14:creationId xmlns:p14="http://schemas.microsoft.com/office/powerpoint/2010/main" val="3530308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42</a:t>
            </a:fld>
            <a:endParaRPr lang="pt-BR"/>
          </a:p>
        </p:txBody>
      </p:sp>
    </p:spTree>
    <p:extLst>
      <p:ext uri="{BB962C8B-B14F-4D97-AF65-F5344CB8AC3E}">
        <p14:creationId xmlns:p14="http://schemas.microsoft.com/office/powerpoint/2010/main" val="7629869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43</a:t>
            </a:fld>
            <a:endParaRPr lang="pt-BR"/>
          </a:p>
        </p:txBody>
      </p:sp>
    </p:spTree>
    <p:extLst>
      <p:ext uri="{BB962C8B-B14F-4D97-AF65-F5344CB8AC3E}">
        <p14:creationId xmlns:p14="http://schemas.microsoft.com/office/powerpoint/2010/main" val="21746767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44</a:t>
            </a:fld>
            <a:endParaRPr lang="pt-BR"/>
          </a:p>
        </p:txBody>
      </p:sp>
    </p:spTree>
    <p:extLst>
      <p:ext uri="{BB962C8B-B14F-4D97-AF65-F5344CB8AC3E}">
        <p14:creationId xmlns:p14="http://schemas.microsoft.com/office/powerpoint/2010/main" val="37854532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45</a:t>
            </a:fld>
            <a:endParaRPr lang="pt-BR"/>
          </a:p>
        </p:txBody>
      </p:sp>
    </p:spTree>
    <p:extLst>
      <p:ext uri="{BB962C8B-B14F-4D97-AF65-F5344CB8AC3E}">
        <p14:creationId xmlns:p14="http://schemas.microsoft.com/office/powerpoint/2010/main" val="14176449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46</a:t>
            </a:fld>
            <a:endParaRPr lang="pt-BR"/>
          </a:p>
        </p:txBody>
      </p:sp>
    </p:spTree>
    <p:extLst>
      <p:ext uri="{BB962C8B-B14F-4D97-AF65-F5344CB8AC3E}">
        <p14:creationId xmlns:p14="http://schemas.microsoft.com/office/powerpoint/2010/main" val="22068437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47</a:t>
            </a:fld>
            <a:endParaRPr lang="pt-BR"/>
          </a:p>
        </p:txBody>
      </p:sp>
    </p:spTree>
    <p:extLst>
      <p:ext uri="{BB962C8B-B14F-4D97-AF65-F5344CB8AC3E}">
        <p14:creationId xmlns:p14="http://schemas.microsoft.com/office/powerpoint/2010/main" val="14179364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48</a:t>
            </a:fld>
            <a:endParaRPr lang="pt-BR"/>
          </a:p>
        </p:txBody>
      </p:sp>
    </p:spTree>
    <p:extLst>
      <p:ext uri="{BB962C8B-B14F-4D97-AF65-F5344CB8AC3E}">
        <p14:creationId xmlns:p14="http://schemas.microsoft.com/office/powerpoint/2010/main" val="37886206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49</a:t>
            </a:fld>
            <a:endParaRPr lang="pt-BR"/>
          </a:p>
        </p:txBody>
      </p:sp>
    </p:spTree>
    <p:extLst>
      <p:ext uri="{BB962C8B-B14F-4D97-AF65-F5344CB8AC3E}">
        <p14:creationId xmlns:p14="http://schemas.microsoft.com/office/powerpoint/2010/main" val="100279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a:t>
            </a:fld>
            <a:endParaRPr lang="pt-BR"/>
          </a:p>
        </p:txBody>
      </p:sp>
    </p:spTree>
    <p:extLst>
      <p:ext uri="{BB962C8B-B14F-4D97-AF65-F5344CB8AC3E}">
        <p14:creationId xmlns:p14="http://schemas.microsoft.com/office/powerpoint/2010/main" val="18115628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50</a:t>
            </a:fld>
            <a:endParaRPr lang="pt-BR"/>
          </a:p>
        </p:txBody>
      </p:sp>
    </p:spTree>
    <p:extLst>
      <p:ext uri="{BB962C8B-B14F-4D97-AF65-F5344CB8AC3E}">
        <p14:creationId xmlns:p14="http://schemas.microsoft.com/office/powerpoint/2010/main" val="31905549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51</a:t>
            </a:fld>
            <a:endParaRPr lang="pt-BR"/>
          </a:p>
        </p:txBody>
      </p:sp>
    </p:spTree>
    <p:extLst>
      <p:ext uri="{BB962C8B-B14F-4D97-AF65-F5344CB8AC3E}">
        <p14:creationId xmlns:p14="http://schemas.microsoft.com/office/powerpoint/2010/main" val="31358807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52</a:t>
            </a:fld>
            <a:endParaRPr lang="pt-BR"/>
          </a:p>
        </p:txBody>
      </p:sp>
    </p:spTree>
    <p:extLst>
      <p:ext uri="{BB962C8B-B14F-4D97-AF65-F5344CB8AC3E}">
        <p14:creationId xmlns:p14="http://schemas.microsoft.com/office/powerpoint/2010/main" val="20099788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53</a:t>
            </a:fld>
            <a:endParaRPr lang="pt-BR"/>
          </a:p>
        </p:txBody>
      </p:sp>
    </p:spTree>
    <p:extLst>
      <p:ext uri="{BB962C8B-B14F-4D97-AF65-F5344CB8AC3E}">
        <p14:creationId xmlns:p14="http://schemas.microsoft.com/office/powerpoint/2010/main" val="37552210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Crash bug: congelar o jogo;</a:t>
            </a:r>
          </a:p>
          <a:p>
            <a:r>
              <a:rPr lang="pt-BR" dirty="0"/>
              <a:t>Bugs críticos: recursos de </a:t>
            </a:r>
            <a:r>
              <a:rPr lang="pt-BR" dirty="0" err="1"/>
              <a:t>jogabilidade</a:t>
            </a:r>
            <a:r>
              <a:rPr lang="pt-BR" dirty="0"/>
              <a:t> não funcionando;</a:t>
            </a:r>
          </a:p>
          <a:p>
            <a:r>
              <a:rPr lang="pt-BR" dirty="0"/>
              <a:t>Bug menor: erros no texto;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Solicitação de recursos: opção de ativar e desativar o Heads-</a:t>
            </a:r>
            <a:r>
              <a:rPr lang="pt-BR" dirty="0" err="1"/>
              <a:t>up</a:t>
            </a:r>
            <a:r>
              <a:rPr lang="pt-BR" dirty="0"/>
              <a:t>-display (HUD) </a:t>
            </a:r>
            <a:r>
              <a:rPr lang="pt-BR" dirty="0" err="1"/>
              <a:t>in-game</a:t>
            </a:r>
            <a:endParaRPr lang="pt-BR" dirty="0"/>
          </a:p>
        </p:txBody>
      </p:sp>
      <p:sp>
        <p:nvSpPr>
          <p:cNvPr id="4" name="Slide Number Placeholder 3"/>
          <p:cNvSpPr>
            <a:spLocks noGrp="1"/>
          </p:cNvSpPr>
          <p:nvPr>
            <p:ph type="sldNum" sz="quarter" idx="5"/>
          </p:nvPr>
        </p:nvSpPr>
        <p:spPr/>
        <p:txBody>
          <a:bodyPr/>
          <a:lstStyle/>
          <a:p>
            <a:fld id="{020F486D-935E-4125-8FD7-C735663CC7DE}" type="slidenum">
              <a:rPr lang="pt-BR" smtClean="0"/>
              <a:t>54</a:t>
            </a:fld>
            <a:endParaRPr lang="pt-BR"/>
          </a:p>
        </p:txBody>
      </p:sp>
    </p:spTree>
    <p:extLst>
      <p:ext uri="{BB962C8B-B14F-4D97-AF65-F5344CB8AC3E}">
        <p14:creationId xmlns:p14="http://schemas.microsoft.com/office/powerpoint/2010/main" val="206183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020F486D-935E-4125-8FD7-C735663CC7DE}" type="slidenum">
              <a:rPr lang="pt-BR" smtClean="0"/>
              <a:t>55</a:t>
            </a:fld>
            <a:endParaRPr lang="pt-BR"/>
          </a:p>
        </p:txBody>
      </p:sp>
    </p:spTree>
    <p:extLst>
      <p:ext uri="{BB962C8B-B14F-4D97-AF65-F5344CB8AC3E}">
        <p14:creationId xmlns:p14="http://schemas.microsoft.com/office/powerpoint/2010/main" val="11483375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020F486D-935E-4125-8FD7-C735663CC7DE}" type="slidenum">
              <a:rPr lang="pt-BR" smtClean="0"/>
              <a:t>56</a:t>
            </a:fld>
            <a:endParaRPr lang="pt-BR"/>
          </a:p>
        </p:txBody>
      </p:sp>
    </p:spTree>
    <p:extLst>
      <p:ext uri="{BB962C8B-B14F-4D97-AF65-F5344CB8AC3E}">
        <p14:creationId xmlns:p14="http://schemas.microsoft.com/office/powerpoint/2010/main" val="30973902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020F486D-935E-4125-8FD7-C735663CC7DE}" type="slidenum">
              <a:rPr lang="pt-BR" smtClean="0"/>
              <a:t>57</a:t>
            </a:fld>
            <a:endParaRPr lang="pt-BR"/>
          </a:p>
        </p:txBody>
      </p:sp>
    </p:spTree>
    <p:extLst>
      <p:ext uri="{BB962C8B-B14F-4D97-AF65-F5344CB8AC3E}">
        <p14:creationId xmlns:p14="http://schemas.microsoft.com/office/powerpoint/2010/main" val="494178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6</a:t>
            </a:fld>
            <a:endParaRPr lang="pt-BR"/>
          </a:p>
        </p:txBody>
      </p:sp>
    </p:spTree>
    <p:extLst>
      <p:ext uri="{BB962C8B-B14F-4D97-AF65-F5344CB8AC3E}">
        <p14:creationId xmlns:p14="http://schemas.microsoft.com/office/powerpoint/2010/main" val="162592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7</a:t>
            </a:fld>
            <a:endParaRPr lang="pt-BR"/>
          </a:p>
        </p:txBody>
      </p:sp>
    </p:spTree>
    <p:extLst>
      <p:ext uri="{BB962C8B-B14F-4D97-AF65-F5344CB8AC3E}">
        <p14:creationId xmlns:p14="http://schemas.microsoft.com/office/powerpoint/2010/main" val="2578939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8</a:t>
            </a:fld>
            <a:endParaRPr lang="pt-BR"/>
          </a:p>
        </p:txBody>
      </p:sp>
    </p:spTree>
    <p:extLst>
      <p:ext uri="{BB962C8B-B14F-4D97-AF65-F5344CB8AC3E}">
        <p14:creationId xmlns:p14="http://schemas.microsoft.com/office/powerpoint/2010/main" val="3230351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9</a:t>
            </a:fld>
            <a:endParaRPr lang="pt-BR"/>
          </a:p>
        </p:txBody>
      </p:sp>
    </p:spTree>
    <p:extLst>
      <p:ext uri="{BB962C8B-B14F-4D97-AF65-F5344CB8AC3E}">
        <p14:creationId xmlns:p14="http://schemas.microsoft.com/office/powerpoint/2010/main" val="23698531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170576"/>
          </a:xfrm>
        </p:spPr>
        <p:txBody>
          <a:bodyPr anchor="b"/>
          <a:lstStyle>
            <a:lvl1pPr algn="ctr">
              <a:defRPr sz="6000">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Subtítulo 2"/>
          <p:cNvSpPr>
            <a:spLocks noGrp="1"/>
          </p:cNvSpPr>
          <p:nvPr>
            <p:ph type="subTitle" idx="1"/>
          </p:nvPr>
        </p:nvSpPr>
        <p:spPr>
          <a:xfrm>
            <a:off x="1706880" y="4130998"/>
            <a:ext cx="9144000" cy="730810"/>
          </a:xfrm>
        </p:spPr>
        <p:txBody>
          <a:bodyPr/>
          <a:lstStyle>
            <a:lvl1pPr marL="0" indent="0" algn="ctr">
              <a:buNone/>
              <a:defRPr sz="2400">
                <a:solidFill>
                  <a:schemeClr val="accent1">
                    <a:lumMod val="50000"/>
                  </a:schemeClr>
                </a:solidFill>
                <a:latin typeface="Helvetica" panose="020B0604020202020204" pitchFamily="34" charset="0"/>
                <a:cs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05/11/2018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a:t>
            </a:fld>
            <a:endParaRPr lang="pt-BR"/>
          </a:p>
        </p:txBody>
      </p:sp>
    </p:spTree>
    <p:extLst>
      <p:ext uri="{BB962C8B-B14F-4D97-AF65-F5344CB8AC3E}">
        <p14:creationId xmlns:p14="http://schemas.microsoft.com/office/powerpoint/2010/main" val="113298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05/11/2018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a:t>
            </a:fld>
            <a:endParaRPr lang="pt-BR"/>
          </a:p>
        </p:txBody>
      </p:sp>
    </p:spTree>
    <p:extLst>
      <p:ext uri="{BB962C8B-B14F-4D97-AF65-F5344CB8AC3E}">
        <p14:creationId xmlns:p14="http://schemas.microsoft.com/office/powerpoint/2010/main" val="235070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05/11/2018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a:t>
            </a:fld>
            <a:endParaRPr lang="pt-BR"/>
          </a:p>
        </p:txBody>
      </p:sp>
    </p:spTree>
    <p:extLst>
      <p:ext uri="{BB962C8B-B14F-4D97-AF65-F5344CB8AC3E}">
        <p14:creationId xmlns:p14="http://schemas.microsoft.com/office/powerpoint/2010/main" val="742088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m-full-screen">
    <p:bg>
      <p:bgPr>
        <a:solidFill>
          <a:schemeClr val="bg1"/>
        </a:solidFill>
        <a:effectLst/>
      </p:bgPr>
    </p:bg>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78"/>
            <a:ext cx="12192000" cy="6851903"/>
          </a:xfrm>
          <a:prstGeom prst="rect">
            <a:avLst/>
          </a:prstGeom>
        </p:spPr>
      </p:pic>
    </p:spTree>
    <p:extLst>
      <p:ext uri="{BB962C8B-B14F-4D97-AF65-F5344CB8AC3E}">
        <p14:creationId xmlns:p14="http://schemas.microsoft.com/office/powerpoint/2010/main" val="64552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0" y="224449"/>
            <a:ext cx="12023188" cy="858764"/>
          </a:xfrm>
        </p:spPr>
        <p:txBody>
          <a:bodyPr>
            <a:normAutofit/>
          </a:bodyPr>
          <a:lstStyle>
            <a:lvl1pPr algn="ct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idx="1"/>
          </p:nvPr>
        </p:nvSpPr>
        <p:spPr>
          <a:xfrm>
            <a:off x="317694" y="1291053"/>
            <a:ext cx="11705493" cy="4351338"/>
          </a:xfrm>
        </p:spPr>
        <p:txBody>
          <a:bodyPr/>
          <a:lstStyle>
            <a:lvl1pPr marL="0" indent="0" algn="ctr">
              <a:lnSpc>
                <a:spcPct val="100000"/>
              </a:lnSpc>
              <a:spcAft>
                <a:spcPts val="1000"/>
              </a:spcAft>
              <a:buNone/>
              <a:defRPr sz="3200">
                <a:solidFill>
                  <a:schemeClr val="accent1">
                    <a:lumMod val="50000"/>
                  </a:schemeClr>
                </a:solidFill>
                <a:latin typeface="Helvetica" panose="020B0604020202020204" pitchFamily="34" charset="0"/>
                <a:cs typeface="Helvetica" panose="020B0604020202020204" pitchFamily="34" charset="0"/>
              </a:defRPr>
            </a:lvl1pPr>
            <a:lvl2pPr algn="l">
              <a:defRPr>
                <a:solidFill>
                  <a:schemeClr val="accent1">
                    <a:lumMod val="50000"/>
                  </a:schemeClr>
                </a:solidFill>
                <a:latin typeface="Helvetica" panose="020B0604020202020204" pitchFamily="34" charset="0"/>
                <a:cs typeface="Helvetica" panose="020B0604020202020204" pitchFamily="34" charset="0"/>
              </a:defRPr>
            </a:lvl2pPr>
            <a:lvl3pPr algn="l">
              <a:defRPr>
                <a:solidFill>
                  <a:schemeClr val="accent1">
                    <a:lumMod val="50000"/>
                  </a:schemeClr>
                </a:solidFill>
                <a:latin typeface="Helvetica" panose="020B0604020202020204" pitchFamily="34" charset="0"/>
                <a:cs typeface="Helvetica" panose="020B0604020202020204" pitchFamily="34" charset="0"/>
              </a:defRPr>
            </a:lvl3pPr>
            <a:lvl4pPr algn="l">
              <a:defRPr>
                <a:solidFill>
                  <a:schemeClr val="accent1">
                    <a:lumMod val="50000"/>
                  </a:schemeClr>
                </a:solidFill>
                <a:latin typeface="Helvetica" panose="020B0604020202020204" pitchFamily="34" charset="0"/>
                <a:cs typeface="Helvetica" panose="020B0604020202020204" pitchFamily="34" charset="0"/>
              </a:defRPr>
            </a:lvl4pPr>
            <a:lvl5pPr algn="l">
              <a:defRPr>
                <a:solidFill>
                  <a:schemeClr val="accent1">
                    <a:lumMod val="50000"/>
                  </a:schemeClr>
                </a:solidFill>
                <a:latin typeface="Helvetica" panose="020B0604020202020204" pitchFamily="34" charset="0"/>
                <a:cs typeface="Helvetica" panose="020B0604020202020204" pitchFamily="34"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05/11/2018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a:t>
            </a:fld>
            <a:endParaRPr lang="pt-BR"/>
          </a:p>
        </p:txBody>
      </p:sp>
    </p:spTree>
    <p:extLst>
      <p:ext uri="{BB962C8B-B14F-4D97-AF65-F5344CB8AC3E}">
        <p14:creationId xmlns:p14="http://schemas.microsoft.com/office/powerpoint/2010/main" val="123698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13984"/>
            <a:ext cx="10515600" cy="3467173"/>
          </a:xfrm>
        </p:spPr>
        <p:txBody>
          <a:bodyPr anchor="b">
            <a:normAutofit/>
          </a:bodyPr>
          <a:lstStyle>
            <a:lvl1pP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Texto 2"/>
          <p:cNvSpPr>
            <a:spLocks noGrp="1"/>
          </p:cNvSpPr>
          <p:nvPr>
            <p:ph type="body" idx="1"/>
          </p:nvPr>
        </p:nvSpPr>
        <p:spPr>
          <a:xfrm>
            <a:off x="838200" y="3981157"/>
            <a:ext cx="10515600" cy="912739"/>
          </a:xfrm>
        </p:spPr>
        <p:txBody>
          <a:bodyPr/>
          <a:lstStyle>
            <a:lvl1pPr marL="0" indent="0">
              <a:buNone/>
              <a:defRPr sz="2400">
                <a:solidFill>
                  <a:schemeClr val="tx1">
                    <a:tint val="75000"/>
                  </a:schemeClr>
                </a:solidFill>
                <a:latin typeface="Helvetica" panose="020B0604020202020204" pitchFamily="34" charset="0"/>
                <a:cs typeface="Helvetica"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05/11/2018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a:t>
            </a:fld>
            <a:endParaRPr lang="pt-BR"/>
          </a:p>
        </p:txBody>
      </p:sp>
    </p:spTree>
    <p:extLst>
      <p:ext uri="{BB962C8B-B14F-4D97-AF65-F5344CB8AC3E}">
        <p14:creationId xmlns:p14="http://schemas.microsoft.com/office/powerpoint/2010/main" val="17844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0" y="154111"/>
            <a:ext cx="12192000" cy="830628"/>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9642BF85-54FF-46CE-B398-87F998CFD60B}" type="datetimeFigureOut">
              <a:rPr lang="pt-BR" smtClean="0"/>
              <a:t>05/11/2018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a:t>
            </a:fld>
            <a:endParaRPr lang="pt-BR"/>
          </a:p>
        </p:txBody>
      </p:sp>
    </p:spTree>
    <p:extLst>
      <p:ext uri="{BB962C8B-B14F-4D97-AF65-F5344CB8AC3E}">
        <p14:creationId xmlns:p14="http://schemas.microsoft.com/office/powerpoint/2010/main" val="214529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9642BF85-54FF-46CE-B398-87F998CFD60B}" type="datetimeFigureOut">
              <a:rPr lang="pt-BR" smtClean="0"/>
              <a:t>05/11/2018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9185252-FBA3-417A-8652-C405B89605D8}" type="slidenum">
              <a:rPr lang="pt-BR" smtClean="0"/>
              <a:t>‹#›</a:t>
            </a:fld>
            <a:endParaRPr lang="pt-BR"/>
          </a:p>
        </p:txBody>
      </p:sp>
    </p:spTree>
    <p:extLst>
      <p:ext uri="{BB962C8B-B14F-4D97-AF65-F5344CB8AC3E}">
        <p14:creationId xmlns:p14="http://schemas.microsoft.com/office/powerpoint/2010/main" val="190480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0" y="154110"/>
            <a:ext cx="12192000" cy="985373"/>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Espaço Reservado para Data 2"/>
          <p:cNvSpPr>
            <a:spLocks noGrp="1"/>
          </p:cNvSpPr>
          <p:nvPr>
            <p:ph type="dt" sz="half" idx="10"/>
          </p:nvPr>
        </p:nvSpPr>
        <p:spPr/>
        <p:txBody>
          <a:bodyPr/>
          <a:lstStyle/>
          <a:p>
            <a:fld id="{9642BF85-54FF-46CE-B398-87F998CFD60B}" type="datetimeFigureOut">
              <a:rPr lang="pt-BR" smtClean="0"/>
              <a:t>05/11/2018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9185252-FBA3-417A-8652-C405B89605D8}" type="slidenum">
              <a:rPr lang="pt-BR" smtClean="0"/>
              <a:t>‹#›</a:t>
            </a:fld>
            <a:endParaRPr lang="pt-BR"/>
          </a:p>
        </p:txBody>
      </p:sp>
    </p:spTree>
    <p:extLst>
      <p:ext uri="{BB962C8B-B14F-4D97-AF65-F5344CB8AC3E}">
        <p14:creationId xmlns:p14="http://schemas.microsoft.com/office/powerpoint/2010/main" val="150091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642BF85-54FF-46CE-B398-87F998CFD60B}" type="datetimeFigureOut">
              <a:rPr lang="pt-BR" smtClean="0"/>
              <a:t>05/11/2018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9185252-FBA3-417A-8652-C405B89605D8}" type="slidenum">
              <a:rPr lang="pt-BR" smtClean="0"/>
              <a:t>‹#›</a:t>
            </a:fld>
            <a:endParaRPr lang="pt-BR"/>
          </a:p>
        </p:txBody>
      </p:sp>
    </p:spTree>
    <p:extLst>
      <p:ext uri="{BB962C8B-B14F-4D97-AF65-F5344CB8AC3E}">
        <p14:creationId xmlns:p14="http://schemas.microsoft.com/office/powerpoint/2010/main" val="130885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05/11/2018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a:t>
            </a:fld>
            <a:endParaRPr lang="pt-BR"/>
          </a:p>
        </p:txBody>
      </p:sp>
    </p:spTree>
    <p:extLst>
      <p:ext uri="{BB962C8B-B14F-4D97-AF65-F5344CB8AC3E}">
        <p14:creationId xmlns:p14="http://schemas.microsoft.com/office/powerpoint/2010/main" val="213758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05/11/2018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a:t>
            </a:fld>
            <a:endParaRPr lang="pt-BR"/>
          </a:p>
        </p:txBody>
      </p:sp>
    </p:spTree>
    <p:extLst>
      <p:ext uri="{BB962C8B-B14F-4D97-AF65-F5344CB8AC3E}">
        <p14:creationId xmlns:p14="http://schemas.microsoft.com/office/powerpoint/2010/main" val="182332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0" y="154111"/>
            <a:ext cx="12192000" cy="1041644"/>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275490" y="1310861"/>
            <a:ext cx="11583573" cy="43513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2BF85-54FF-46CE-B398-87F998CFD60B}" type="datetimeFigureOut">
              <a:rPr lang="pt-BR" smtClean="0"/>
              <a:t>05/11/2018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85252-FBA3-417A-8652-C405B89605D8}" type="slidenum">
              <a:rPr lang="pt-BR" smtClean="0"/>
              <a:t>‹#›</a:t>
            </a:fld>
            <a:endParaRPr lang="pt-BR"/>
          </a:p>
        </p:txBody>
      </p:sp>
    </p:spTree>
    <p:extLst>
      <p:ext uri="{BB962C8B-B14F-4D97-AF65-F5344CB8AC3E}">
        <p14:creationId xmlns:p14="http://schemas.microsoft.com/office/powerpoint/2010/main" val="355716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Helvetica" panose="020B0604020202020204" pitchFamily="34" charset="0"/>
          <a:ea typeface="+mj-ea"/>
          <a:cs typeface="Helvetica"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50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trello.com/"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512010"/>
          </a:xfrm>
        </p:spPr>
        <p:txBody>
          <a:bodyPr>
            <a:normAutofit/>
          </a:bodyPr>
          <a:lstStyle/>
          <a:p>
            <a:r>
              <a:rPr lang="pt-BR" dirty="0"/>
              <a:t>Engenharia de Software</a:t>
            </a:r>
          </a:p>
        </p:txBody>
      </p:sp>
      <p:sp>
        <p:nvSpPr>
          <p:cNvPr id="3" name="Subtítulo 2"/>
          <p:cNvSpPr>
            <a:spLocks noGrp="1"/>
          </p:cNvSpPr>
          <p:nvPr>
            <p:ph type="subTitle" idx="1"/>
          </p:nvPr>
        </p:nvSpPr>
        <p:spPr>
          <a:xfrm>
            <a:off x="1706880" y="4443517"/>
            <a:ext cx="9144000" cy="730810"/>
          </a:xfrm>
        </p:spPr>
        <p:txBody>
          <a:bodyPr>
            <a:normAutofit fontScale="92500" lnSpcReduction="20000"/>
          </a:bodyPr>
          <a:lstStyle/>
          <a:p>
            <a:r>
              <a:rPr lang="pt-BR" dirty="0"/>
              <a:t>Salmo Marques da Silva Júnior</a:t>
            </a:r>
          </a:p>
          <a:p>
            <a:r>
              <a:rPr lang="pt-BR" dirty="0"/>
              <a:t>salmo.sjunior@sp.senac.br</a:t>
            </a:r>
          </a:p>
        </p:txBody>
      </p:sp>
    </p:spTree>
    <p:extLst>
      <p:ext uri="{BB962C8B-B14F-4D97-AF65-F5344CB8AC3E}">
        <p14:creationId xmlns:p14="http://schemas.microsoft.com/office/powerpoint/2010/main" val="2569797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Conceito Inicial</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286737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Gênero</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1936969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Plataforma</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2081404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Análise SWOT</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2674450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Análise Competitiva</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2421243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Aprovação</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4071979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pt-BR" dirty="0"/>
              <a:t>Conceito do Jogo: Declaração da missão</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4152204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Conceito do Jogo: Cenário do jogo</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3535315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Conceito do Jogo: Mecânica do jogo</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4053299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Conceito do Jogo: Sinopse da História</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316577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Engenharia de Software</a:t>
            </a:r>
          </a:p>
        </p:txBody>
      </p:sp>
      <p:sp>
        <p:nvSpPr>
          <p:cNvPr id="6" name="Espaço Reservado para Conteúdo 5"/>
          <p:cNvSpPr>
            <a:spLocks noGrp="1"/>
          </p:cNvSpPr>
          <p:nvPr>
            <p:ph idx="1"/>
          </p:nvPr>
        </p:nvSpPr>
        <p:spPr/>
        <p:txBody>
          <a:bodyPr>
            <a:normAutofit/>
          </a:bodyPr>
          <a:lstStyle/>
          <a:p>
            <a:r>
              <a:rPr lang="pt-BR" dirty="0"/>
              <a:t>“</a:t>
            </a:r>
            <a:r>
              <a:rPr lang="pt-BR" i="1" dirty="0"/>
              <a:t>Engenharia de Software é o estabelecimento e o emprego de sólidos princípios de engenharia de modo a obter software de maneira econômica, que seja confiável e funcione de forma eficiente em máquinas reais</a:t>
            </a:r>
            <a:r>
              <a:rPr lang="pt-BR" dirty="0"/>
              <a:t>”</a:t>
            </a:r>
          </a:p>
          <a:p>
            <a:pPr algn="r"/>
            <a:r>
              <a:rPr lang="pt-BR" b="1" dirty="0"/>
              <a:t>Fritz Bauer</a:t>
            </a:r>
          </a:p>
        </p:txBody>
      </p:sp>
    </p:spTree>
    <p:extLst>
      <p:ext uri="{BB962C8B-B14F-4D97-AF65-F5344CB8AC3E}">
        <p14:creationId xmlns:p14="http://schemas.microsoft.com/office/powerpoint/2010/main" val="205696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Conceito do Jogo: Arte Conceitual</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3642434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Conceito do Jogo: Áudio</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2834205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a:t>
            </a:r>
          </a:p>
        </p:txBody>
      </p:sp>
      <p:sp>
        <p:nvSpPr>
          <p:cNvPr id="6" name="Espaço Reservado para Conteúdo 5"/>
          <p:cNvSpPr>
            <a:spLocks noGrp="1"/>
          </p:cNvSpPr>
          <p:nvPr>
            <p:ph idx="1"/>
          </p:nvPr>
        </p:nvSpPr>
        <p:spPr/>
        <p:txBody>
          <a:bodyPr>
            <a:normAutofit/>
          </a:bodyPr>
          <a:lstStyle/>
          <a:p>
            <a:r>
              <a:rPr lang="pt-BR" dirty="0"/>
              <a:t>Pense no conceito como se estivesse procurando a solução para um problema. Exemplos:</a:t>
            </a:r>
          </a:p>
          <a:p>
            <a:r>
              <a:rPr lang="pt-BR" i="1" dirty="0"/>
              <a:t>Seria divertido brincar de cowboys e índios no espaço?</a:t>
            </a:r>
          </a:p>
          <a:p>
            <a:r>
              <a:rPr lang="pt-BR" i="1" dirty="0"/>
              <a:t>Como seria disputar uma corrida de carros em um campo minado?</a:t>
            </a:r>
          </a:p>
        </p:txBody>
      </p:sp>
    </p:spTree>
    <p:extLst>
      <p:ext uri="{BB962C8B-B14F-4D97-AF65-F5344CB8AC3E}">
        <p14:creationId xmlns:p14="http://schemas.microsoft.com/office/powerpoint/2010/main" val="3078757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a:t>
            </a:r>
          </a:p>
        </p:txBody>
      </p:sp>
      <p:sp>
        <p:nvSpPr>
          <p:cNvPr id="6" name="Espaço Reservado para Conteúdo 5"/>
          <p:cNvSpPr>
            <a:spLocks noGrp="1"/>
          </p:cNvSpPr>
          <p:nvPr>
            <p:ph idx="1"/>
          </p:nvPr>
        </p:nvSpPr>
        <p:spPr/>
        <p:txBody>
          <a:bodyPr>
            <a:normAutofit/>
          </a:bodyPr>
          <a:lstStyle/>
          <a:p>
            <a:r>
              <a:rPr lang="pt-BR" dirty="0"/>
              <a:t>Amadureça a ideia, defina os objetivos do produto e os principais elementos de jogabilidade.</a:t>
            </a:r>
          </a:p>
          <a:p>
            <a:r>
              <a:rPr lang="pt-BR" dirty="0"/>
              <a:t>Defina a plataforma de hardware e o gênero do jogo.</a:t>
            </a:r>
          </a:p>
        </p:txBody>
      </p:sp>
    </p:spTree>
    <p:extLst>
      <p:ext uri="{BB962C8B-B14F-4D97-AF65-F5344CB8AC3E}">
        <p14:creationId xmlns:p14="http://schemas.microsoft.com/office/powerpoint/2010/main" val="971153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pt-BR" dirty="0"/>
              <a:t>Conceito do Jogo: declaração de missão</a:t>
            </a:r>
          </a:p>
        </p:txBody>
      </p:sp>
      <p:sp>
        <p:nvSpPr>
          <p:cNvPr id="6" name="Espaço Reservado para Conteúdo 5"/>
          <p:cNvSpPr>
            <a:spLocks noGrp="1"/>
          </p:cNvSpPr>
          <p:nvPr>
            <p:ph idx="1"/>
          </p:nvPr>
        </p:nvSpPr>
        <p:spPr/>
        <p:txBody>
          <a:bodyPr>
            <a:normAutofit/>
          </a:bodyPr>
          <a:lstStyle/>
          <a:p>
            <a:r>
              <a:rPr lang="pt-BR" dirty="0"/>
              <a:t>A declaração de missão deixa as pessoas estimuladas em relação ao jogo em que estão trabalhando. Ela define o que vai ser feito e para quem está sendo feito.</a:t>
            </a:r>
          </a:p>
          <a:p>
            <a:pPr marL="457200" indent="-457200">
              <a:buFont typeface="Arial" panose="020B0604020202020204" pitchFamily="34" charset="0"/>
              <a:buChar char="•"/>
            </a:pPr>
            <a:r>
              <a:rPr lang="pt-BR" dirty="0"/>
              <a:t>Chave de mercado: Qual é o público que você deseja?</a:t>
            </a:r>
          </a:p>
          <a:p>
            <a:pPr marL="457200" indent="-457200">
              <a:buFont typeface="Arial" panose="020B0604020202020204" pitchFamily="34" charset="0"/>
              <a:buChar char="•"/>
            </a:pPr>
            <a:r>
              <a:rPr lang="pt-BR" dirty="0"/>
              <a:t>Contribuição: O que você fornecerá a esse público?</a:t>
            </a:r>
          </a:p>
          <a:p>
            <a:pPr marL="457200" indent="-457200">
              <a:buFont typeface="Arial" panose="020B0604020202020204" pitchFamily="34" charset="0"/>
              <a:buChar char="•"/>
            </a:pPr>
            <a:r>
              <a:rPr lang="pt-BR" dirty="0"/>
              <a:t>Distinção: O que torna seu produto único?</a:t>
            </a:r>
          </a:p>
        </p:txBody>
      </p:sp>
    </p:spTree>
    <p:extLst>
      <p:ext uri="{BB962C8B-B14F-4D97-AF65-F5344CB8AC3E}">
        <p14:creationId xmlns:p14="http://schemas.microsoft.com/office/powerpoint/2010/main" val="4038206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pt-BR" dirty="0"/>
              <a:t>Conceito do Jogo: declaração de missão</a:t>
            </a:r>
          </a:p>
        </p:txBody>
      </p:sp>
      <p:sp>
        <p:nvSpPr>
          <p:cNvPr id="6" name="Espaço Reservado para Conteúdo 5"/>
          <p:cNvSpPr>
            <a:spLocks noGrp="1"/>
          </p:cNvSpPr>
          <p:nvPr>
            <p:ph idx="1"/>
          </p:nvPr>
        </p:nvSpPr>
        <p:spPr/>
        <p:txBody>
          <a:bodyPr>
            <a:normAutofit/>
          </a:bodyPr>
          <a:lstStyle/>
          <a:p>
            <a:r>
              <a:rPr lang="pt-BR" dirty="0"/>
              <a:t>Exemplo:</a:t>
            </a:r>
          </a:p>
          <a:p>
            <a:r>
              <a:rPr lang="pt-BR" dirty="0"/>
              <a:t>Produzir heróis improváveis que combatam </a:t>
            </a:r>
            <a:r>
              <a:rPr lang="pt-BR" dirty="0" err="1"/>
              <a:t>super</a:t>
            </a:r>
            <a:r>
              <a:rPr lang="pt-BR" dirty="0"/>
              <a:t> vilões em situações inusitadas e cômicas, usando soluções inimagináveis para </a:t>
            </a:r>
            <a:r>
              <a:rPr lang="pt-BR" dirty="0" err="1"/>
              <a:t>super</a:t>
            </a:r>
            <a:r>
              <a:rPr lang="pt-BR" dirty="0"/>
              <a:t> heróis tradicionais.</a:t>
            </a:r>
          </a:p>
        </p:txBody>
      </p:sp>
    </p:spTree>
    <p:extLst>
      <p:ext uri="{BB962C8B-B14F-4D97-AF65-F5344CB8AC3E}">
        <p14:creationId xmlns:p14="http://schemas.microsoft.com/office/powerpoint/2010/main" val="4273157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pt-BR" dirty="0"/>
          </a:p>
        </p:txBody>
      </p:sp>
      <p:sp>
        <p:nvSpPr>
          <p:cNvPr id="6" name="Espaço Reservado para Conteúdo 5"/>
          <p:cNvSpPr>
            <a:spLocks noGrp="1"/>
          </p:cNvSpPr>
          <p:nvPr>
            <p:ph idx="1"/>
          </p:nvPr>
        </p:nvSpPr>
        <p:spPr>
          <a:xfrm>
            <a:off x="317694" y="1291052"/>
            <a:ext cx="11705493" cy="5011777"/>
          </a:xfrm>
        </p:spPr>
        <p:txBody>
          <a:bodyPr>
            <a:normAutofit/>
          </a:bodyPr>
          <a:lstStyle/>
          <a:p>
            <a:endParaRPr lang="pt-BR" dirty="0"/>
          </a:p>
        </p:txBody>
      </p:sp>
    </p:spTree>
    <p:extLst>
      <p:ext uri="{BB962C8B-B14F-4D97-AF65-F5344CB8AC3E}">
        <p14:creationId xmlns:p14="http://schemas.microsoft.com/office/powerpoint/2010/main" val="759844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São escolhas individuais possíveis para cada parâmetro. Podem ser números, textos ou itens selecionados em uma lista.</a:t>
            </a:r>
          </a:p>
          <a:p>
            <a:r>
              <a:rPr lang="pt-BR" dirty="0"/>
              <a:t>Todos os valores devem ser testados?</a:t>
            </a:r>
          </a:p>
        </p:txBody>
      </p:sp>
    </p:spTree>
    <p:extLst>
      <p:ext uri="{BB962C8B-B14F-4D97-AF65-F5344CB8AC3E}">
        <p14:creationId xmlns:p14="http://schemas.microsoft.com/office/powerpoint/2010/main" val="1165681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Padrões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São os valores adotadas quando o jogador não realiza nenhuma configuração especial ou apenas confirma todas as configurações com as primeiras opções para iniciar o jogo logo.</a:t>
            </a:r>
          </a:p>
          <a:p>
            <a:r>
              <a:rPr lang="pt-BR" dirty="0"/>
              <a:t>São os valores que serão usados com maior frequência. Então, devem ser exercitados. Porém, se eles já estiverem inclusos em outros tipos de teste, você pode desconsiderá-los no teste combinatório.</a:t>
            </a:r>
          </a:p>
        </p:txBody>
      </p:sp>
    </p:spTree>
    <p:extLst>
      <p:ext uri="{BB962C8B-B14F-4D97-AF65-F5344CB8AC3E}">
        <p14:creationId xmlns:p14="http://schemas.microsoft.com/office/powerpoint/2010/main" val="159297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Enumerações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São os valores distintos em um conjunto que não possuem uma ordem específica.</a:t>
            </a:r>
          </a:p>
          <a:p>
            <a:r>
              <a:rPr lang="pt-BR" dirty="0"/>
              <a:t>Exemplos: escolher um carro para dirigir, um time de futebol para jogar ou um lutador para lutar.</a:t>
            </a:r>
          </a:p>
          <a:p>
            <a:r>
              <a:rPr lang="pt-BR" dirty="0"/>
              <a:t>Todas as escolhas devem ser consideradas nos testes.</a:t>
            </a:r>
          </a:p>
        </p:txBody>
      </p:sp>
    </p:spTree>
    <p:extLst>
      <p:ext uri="{BB962C8B-B14F-4D97-AF65-F5344CB8AC3E}">
        <p14:creationId xmlns:p14="http://schemas.microsoft.com/office/powerpoint/2010/main" val="16545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Produção de Jogos</a:t>
            </a:r>
          </a:p>
        </p:txBody>
      </p:sp>
      <p:sp>
        <p:nvSpPr>
          <p:cNvPr id="6" name="Espaço Reservado para Conteúdo 5"/>
          <p:cNvSpPr>
            <a:spLocks noGrp="1"/>
          </p:cNvSpPr>
          <p:nvPr>
            <p:ph idx="1"/>
          </p:nvPr>
        </p:nvSpPr>
        <p:spPr/>
        <p:txBody>
          <a:bodyPr>
            <a:normAutofit/>
          </a:bodyPr>
          <a:lstStyle/>
          <a:p>
            <a:r>
              <a:rPr lang="pt-BR" dirty="0"/>
              <a:t>O processo de produção de um jogos difere de um projeto para outro. Você pode ter um projeto de jogo para Web com uma equipe pequena como pode ter um para console baseado em um filme, lidando com questões de licença, com uma equipe bem maior.</a:t>
            </a:r>
          </a:p>
        </p:txBody>
      </p:sp>
    </p:spTree>
    <p:extLst>
      <p:ext uri="{BB962C8B-B14F-4D97-AF65-F5344CB8AC3E}">
        <p14:creationId xmlns:p14="http://schemas.microsoft.com/office/powerpoint/2010/main" val="442467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Intervalos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Muitas opções e escolhas são feitas a partir de números de um intervalo ou lista. Para cada intervalo de números, três valores em especial podem revelar defeitos: zero, mínimo e máximo.</a:t>
            </a:r>
          </a:p>
          <a:p>
            <a:r>
              <a:rPr lang="pt-BR" dirty="0"/>
              <a:t>Em todos os casos em que o zero for uma escolha válida, ele deve ser incluso nos testes.</a:t>
            </a:r>
          </a:p>
        </p:txBody>
      </p:sp>
    </p:spTree>
    <p:extLst>
      <p:ext uri="{BB962C8B-B14F-4D97-AF65-F5344CB8AC3E}">
        <p14:creationId xmlns:p14="http://schemas.microsoft.com/office/powerpoint/2010/main" val="3344729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Intervalos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Defeitos que podem ser revelados pelo valor </a:t>
            </a:r>
            <a:r>
              <a:rPr lang="pt-BR" b="1" dirty="0"/>
              <a:t>zero</a:t>
            </a:r>
            <a:r>
              <a:rPr lang="pt-BR" dirty="0"/>
              <a:t> nos testes:</a:t>
            </a:r>
          </a:p>
          <a:p>
            <a:pPr marL="457200" indent="-457200" algn="l">
              <a:buFont typeface="Arial" panose="020B0604020202020204" pitchFamily="34" charset="0"/>
              <a:buChar char="•"/>
            </a:pPr>
            <a:r>
              <a:rPr lang="pt-BR" dirty="0"/>
              <a:t>Saída prematura de um laço ou execução indevida antes de verificar a condição;</a:t>
            </a:r>
          </a:p>
          <a:p>
            <a:pPr marL="457200" indent="-457200" algn="l">
              <a:buFont typeface="Arial" panose="020B0604020202020204" pitchFamily="34" charset="0"/>
              <a:buChar char="•"/>
            </a:pPr>
            <a:r>
              <a:rPr lang="pt-BR" dirty="0"/>
              <a:t>Confusão ao iniciar o contador do laço com 0 ou 1;</a:t>
            </a:r>
          </a:p>
          <a:p>
            <a:pPr marL="457200" indent="-457200" algn="l">
              <a:buFont typeface="Arial" panose="020B0604020202020204" pitchFamily="34" charset="0"/>
              <a:buChar char="•"/>
            </a:pPr>
            <a:r>
              <a:rPr lang="pt-BR" dirty="0"/>
              <a:t>Confusão com vetores ou listas começando com 0 ou 1;</a:t>
            </a:r>
          </a:p>
          <a:p>
            <a:pPr marL="457200" indent="-457200" algn="l">
              <a:buFont typeface="Arial" panose="020B0604020202020204" pitchFamily="34" charset="0"/>
              <a:buChar char="•"/>
            </a:pPr>
            <a:r>
              <a:rPr lang="pt-BR" dirty="0"/>
              <a:t>Uso do valor 0 para indicar tempo infinito ou erro ocorrido; e</a:t>
            </a:r>
          </a:p>
          <a:p>
            <a:pPr marL="457200" indent="-457200" algn="l">
              <a:buFont typeface="Arial" panose="020B0604020202020204" pitchFamily="34" charset="0"/>
              <a:buChar char="•"/>
            </a:pPr>
            <a:r>
              <a:rPr lang="pt-BR" dirty="0"/>
              <a:t>Uso do 0 para valor lógico (Booleano).</a:t>
            </a:r>
          </a:p>
        </p:txBody>
      </p:sp>
    </p:spTree>
    <p:extLst>
      <p:ext uri="{BB962C8B-B14F-4D97-AF65-F5344CB8AC3E}">
        <p14:creationId xmlns:p14="http://schemas.microsoft.com/office/powerpoint/2010/main" val="1555780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Intervalos</a:t>
            </a:r>
          </a:p>
        </p:txBody>
      </p:sp>
      <p:sp>
        <p:nvSpPr>
          <p:cNvPr id="6" name="Espaço Reservado para Conteúdo 5"/>
          <p:cNvSpPr>
            <a:spLocks noGrp="1"/>
          </p:cNvSpPr>
          <p:nvPr>
            <p:ph idx="1"/>
          </p:nvPr>
        </p:nvSpPr>
        <p:spPr>
          <a:xfrm>
            <a:off x="317694" y="1291052"/>
            <a:ext cx="11705493" cy="5011777"/>
          </a:xfrm>
        </p:spPr>
        <p:txBody>
          <a:bodyPr>
            <a:normAutofit fontScale="92500" lnSpcReduction="10000"/>
          </a:bodyPr>
          <a:lstStyle/>
          <a:p>
            <a:r>
              <a:rPr lang="pt-BR" dirty="0"/>
              <a:t>Os valores mínimos frequentemente revelam defeitos. Inclua os valores mínimos para os parâmetros relacionados abaixo:</a:t>
            </a:r>
          </a:p>
          <a:p>
            <a:pPr marL="457200" indent="-457200" algn="l">
              <a:buFont typeface="Arial" panose="020B0604020202020204" pitchFamily="34" charset="0"/>
              <a:buChar char="•"/>
            </a:pPr>
            <a:r>
              <a:rPr lang="pt-BR" dirty="0"/>
              <a:t>Tempo;</a:t>
            </a:r>
          </a:p>
          <a:p>
            <a:pPr marL="457200" indent="-457200" algn="l">
              <a:buFont typeface="Arial" panose="020B0604020202020204" pitchFamily="34" charset="0"/>
              <a:buChar char="•"/>
            </a:pPr>
            <a:r>
              <a:rPr lang="pt-BR" dirty="0"/>
              <a:t>Distância;</a:t>
            </a:r>
          </a:p>
          <a:p>
            <a:pPr marL="457200" indent="-457200" algn="l">
              <a:buFont typeface="Arial" panose="020B0604020202020204" pitchFamily="34" charset="0"/>
              <a:buChar char="•"/>
            </a:pPr>
            <a:r>
              <a:rPr lang="pt-BR" dirty="0"/>
              <a:t>Velocidade;</a:t>
            </a:r>
          </a:p>
          <a:p>
            <a:pPr marL="457200" indent="-457200" algn="l">
              <a:buFont typeface="Arial" panose="020B0604020202020204" pitchFamily="34" charset="0"/>
              <a:buChar char="•"/>
            </a:pPr>
            <a:r>
              <a:rPr lang="pt-BR" dirty="0"/>
              <a:t>Quantidade;</a:t>
            </a:r>
          </a:p>
          <a:p>
            <a:pPr marL="457200" indent="-457200" algn="l">
              <a:buFont typeface="Arial" panose="020B0604020202020204" pitchFamily="34" charset="0"/>
              <a:buChar char="•"/>
            </a:pPr>
            <a:r>
              <a:rPr lang="pt-BR" dirty="0"/>
              <a:t>Tamanho; e</a:t>
            </a:r>
          </a:p>
          <a:p>
            <a:pPr marL="457200" indent="-457200" algn="l">
              <a:buFont typeface="Arial" panose="020B0604020202020204" pitchFamily="34" charset="0"/>
              <a:buChar char="•"/>
            </a:pPr>
            <a:r>
              <a:rPr lang="pt-BR" dirty="0"/>
              <a:t>Valor de aposta.</a:t>
            </a:r>
          </a:p>
        </p:txBody>
      </p:sp>
    </p:spTree>
    <p:extLst>
      <p:ext uri="{BB962C8B-B14F-4D97-AF65-F5344CB8AC3E}">
        <p14:creationId xmlns:p14="http://schemas.microsoft.com/office/powerpoint/2010/main" val="2244432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Intervalos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Inclua os valores máximos para os mesmos parâmetros relacionados para os valores mínimos. Inclua também testes com o valor máximo de jogadores, de arquivos salvos, e espaço de armazenamento máximo.</a:t>
            </a:r>
          </a:p>
        </p:txBody>
      </p:sp>
    </p:spTree>
    <p:extLst>
      <p:ext uri="{BB962C8B-B14F-4D97-AF65-F5344CB8AC3E}">
        <p14:creationId xmlns:p14="http://schemas.microsoft.com/office/powerpoint/2010/main" val="45450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Limiares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O jogo pode ter limites físicos como:</a:t>
            </a:r>
          </a:p>
          <a:p>
            <a:pPr marL="457200" indent="-457200" algn="l">
              <a:buFont typeface="Arial" panose="020B0604020202020204" pitchFamily="34" charset="0"/>
              <a:buChar char="•"/>
            </a:pPr>
            <a:r>
              <a:rPr lang="pt-BR" dirty="0"/>
              <a:t>Domínio ou bordas de uma cidade;</a:t>
            </a:r>
          </a:p>
          <a:p>
            <a:pPr marL="457200" indent="-457200" algn="l">
              <a:buFont typeface="Arial" panose="020B0604020202020204" pitchFamily="34" charset="0"/>
              <a:buChar char="•"/>
            </a:pPr>
            <a:r>
              <a:rPr lang="pt-BR" dirty="0"/>
              <a:t>Linhas de um campo ou quadra;</a:t>
            </a:r>
          </a:p>
          <a:p>
            <a:pPr marL="457200" indent="-457200" algn="l">
              <a:buFont typeface="Arial" panose="020B0604020202020204" pitchFamily="34" charset="0"/>
              <a:buChar char="•"/>
            </a:pPr>
            <a:r>
              <a:rPr lang="pt-BR" dirty="0"/>
              <a:t>Missões ou Waypoints em uma corrida;</a:t>
            </a:r>
          </a:p>
          <a:p>
            <a:pPr marL="457200" indent="-457200" algn="l">
              <a:buFont typeface="Arial" panose="020B0604020202020204" pitchFamily="34" charset="0"/>
              <a:buChar char="•"/>
            </a:pPr>
            <a:r>
              <a:rPr lang="pt-BR" dirty="0"/>
              <a:t>Linhas de início e chegada; e</a:t>
            </a:r>
          </a:p>
          <a:p>
            <a:pPr marL="457200" indent="-457200" algn="l">
              <a:buFont typeface="Arial" panose="020B0604020202020204" pitchFamily="34" charset="0"/>
              <a:buChar char="•"/>
            </a:pPr>
            <a:r>
              <a:rPr lang="pt-BR" dirty="0"/>
              <a:t>Portais de entrada e saída.</a:t>
            </a:r>
          </a:p>
        </p:txBody>
      </p:sp>
    </p:spTree>
    <p:extLst>
      <p:ext uri="{BB962C8B-B14F-4D97-AF65-F5344CB8AC3E}">
        <p14:creationId xmlns:p14="http://schemas.microsoft.com/office/powerpoint/2010/main" val="1888621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Valores: Limiares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O jogo também pode ter limites não físicos como:</a:t>
            </a:r>
          </a:p>
          <a:p>
            <a:pPr marL="457200" indent="-457200" algn="l">
              <a:buFont typeface="Arial" panose="020B0604020202020204" pitchFamily="34" charset="0"/>
              <a:buChar char="•"/>
            </a:pPr>
            <a:r>
              <a:rPr lang="pt-BR" dirty="0"/>
              <a:t>Tempo;</a:t>
            </a:r>
          </a:p>
          <a:p>
            <a:pPr marL="457200" indent="-457200" algn="l">
              <a:buFont typeface="Arial" panose="020B0604020202020204" pitchFamily="34" charset="0"/>
              <a:buChar char="•"/>
            </a:pPr>
            <a:r>
              <a:rPr lang="pt-BR" dirty="0"/>
              <a:t>Velocidade máxima de uma personagem ou veículo;</a:t>
            </a:r>
          </a:p>
          <a:p>
            <a:pPr marL="457200" indent="-457200" algn="l">
              <a:buFont typeface="Arial" panose="020B0604020202020204" pitchFamily="34" charset="0"/>
              <a:buChar char="•"/>
            </a:pPr>
            <a:r>
              <a:rPr lang="pt-BR" dirty="0"/>
              <a:t>Distância alcançada por um projétil; e</a:t>
            </a:r>
          </a:p>
          <a:p>
            <a:pPr marL="457200" indent="-457200" algn="l">
              <a:buFont typeface="Arial" panose="020B0604020202020204" pitchFamily="34" charset="0"/>
              <a:buChar char="•"/>
            </a:pPr>
            <a:r>
              <a:rPr lang="pt-BR" dirty="0"/>
              <a:t>Distância em que uma elemento se torna visível, transparente ou invisível;</a:t>
            </a:r>
          </a:p>
          <a:p>
            <a:pPr marL="457200" indent="-457200" algn="l">
              <a:buFont typeface="Arial" panose="020B0604020202020204" pitchFamily="34" charset="0"/>
              <a:buChar char="•"/>
            </a:pPr>
            <a:endParaRPr lang="pt-BR" dirty="0"/>
          </a:p>
        </p:txBody>
      </p:sp>
    </p:spTree>
    <p:extLst>
      <p:ext uri="{BB962C8B-B14F-4D97-AF65-F5344CB8AC3E}">
        <p14:creationId xmlns:p14="http://schemas.microsoft.com/office/powerpoint/2010/main" val="3705047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Construindo Tabelas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Inicie uma tabela simples usando parâmetros que tem somente dois valores, tais como ligado/desligado, masculino/feminino, Mario/Luigi, ou Dia/Noite.</a:t>
            </a:r>
          </a:p>
        </p:txBody>
      </p:sp>
    </p:spTree>
    <p:extLst>
      <p:ext uri="{BB962C8B-B14F-4D97-AF65-F5344CB8AC3E}">
        <p14:creationId xmlns:p14="http://schemas.microsoft.com/office/powerpoint/2010/main" val="2150522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Construindo Tabelas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Este teste combina características para um Jedi no jogo Star Wars para testar seus efeitos em animações de combate e cálculo de danos.</a:t>
            </a:r>
          </a:p>
          <a:p>
            <a:r>
              <a:rPr lang="pt-BR" dirty="0"/>
              <a:t>Os três parâmetros testados são: gênero, sabre de luz com um ou dois cristais, e lado Luz ou Sombrio da força.</a:t>
            </a:r>
          </a:p>
        </p:txBody>
      </p:sp>
    </p:spTree>
    <p:extLst>
      <p:ext uri="{BB962C8B-B14F-4D97-AF65-F5344CB8AC3E}">
        <p14:creationId xmlns:p14="http://schemas.microsoft.com/office/powerpoint/2010/main" val="401922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Construindo Tabelas</a:t>
            </a:r>
          </a:p>
        </p:txBody>
      </p:sp>
      <p:graphicFrame>
        <p:nvGraphicFramePr>
          <p:cNvPr id="2" name="Content Placeholder 1">
            <a:extLst>
              <a:ext uri="{FF2B5EF4-FFF2-40B4-BE49-F238E27FC236}">
                <a16:creationId xmlns:a16="http://schemas.microsoft.com/office/drawing/2014/main" id="{66AF4BEF-EAAC-40EB-8A8F-21D615D808FA}"/>
              </a:ext>
            </a:extLst>
          </p:cNvPr>
          <p:cNvGraphicFramePr>
            <a:graphicFrameLocks noGrp="1"/>
          </p:cNvGraphicFramePr>
          <p:nvPr>
            <p:ph idx="1"/>
            <p:extLst>
              <p:ext uri="{D42A27DB-BD31-4B8C-83A1-F6EECF244321}">
                <p14:modId xmlns:p14="http://schemas.microsoft.com/office/powerpoint/2010/main" val="2251325939"/>
              </p:ext>
            </p:extLst>
          </p:nvPr>
        </p:nvGraphicFramePr>
        <p:xfrm>
          <a:off x="317500" y="1290638"/>
          <a:ext cx="11706226" cy="1854200"/>
        </p:xfrm>
        <a:graphic>
          <a:graphicData uri="http://schemas.openxmlformats.org/drawingml/2006/table">
            <a:tbl>
              <a:tblPr firstRow="1" bandRow="1">
                <a:tableStyleId>{5C22544A-7EE6-4342-B048-85BDC9FD1C3A}</a:tableStyleId>
              </a:tblPr>
              <a:tblGrid>
                <a:gridCol w="5853113">
                  <a:extLst>
                    <a:ext uri="{9D8B030D-6E8A-4147-A177-3AD203B41FA5}">
                      <a16:colId xmlns:a16="http://schemas.microsoft.com/office/drawing/2014/main" val="3329523797"/>
                    </a:ext>
                  </a:extLst>
                </a:gridCol>
                <a:gridCol w="5853113">
                  <a:extLst>
                    <a:ext uri="{9D8B030D-6E8A-4147-A177-3AD203B41FA5}">
                      <a16:colId xmlns:a16="http://schemas.microsoft.com/office/drawing/2014/main" val="3525931457"/>
                    </a:ext>
                  </a:extLst>
                </a:gridCol>
              </a:tblGrid>
              <a:tr h="370840">
                <a:tc>
                  <a:txBody>
                    <a:bodyPr/>
                    <a:lstStyle/>
                    <a:p>
                      <a:r>
                        <a:rPr lang="en-US" dirty="0" err="1"/>
                        <a:t>Gênero</a:t>
                      </a:r>
                      <a:endParaRPr lang="en-US" dirty="0"/>
                    </a:p>
                  </a:txBody>
                  <a:tcPr/>
                </a:tc>
                <a:tc>
                  <a:txBody>
                    <a:bodyPr/>
                    <a:lstStyle/>
                    <a:p>
                      <a:r>
                        <a:rPr lang="en-US" dirty="0"/>
                        <a:t>Sabre de Luz</a:t>
                      </a:r>
                    </a:p>
                  </a:txBody>
                  <a:tcPr/>
                </a:tc>
                <a:extLst>
                  <a:ext uri="{0D108BD9-81ED-4DB2-BD59-A6C34878D82A}">
                    <a16:rowId xmlns:a16="http://schemas.microsoft.com/office/drawing/2014/main" val="3096332845"/>
                  </a:ext>
                </a:extLst>
              </a:tr>
              <a:tr h="370840">
                <a:tc>
                  <a:txBody>
                    <a:bodyPr/>
                    <a:lstStyle/>
                    <a:p>
                      <a:r>
                        <a:rPr lang="en-US" dirty="0" err="1"/>
                        <a:t>Masculino</a:t>
                      </a:r>
                      <a:endParaRPr lang="en-US" dirty="0"/>
                    </a:p>
                  </a:txBody>
                  <a:tcPr/>
                </a:tc>
                <a:tc>
                  <a:txBody>
                    <a:bodyPr/>
                    <a:lstStyle/>
                    <a:p>
                      <a:r>
                        <a:rPr lang="en-US" dirty="0"/>
                        <a:t>1 </a:t>
                      </a:r>
                      <a:r>
                        <a:rPr lang="en-US" dirty="0" err="1"/>
                        <a:t>cristal</a:t>
                      </a:r>
                      <a:endParaRPr lang="en-US" dirty="0"/>
                    </a:p>
                  </a:txBody>
                  <a:tcPr/>
                </a:tc>
                <a:extLst>
                  <a:ext uri="{0D108BD9-81ED-4DB2-BD59-A6C34878D82A}">
                    <a16:rowId xmlns:a16="http://schemas.microsoft.com/office/drawing/2014/main" val="11479072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Masculino</a:t>
                      </a:r>
                      <a:endParaRPr lang="en-US" dirty="0"/>
                    </a:p>
                  </a:txBody>
                  <a:tcPr/>
                </a:tc>
                <a:tc>
                  <a:txBody>
                    <a:bodyPr/>
                    <a:lstStyle/>
                    <a:p>
                      <a:r>
                        <a:rPr lang="en-US" dirty="0"/>
                        <a:t>2 </a:t>
                      </a:r>
                      <a:r>
                        <a:rPr lang="en-US" dirty="0" err="1"/>
                        <a:t>cristais</a:t>
                      </a:r>
                      <a:endParaRPr lang="en-US" dirty="0"/>
                    </a:p>
                  </a:txBody>
                  <a:tcPr/>
                </a:tc>
                <a:extLst>
                  <a:ext uri="{0D108BD9-81ED-4DB2-BD59-A6C34878D82A}">
                    <a16:rowId xmlns:a16="http://schemas.microsoft.com/office/drawing/2014/main" val="4039477608"/>
                  </a:ext>
                </a:extLst>
              </a:tr>
              <a:tr h="370840">
                <a:tc>
                  <a:txBody>
                    <a:bodyPr/>
                    <a:lstStyle/>
                    <a:p>
                      <a:r>
                        <a:rPr lang="en-US" dirty="0" err="1"/>
                        <a:t>Feminino</a:t>
                      </a:r>
                      <a:endParaRPr lang="en-US" dirty="0"/>
                    </a:p>
                  </a:txBody>
                  <a:tcPr/>
                </a:tc>
                <a:tc>
                  <a:txBody>
                    <a:bodyPr/>
                    <a:lstStyle/>
                    <a:p>
                      <a:r>
                        <a:rPr lang="en-US" dirty="0"/>
                        <a:t>1 </a:t>
                      </a:r>
                      <a:r>
                        <a:rPr lang="en-US" dirty="0" err="1"/>
                        <a:t>cristal</a:t>
                      </a:r>
                      <a:endParaRPr lang="en-US" dirty="0"/>
                    </a:p>
                  </a:txBody>
                  <a:tcPr/>
                </a:tc>
                <a:extLst>
                  <a:ext uri="{0D108BD9-81ED-4DB2-BD59-A6C34878D82A}">
                    <a16:rowId xmlns:a16="http://schemas.microsoft.com/office/drawing/2014/main" val="1786463613"/>
                  </a:ext>
                </a:extLst>
              </a:tr>
              <a:tr h="370840">
                <a:tc>
                  <a:txBody>
                    <a:bodyPr/>
                    <a:lstStyle/>
                    <a:p>
                      <a:r>
                        <a:rPr lang="en-US" dirty="0" err="1"/>
                        <a:t>Feminino</a:t>
                      </a:r>
                      <a:endParaRPr lang="en-US" dirty="0"/>
                    </a:p>
                  </a:txBody>
                  <a:tcPr/>
                </a:tc>
                <a:tc>
                  <a:txBody>
                    <a:bodyPr/>
                    <a:lstStyle/>
                    <a:p>
                      <a:r>
                        <a:rPr lang="en-US" dirty="0"/>
                        <a:t>2 </a:t>
                      </a:r>
                      <a:r>
                        <a:rPr lang="en-US" dirty="0" err="1"/>
                        <a:t>cristais</a:t>
                      </a:r>
                      <a:endParaRPr lang="en-US" dirty="0"/>
                    </a:p>
                  </a:txBody>
                  <a:tcPr/>
                </a:tc>
                <a:extLst>
                  <a:ext uri="{0D108BD9-81ED-4DB2-BD59-A6C34878D82A}">
                    <a16:rowId xmlns:a16="http://schemas.microsoft.com/office/drawing/2014/main" val="2153418867"/>
                  </a:ext>
                </a:extLst>
              </a:tr>
            </a:tbl>
          </a:graphicData>
        </a:graphic>
      </p:graphicFrame>
    </p:spTree>
    <p:extLst>
      <p:ext uri="{BB962C8B-B14F-4D97-AF65-F5344CB8AC3E}">
        <p14:creationId xmlns:p14="http://schemas.microsoft.com/office/powerpoint/2010/main" val="3094656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Construindo Tabelas</a:t>
            </a:r>
          </a:p>
        </p:txBody>
      </p:sp>
      <p:graphicFrame>
        <p:nvGraphicFramePr>
          <p:cNvPr id="2" name="Content Placeholder 1">
            <a:extLst>
              <a:ext uri="{FF2B5EF4-FFF2-40B4-BE49-F238E27FC236}">
                <a16:creationId xmlns:a16="http://schemas.microsoft.com/office/drawing/2014/main" id="{66AF4BEF-EAAC-40EB-8A8F-21D615D808FA}"/>
              </a:ext>
            </a:extLst>
          </p:cNvPr>
          <p:cNvGraphicFramePr>
            <a:graphicFrameLocks noGrp="1"/>
          </p:cNvGraphicFramePr>
          <p:nvPr>
            <p:ph idx="1"/>
            <p:extLst>
              <p:ext uri="{D42A27DB-BD31-4B8C-83A1-F6EECF244321}">
                <p14:modId xmlns:p14="http://schemas.microsoft.com/office/powerpoint/2010/main" val="1539206506"/>
              </p:ext>
            </p:extLst>
          </p:nvPr>
        </p:nvGraphicFramePr>
        <p:xfrm>
          <a:off x="317500" y="1290638"/>
          <a:ext cx="11706225" cy="1854200"/>
        </p:xfrm>
        <a:graphic>
          <a:graphicData uri="http://schemas.openxmlformats.org/drawingml/2006/table">
            <a:tbl>
              <a:tblPr firstRow="1" bandRow="1">
                <a:tableStyleId>{5C22544A-7EE6-4342-B048-85BDC9FD1C3A}</a:tableStyleId>
              </a:tblPr>
              <a:tblGrid>
                <a:gridCol w="3902075">
                  <a:extLst>
                    <a:ext uri="{9D8B030D-6E8A-4147-A177-3AD203B41FA5}">
                      <a16:colId xmlns:a16="http://schemas.microsoft.com/office/drawing/2014/main" val="3329523797"/>
                    </a:ext>
                  </a:extLst>
                </a:gridCol>
                <a:gridCol w="3902075">
                  <a:extLst>
                    <a:ext uri="{9D8B030D-6E8A-4147-A177-3AD203B41FA5}">
                      <a16:colId xmlns:a16="http://schemas.microsoft.com/office/drawing/2014/main" val="3525931457"/>
                    </a:ext>
                  </a:extLst>
                </a:gridCol>
                <a:gridCol w="3902075">
                  <a:extLst>
                    <a:ext uri="{9D8B030D-6E8A-4147-A177-3AD203B41FA5}">
                      <a16:colId xmlns:a16="http://schemas.microsoft.com/office/drawing/2014/main" val="3371302620"/>
                    </a:ext>
                  </a:extLst>
                </a:gridCol>
              </a:tblGrid>
              <a:tr h="370840">
                <a:tc>
                  <a:txBody>
                    <a:bodyPr/>
                    <a:lstStyle/>
                    <a:p>
                      <a:r>
                        <a:rPr lang="en-US" dirty="0" err="1"/>
                        <a:t>Gênero</a:t>
                      </a:r>
                      <a:endParaRPr lang="en-US" dirty="0"/>
                    </a:p>
                  </a:txBody>
                  <a:tcPr/>
                </a:tc>
                <a:tc>
                  <a:txBody>
                    <a:bodyPr/>
                    <a:lstStyle/>
                    <a:p>
                      <a:r>
                        <a:rPr lang="en-US" dirty="0"/>
                        <a:t>Sabre de Luz</a:t>
                      </a:r>
                    </a:p>
                  </a:txBody>
                  <a:tcPr/>
                </a:tc>
                <a:tc>
                  <a:txBody>
                    <a:bodyPr/>
                    <a:lstStyle/>
                    <a:p>
                      <a:r>
                        <a:rPr lang="en-US" dirty="0" err="1"/>
                        <a:t>Força</a:t>
                      </a:r>
                      <a:endParaRPr lang="en-US" dirty="0"/>
                    </a:p>
                  </a:txBody>
                  <a:tcPr/>
                </a:tc>
                <a:extLst>
                  <a:ext uri="{0D108BD9-81ED-4DB2-BD59-A6C34878D82A}">
                    <a16:rowId xmlns:a16="http://schemas.microsoft.com/office/drawing/2014/main" val="3096332845"/>
                  </a:ext>
                </a:extLst>
              </a:tr>
              <a:tr h="370840">
                <a:tc>
                  <a:txBody>
                    <a:bodyPr/>
                    <a:lstStyle/>
                    <a:p>
                      <a:r>
                        <a:rPr lang="en-US" b="1" dirty="0" err="1"/>
                        <a:t>Masculino</a:t>
                      </a:r>
                      <a:endParaRPr lang="en-US" b="1" dirty="0"/>
                    </a:p>
                  </a:txBody>
                  <a:tcPr/>
                </a:tc>
                <a:tc>
                  <a:txBody>
                    <a:bodyPr/>
                    <a:lstStyle/>
                    <a:p>
                      <a:r>
                        <a:rPr lang="en-US" dirty="0"/>
                        <a:t>1 </a:t>
                      </a:r>
                      <a:r>
                        <a:rPr lang="en-US" dirty="0" err="1"/>
                        <a:t>cristal</a:t>
                      </a:r>
                      <a:endParaRPr lang="en-US" dirty="0"/>
                    </a:p>
                  </a:txBody>
                  <a:tcPr/>
                </a:tc>
                <a:tc>
                  <a:txBody>
                    <a:bodyPr/>
                    <a:lstStyle/>
                    <a:p>
                      <a:r>
                        <a:rPr lang="en-US" b="1" dirty="0"/>
                        <a:t>Light</a:t>
                      </a:r>
                    </a:p>
                  </a:txBody>
                  <a:tcPr/>
                </a:tc>
                <a:extLst>
                  <a:ext uri="{0D108BD9-81ED-4DB2-BD59-A6C34878D82A}">
                    <a16:rowId xmlns:a16="http://schemas.microsoft.com/office/drawing/2014/main" val="11479072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Masculino</a:t>
                      </a:r>
                      <a:endParaRPr lang="en-US" b="1" dirty="0"/>
                    </a:p>
                  </a:txBody>
                  <a:tcPr/>
                </a:tc>
                <a:tc>
                  <a:txBody>
                    <a:bodyPr/>
                    <a:lstStyle/>
                    <a:p>
                      <a:r>
                        <a:rPr lang="en-US" dirty="0"/>
                        <a:t>2 </a:t>
                      </a:r>
                      <a:r>
                        <a:rPr lang="en-US" dirty="0" err="1"/>
                        <a:t>cristais</a:t>
                      </a:r>
                      <a:endParaRPr lang="en-US" dirty="0"/>
                    </a:p>
                  </a:txBody>
                  <a:tcPr/>
                </a:tc>
                <a:tc>
                  <a:txBody>
                    <a:bodyPr/>
                    <a:lstStyle/>
                    <a:p>
                      <a:r>
                        <a:rPr lang="en-US" b="1" dirty="0"/>
                        <a:t>Dark</a:t>
                      </a:r>
                    </a:p>
                  </a:txBody>
                  <a:tcPr/>
                </a:tc>
                <a:extLst>
                  <a:ext uri="{0D108BD9-81ED-4DB2-BD59-A6C34878D82A}">
                    <a16:rowId xmlns:a16="http://schemas.microsoft.com/office/drawing/2014/main" val="4039477608"/>
                  </a:ext>
                </a:extLst>
              </a:tr>
              <a:tr h="370840">
                <a:tc>
                  <a:txBody>
                    <a:bodyPr/>
                    <a:lstStyle/>
                    <a:p>
                      <a:r>
                        <a:rPr lang="en-US" dirty="0" err="1"/>
                        <a:t>Feminino</a:t>
                      </a:r>
                      <a:endParaRPr lang="en-US" dirty="0"/>
                    </a:p>
                  </a:txBody>
                  <a:tcPr/>
                </a:tc>
                <a:tc>
                  <a:txBody>
                    <a:bodyPr/>
                    <a:lstStyle/>
                    <a:p>
                      <a:r>
                        <a:rPr lang="en-US" dirty="0"/>
                        <a:t>1 </a:t>
                      </a:r>
                      <a:r>
                        <a:rPr lang="en-US" dirty="0" err="1"/>
                        <a:t>cristal</a:t>
                      </a:r>
                      <a:endParaRPr lang="en-US" dirty="0"/>
                    </a:p>
                  </a:txBody>
                  <a:tcPr/>
                </a:tc>
                <a:tc>
                  <a:txBody>
                    <a:bodyPr/>
                    <a:lstStyle/>
                    <a:p>
                      <a:endParaRPr lang="en-US" dirty="0"/>
                    </a:p>
                  </a:txBody>
                  <a:tcPr/>
                </a:tc>
                <a:extLst>
                  <a:ext uri="{0D108BD9-81ED-4DB2-BD59-A6C34878D82A}">
                    <a16:rowId xmlns:a16="http://schemas.microsoft.com/office/drawing/2014/main" val="1786463613"/>
                  </a:ext>
                </a:extLst>
              </a:tr>
              <a:tr h="370840">
                <a:tc>
                  <a:txBody>
                    <a:bodyPr/>
                    <a:lstStyle/>
                    <a:p>
                      <a:r>
                        <a:rPr lang="en-US" dirty="0" err="1"/>
                        <a:t>Feminino</a:t>
                      </a:r>
                      <a:endParaRPr lang="en-US" dirty="0"/>
                    </a:p>
                  </a:txBody>
                  <a:tcPr/>
                </a:tc>
                <a:tc>
                  <a:txBody>
                    <a:bodyPr/>
                    <a:lstStyle/>
                    <a:p>
                      <a:r>
                        <a:rPr lang="en-US" dirty="0"/>
                        <a:t>2 </a:t>
                      </a:r>
                      <a:r>
                        <a:rPr lang="en-US" dirty="0" err="1"/>
                        <a:t>cristais</a:t>
                      </a:r>
                      <a:endParaRPr lang="en-US" dirty="0"/>
                    </a:p>
                  </a:txBody>
                  <a:tcPr/>
                </a:tc>
                <a:tc>
                  <a:txBody>
                    <a:bodyPr/>
                    <a:lstStyle/>
                    <a:p>
                      <a:endParaRPr lang="en-US" dirty="0"/>
                    </a:p>
                  </a:txBody>
                  <a:tcPr/>
                </a:tc>
                <a:extLst>
                  <a:ext uri="{0D108BD9-81ED-4DB2-BD59-A6C34878D82A}">
                    <a16:rowId xmlns:a16="http://schemas.microsoft.com/office/drawing/2014/main" val="2153418867"/>
                  </a:ext>
                </a:extLst>
              </a:tr>
            </a:tbl>
          </a:graphicData>
        </a:graphic>
      </p:graphicFrame>
    </p:spTree>
    <p:extLst>
      <p:ext uri="{BB962C8B-B14F-4D97-AF65-F5344CB8AC3E}">
        <p14:creationId xmlns:p14="http://schemas.microsoft.com/office/powerpoint/2010/main" val="155185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Produção de Jogos</a:t>
            </a:r>
          </a:p>
        </p:txBody>
      </p:sp>
      <p:sp>
        <p:nvSpPr>
          <p:cNvPr id="6" name="Espaço Reservado para Conteúdo 5"/>
          <p:cNvSpPr>
            <a:spLocks noGrp="1"/>
          </p:cNvSpPr>
          <p:nvPr>
            <p:ph idx="1"/>
          </p:nvPr>
        </p:nvSpPr>
        <p:spPr/>
        <p:txBody>
          <a:bodyPr>
            <a:normAutofit lnSpcReduction="10000"/>
          </a:bodyPr>
          <a:lstStyle/>
          <a:p>
            <a:r>
              <a:rPr lang="pt-BR" dirty="0"/>
              <a:t>Independentemente dessas variáveis, existe uma estrutura básica para o processo geral de produção. O processo pode ser dividido em 4 fases principais:</a:t>
            </a:r>
          </a:p>
          <a:p>
            <a:pPr marL="514350" indent="-514350" algn="l">
              <a:buFont typeface="+mj-lt"/>
              <a:buAutoNum type="arabicPeriod"/>
            </a:pPr>
            <a:r>
              <a:rPr lang="pt-BR" dirty="0"/>
              <a:t>Pré-produção;</a:t>
            </a:r>
          </a:p>
          <a:p>
            <a:pPr marL="514350" indent="-514350" algn="l">
              <a:buFont typeface="+mj-lt"/>
              <a:buAutoNum type="arabicPeriod"/>
            </a:pPr>
            <a:r>
              <a:rPr lang="pt-BR" dirty="0"/>
              <a:t>Produção;</a:t>
            </a:r>
          </a:p>
          <a:p>
            <a:pPr marL="514350" indent="-514350" algn="l">
              <a:buFont typeface="+mj-lt"/>
              <a:buAutoNum type="arabicPeriod"/>
            </a:pPr>
            <a:r>
              <a:rPr lang="pt-BR" dirty="0"/>
              <a:t>Testes; e</a:t>
            </a:r>
          </a:p>
          <a:p>
            <a:pPr marL="514350" indent="-514350" algn="l">
              <a:buFont typeface="+mj-lt"/>
              <a:buAutoNum type="arabicPeriod"/>
            </a:pPr>
            <a:r>
              <a:rPr lang="pt-BR" dirty="0"/>
              <a:t>Pós-produção.</a:t>
            </a:r>
          </a:p>
        </p:txBody>
      </p:sp>
    </p:spTree>
    <p:extLst>
      <p:ext uri="{BB962C8B-B14F-4D97-AF65-F5344CB8AC3E}">
        <p14:creationId xmlns:p14="http://schemas.microsoft.com/office/powerpoint/2010/main" val="2882565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Construindo Tabelas</a:t>
            </a:r>
          </a:p>
        </p:txBody>
      </p:sp>
      <p:graphicFrame>
        <p:nvGraphicFramePr>
          <p:cNvPr id="2" name="Content Placeholder 1">
            <a:extLst>
              <a:ext uri="{FF2B5EF4-FFF2-40B4-BE49-F238E27FC236}">
                <a16:creationId xmlns:a16="http://schemas.microsoft.com/office/drawing/2014/main" id="{66AF4BEF-EAAC-40EB-8A8F-21D615D808FA}"/>
              </a:ext>
            </a:extLst>
          </p:cNvPr>
          <p:cNvGraphicFramePr>
            <a:graphicFrameLocks noGrp="1"/>
          </p:cNvGraphicFramePr>
          <p:nvPr>
            <p:ph idx="1"/>
            <p:extLst>
              <p:ext uri="{D42A27DB-BD31-4B8C-83A1-F6EECF244321}">
                <p14:modId xmlns:p14="http://schemas.microsoft.com/office/powerpoint/2010/main" val="2554564581"/>
              </p:ext>
            </p:extLst>
          </p:nvPr>
        </p:nvGraphicFramePr>
        <p:xfrm>
          <a:off x="317500" y="1290638"/>
          <a:ext cx="11706225" cy="1854200"/>
        </p:xfrm>
        <a:graphic>
          <a:graphicData uri="http://schemas.openxmlformats.org/drawingml/2006/table">
            <a:tbl>
              <a:tblPr firstRow="1" bandRow="1">
                <a:tableStyleId>{5C22544A-7EE6-4342-B048-85BDC9FD1C3A}</a:tableStyleId>
              </a:tblPr>
              <a:tblGrid>
                <a:gridCol w="3902075">
                  <a:extLst>
                    <a:ext uri="{9D8B030D-6E8A-4147-A177-3AD203B41FA5}">
                      <a16:colId xmlns:a16="http://schemas.microsoft.com/office/drawing/2014/main" val="3329523797"/>
                    </a:ext>
                  </a:extLst>
                </a:gridCol>
                <a:gridCol w="3902075">
                  <a:extLst>
                    <a:ext uri="{9D8B030D-6E8A-4147-A177-3AD203B41FA5}">
                      <a16:colId xmlns:a16="http://schemas.microsoft.com/office/drawing/2014/main" val="3525931457"/>
                    </a:ext>
                  </a:extLst>
                </a:gridCol>
                <a:gridCol w="3902075">
                  <a:extLst>
                    <a:ext uri="{9D8B030D-6E8A-4147-A177-3AD203B41FA5}">
                      <a16:colId xmlns:a16="http://schemas.microsoft.com/office/drawing/2014/main" val="3371302620"/>
                    </a:ext>
                  </a:extLst>
                </a:gridCol>
              </a:tblGrid>
              <a:tr h="370840">
                <a:tc>
                  <a:txBody>
                    <a:bodyPr/>
                    <a:lstStyle/>
                    <a:p>
                      <a:r>
                        <a:rPr lang="en-US" dirty="0" err="1"/>
                        <a:t>Gênero</a:t>
                      </a:r>
                      <a:endParaRPr lang="en-US" dirty="0"/>
                    </a:p>
                  </a:txBody>
                  <a:tcPr/>
                </a:tc>
                <a:tc>
                  <a:txBody>
                    <a:bodyPr/>
                    <a:lstStyle/>
                    <a:p>
                      <a:r>
                        <a:rPr lang="en-US" dirty="0"/>
                        <a:t>Sabre de Luz</a:t>
                      </a:r>
                    </a:p>
                  </a:txBody>
                  <a:tcPr/>
                </a:tc>
                <a:tc>
                  <a:txBody>
                    <a:bodyPr/>
                    <a:lstStyle/>
                    <a:p>
                      <a:r>
                        <a:rPr lang="en-US" dirty="0" err="1"/>
                        <a:t>Força</a:t>
                      </a:r>
                      <a:endParaRPr lang="en-US" dirty="0"/>
                    </a:p>
                  </a:txBody>
                  <a:tcPr/>
                </a:tc>
                <a:extLst>
                  <a:ext uri="{0D108BD9-81ED-4DB2-BD59-A6C34878D82A}">
                    <a16:rowId xmlns:a16="http://schemas.microsoft.com/office/drawing/2014/main" val="3096332845"/>
                  </a:ext>
                </a:extLst>
              </a:tr>
              <a:tr h="370840">
                <a:tc>
                  <a:txBody>
                    <a:bodyPr/>
                    <a:lstStyle/>
                    <a:p>
                      <a:r>
                        <a:rPr lang="en-US" dirty="0" err="1"/>
                        <a:t>Masculino</a:t>
                      </a:r>
                      <a:endParaRPr lang="en-US" dirty="0"/>
                    </a:p>
                  </a:txBody>
                  <a:tcPr/>
                </a:tc>
                <a:tc>
                  <a:txBody>
                    <a:bodyPr/>
                    <a:lstStyle/>
                    <a:p>
                      <a:r>
                        <a:rPr lang="en-US" b="1" dirty="0"/>
                        <a:t>1 </a:t>
                      </a:r>
                      <a:r>
                        <a:rPr lang="en-US" b="1" dirty="0" err="1"/>
                        <a:t>cristal</a:t>
                      </a:r>
                      <a:endParaRPr lang="en-US" b="1" dirty="0"/>
                    </a:p>
                  </a:txBody>
                  <a:tcPr/>
                </a:tc>
                <a:tc>
                  <a:txBody>
                    <a:bodyPr/>
                    <a:lstStyle/>
                    <a:p>
                      <a:r>
                        <a:rPr lang="en-US" b="1" dirty="0"/>
                        <a:t>Light</a:t>
                      </a:r>
                    </a:p>
                  </a:txBody>
                  <a:tcPr/>
                </a:tc>
                <a:extLst>
                  <a:ext uri="{0D108BD9-81ED-4DB2-BD59-A6C34878D82A}">
                    <a16:rowId xmlns:a16="http://schemas.microsoft.com/office/drawing/2014/main" val="11479072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Masculino</a:t>
                      </a:r>
                      <a:endParaRPr lang="en-US" dirty="0"/>
                    </a:p>
                  </a:txBody>
                  <a:tcPr/>
                </a:tc>
                <a:tc>
                  <a:txBody>
                    <a:bodyPr/>
                    <a:lstStyle/>
                    <a:p>
                      <a:r>
                        <a:rPr lang="en-US" dirty="0"/>
                        <a:t>2 </a:t>
                      </a:r>
                      <a:r>
                        <a:rPr lang="en-US" dirty="0" err="1"/>
                        <a:t>cristais</a:t>
                      </a:r>
                      <a:endParaRPr lang="en-US" dirty="0"/>
                    </a:p>
                  </a:txBody>
                  <a:tcPr/>
                </a:tc>
                <a:tc>
                  <a:txBody>
                    <a:bodyPr/>
                    <a:lstStyle/>
                    <a:p>
                      <a:r>
                        <a:rPr lang="en-US" dirty="0"/>
                        <a:t>Dark</a:t>
                      </a:r>
                    </a:p>
                  </a:txBody>
                  <a:tcPr/>
                </a:tc>
                <a:extLst>
                  <a:ext uri="{0D108BD9-81ED-4DB2-BD59-A6C34878D82A}">
                    <a16:rowId xmlns:a16="http://schemas.microsoft.com/office/drawing/2014/main" val="4039477608"/>
                  </a:ext>
                </a:extLst>
              </a:tr>
              <a:tr h="370840">
                <a:tc>
                  <a:txBody>
                    <a:bodyPr/>
                    <a:lstStyle/>
                    <a:p>
                      <a:r>
                        <a:rPr lang="en-US" dirty="0" err="1"/>
                        <a:t>Feminino</a:t>
                      </a:r>
                      <a:endParaRPr lang="en-US" dirty="0"/>
                    </a:p>
                  </a:txBody>
                  <a:tcPr/>
                </a:tc>
                <a:tc>
                  <a:txBody>
                    <a:bodyPr/>
                    <a:lstStyle/>
                    <a:p>
                      <a:r>
                        <a:rPr lang="en-US" b="1" dirty="0"/>
                        <a:t>1 </a:t>
                      </a:r>
                      <a:r>
                        <a:rPr lang="en-US" b="1" dirty="0" err="1"/>
                        <a:t>cristal</a:t>
                      </a:r>
                      <a:endParaRPr lang="en-US" b="1" dirty="0"/>
                    </a:p>
                  </a:txBody>
                  <a:tcPr/>
                </a:tc>
                <a:tc>
                  <a:txBody>
                    <a:bodyPr/>
                    <a:lstStyle/>
                    <a:p>
                      <a:r>
                        <a:rPr lang="en-US" b="1" dirty="0"/>
                        <a:t>Dark</a:t>
                      </a:r>
                    </a:p>
                  </a:txBody>
                  <a:tcPr/>
                </a:tc>
                <a:extLst>
                  <a:ext uri="{0D108BD9-81ED-4DB2-BD59-A6C34878D82A}">
                    <a16:rowId xmlns:a16="http://schemas.microsoft.com/office/drawing/2014/main" val="1786463613"/>
                  </a:ext>
                </a:extLst>
              </a:tr>
              <a:tr h="370840">
                <a:tc>
                  <a:txBody>
                    <a:bodyPr/>
                    <a:lstStyle/>
                    <a:p>
                      <a:r>
                        <a:rPr lang="en-US" dirty="0" err="1"/>
                        <a:t>Feminino</a:t>
                      </a:r>
                      <a:endParaRPr lang="en-US" dirty="0"/>
                    </a:p>
                  </a:txBody>
                  <a:tcPr/>
                </a:tc>
                <a:tc>
                  <a:txBody>
                    <a:bodyPr/>
                    <a:lstStyle/>
                    <a:p>
                      <a:r>
                        <a:rPr lang="en-US" dirty="0"/>
                        <a:t>2 </a:t>
                      </a:r>
                      <a:r>
                        <a:rPr lang="en-US" dirty="0" err="1"/>
                        <a:t>cristais</a:t>
                      </a:r>
                      <a:endParaRPr lang="en-US" dirty="0"/>
                    </a:p>
                  </a:txBody>
                  <a:tcPr/>
                </a:tc>
                <a:tc>
                  <a:txBody>
                    <a:bodyPr/>
                    <a:lstStyle/>
                    <a:p>
                      <a:endParaRPr lang="en-US" dirty="0"/>
                    </a:p>
                  </a:txBody>
                  <a:tcPr/>
                </a:tc>
                <a:extLst>
                  <a:ext uri="{0D108BD9-81ED-4DB2-BD59-A6C34878D82A}">
                    <a16:rowId xmlns:a16="http://schemas.microsoft.com/office/drawing/2014/main" val="2153418867"/>
                  </a:ext>
                </a:extLst>
              </a:tr>
            </a:tbl>
          </a:graphicData>
        </a:graphic>
      </p:graphicFrame>
    </p:spTree>
    <p:extLst>
      <p:ext uri="{BB962C8B-B14F-4D97-AF65-F5344CB8AC3E}">
        <p14:creationId xmlns:p14="http://schemas.microsoft.com/office/powerpoint/2010/main" val="465487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Construindo Tabelas</a:t>
            </a:r>
          </a:p>
        </p:txBody>
      </p:sp>
      <p:graphicFrame>
        <p:nvGraphicFramePr>
          <p:cNvPr id="2" name="Content Placeholder 1">
            <a:extLst>
              <a:ext uri="{FF2B5EF4-FFF2-40B4-BE49-F238E27FC236}">
                <a16:creationId xmlns:a16="http://schemas.microsoft.com/office/drawing/2014/main" id="{66AF4BEF-EAAC-40EB-8A8F-21D615D808FA}"/>
              </a:ext>
            </a:extLst>
          </p:cNvPr>
          <p:cNvGraphicFramePr>
            <a:graphicFrameLocks noGrp="1"/>
          </p:cNvGraphicFramePr>
          <p:nvPr>
            <p:ph idx="1"/>
            <p:extLst>
              <p:ext uri="{D42A27DB-BD31-4B8C-83A1-F6EECF244321}">
                <p14:modId xmlns:p14="http://schemas.microsoft.com/office/powerpoint/2010/main" val="3912752351"/>
              </p:ext>
            </p:extLst>
          </p:nvPr>
        </p:nvGraphicFramePr>
        <p:xfrm>
          <a:off x="317500" y="1290638"/>
          <a:ext cx="11706225" cy="1854200"/>
        </p:xfrm>
        <a:graphic>
          <a:graphicData uri="http://schemas.openxmlformats.org/drawingml/2006/table">
            <a:tbl>
              <a:tblPr firstRow="1" bandRow="1">
                <a:tableStyleId>{5C22544A-7EE6-4342-B048-85BDC9FD1C3A}</a:tableStyleId>
              </a:tblPr>
              <a:tblGrid>
                <a:gridCol w="3902075">
                  <a:extLst>
                    <a:ext uri="{9D8B030D-6E8A-4147-A177-3AD203B41FA5}">
                      <a16:colId xmlns:a16="http://schemas.microsoft.com/office/drawing/2014/main" val="3329523797"/>
                    </a:ext>
                  </a:extLst>
                </a:gridCol>
                <a:gridCol w="3902075">
                  <a:extLst>
                    <a:ext uri="{9D8B030D-6E8A-4147-A177-3AD203B41FA5}">
                      <a16:colId xmlns:a16="http://schemas.microsoft.com/office/drawing/2014/main" val="3525931457"/>
                    </a:ext>
                  </a:extLst>
                </a:gridCol>
                <a:gridCol w="3902075">
                  <a:extLst>
                    <a:ext uri="{9D8B030D-6E8A-4147-A177-3AD203B41FA5}">
                      <a16:colId xmlns:a16="http://schemas.microsoft.com/office/drawing/2014/main" val="3371302620"/>
                    </a:ext>
                  </a:extLst>
                </a:gridCol>
              </a:tblGrid>
              <a:tr h="370840">
                <a:tc>
                  <a:txBody>
                    <a:bodyPr/>
                    <a:lstStyle/>
                    <a:p>
                      <a:r>
                        <a:rPr lang="en-US" dirty="0" err="1"/>
                        <a:t>Gênero</a:t>
                      </a:r>
                      <a:endParaRPr lang="en-US" dirty="0"/>
                    </a:p>
                  </a:txBody>
                  <a:tcPr/>
                </a:tc>
                <a:tc>
                  <a:txBody>
                    <a:bodyPr/>
                    <a:lstStyle/>
                    <a:p>
                      <a:r>
                        <a:rPr lang="en-US" dirty="0"/>
                        <a:t>Sabre de Luz</a:t>
                      </a:r>
                    </a:p>
                  </a:txBody>
                  <a:tcPr/>
                </a:tc>
                <a:tc>
                  <a:txBody>
                    <a:bodyPr/>
                    <a:lstStyle/>
                    <a:p>
                      <a:r>
                        <a:rPr lang="en-US" dirty="0" err="1"/>
                        <a:t>Força</a:t>
                      </a:r>
                      <a:endParaRPr lang="en-US" dirty="0"/>
                    </a:p>
                  </a:txBody>
                  <a:tcPr/>
                </a:tc>
                <a:extLst>
                  <a:ext uri="{0D108BD9-81ED-4DB2-BD59-A6C34878D82A}">
                    <a16:rowId xmlns:a16="http://schemas.microsoft.com/office/drawing/2014/main" val="3096332845"/>
                  </a:ext>
                </a:extLst>
              </a:tr>
              <a:tr h="370840">
                <a:tc>
                  <a:txBody>
                    <a:bodyPr/>
                    <a:lstStyle/>
                    <a:p>
                      <a:r>
                        <a:rPr lang="en-US" dirty="0" err="1"/>
                        <a:t>Masculino</a:t>
                      </a:r>
                      <a:endParaRPr lang="en-US" dirty="0"/>
                    </a:p>
                  </a:txBody>
                  <a:tcPr/>
                </a:tc>
                <a:tc>
                  <a:txBody>
                    <a:bodyPr/>
                    <a:lstStyle/>
                    <a:p>
                      <a:r>
                        <a:rPr lang="en-US" b="0" dirty="0"/>
                        <a:t>1 </a:t>
                      </a:r>
                      <a:r>
                        <a:rPr lang="en-US" b="0" dirty="0" err="1"/>
                        <a:t>cristal</a:t>
                      </a:r>
                      <a:endParaRPr lang="en-US" b="0" dirty="0"/>
                    </a:p>
                  </a:txBody>
                  <a:tcPr/>
                </a:tc>
                <a:tc>
                  <a:txBody>
                    <a:bodyPr/>
                    <a:lstStyle/>
                    <a:p>
                      <a:r>
                        <a:rPr lang="en-US" b="0" dirty="0"/>
                        <a:t>Light</a:t>
                      </a:r>
                    </a:p>
                  </a:txBody>
                  <a:tcPr/>
                </a:tc>
                <a:extLst>
                  <a:ext uri="{0D108BD9-81ED-4DB2-BD59-A6C34878D82A}">
                    <a16:rowId xmlns:a16="http://schemas.microsoft.com/office/drawing/2014/main" val="11479072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Masculino</a:t>
                      </a:r>
                      <a:endParaRPr lang="en-US" dirty="0"/>
                    </a:p>
                  </a:txBody>
                  <a:tcPr/>
                </a:tc>
                <a:tc>
                  <a:txBody>
                    <a:bodyPr/>
                    <a:lstStyle/>
                    <a:p>
                      <a:r>
                        <a:rPr lang="en-US" dirty="0"/>
                        <a:t>2 </a:t>
                      </a:r>
                      <a:r>
                        <a:rPr lang="en-US" dirty="0" err="1"/>
                        <a:t>cristais</a:t>
                      </a:r>
                      <a:endParaRPr lang="en-US" dirty="0"/>
                    </a:p>
                  </a:txBody>
                  <a:tcPr/>
                </a:tc>
                <a:tc>
                  <a:txBody>
                    <a:bodyPr/>
                    <a:lstStyle/>
                    <a:p>
                      <a:r>
                        <a:rPr lang="en-US" dirty="0"/>
                        <a:t>Dark</a:t>
                      </a:r>
                    </a:p>
                  </a:txBody>
                  <a:tcPr/>
                </a:tc>
                <a:extLst>
                  <a:ext uri="{0D108BD9-81ED-4DB2-BD59-A6C34878D82A}">
                    <a16:rowId xmlns:a16="http://schemas.microsoft.com/office/drawing/2014/main" val="4039477608"/>
                  </a:ext>
                </a:extLst>
              </a:tr>
              <a:tr h="370840">
                <a:tc>
                  <a:txBody>
                    <a:bodyPr/>
                    <a:lstStyle/>
                    <a:p>
                      <a:r>
                        <a:rPr lang="en-US" dirty="0" err="1"/>
                        <a:t>Feminino</a:t>
                      </a:r>
                      <a:endParaRPr lang="en-US" dirty="0"/>
                    </a:p>
                  </a:txBody>
                  <a:tcPr/>
                </a:tc>
                <a:tc>
                  <a:txBody>
                    <a:bodyPr/>
                    <a:lstStyle/>
                    <a:p>
                      <a:r>
                        <a:rPr lang="en-US" b="0" dirty="0"/>
                        <a:t>1 </a:t>
                      </a:r>
                      <a:r>
                        <a:rPr lang="en-US" b="0" dirty="0" err="1"/>
                        <a:t>cristal</a:t>
                      </a:r>
                      <a:endParaRPr lang="en-US" b="0" dirty="0"/>
                    </a:p>
                  </a:txBody>
                  <a:tcPr/>
                </a:tc>
                <a:tc>
                  <a:txBody>
                    <a:bodyPr/>
                    <a:lstStyle/>
                    <a:p>
                      <a:r>
                        <a:rPr lang="en-US" b="0" dirty="0"/>
                        <a:t>Dark</a:t>
                      </a:r>
                    </a:p>
                  </a:txBody>
                  <a:tcPr/>
                </a:tc>
                <a:extLst>
                  <a:ext uri="{0D108BD9-81ED-4DB2-BD59-A6C34878D82A}">
                    <a16:rowId xmlns:a16="http://schemas.microsoft.com/office/drawing/2014/main" val="1786463613"/>
                  </a:ext>
                </a:extLst>
              </a:tr>
              <a:tr h="370840">
                <a:tc>
                  <a:txBody>
                    <a:bodyPr/>
                    <a:lstStyle/>
                    <a:p>
                      <a:r>
                        <a:rPr lang="en-US" dirty="0" err="1"/>
                        <a:t>Feminino</a:t>
                      </a:r>
                      <a:endParaRPr lang="en-US" dirty="0"/>
                    </a:p>
                  </a:txBody>
                  <a:tcPr/>
                </a:tc>
                <a:tc>
                  <a:txBody>
                    <a:bodyPr/>
                    <a:lstStyle/>
                    <a:p>
                      <a:r>
                        <a:rPr lang="en-US" dirty="0"/>
                        <a:t>2 </a:t>
                      </a:r>
                      <a:r>
                        <a:rPr lang="en-US" dirty="0" err="1"/>
                        <a:t>cristais</a:t>
                      </a:r>
                      <a:endParaRPr lang="en-US" dirty="0"/>
                    </a:p>
                  </a:txBody>
                  <a:tcPr/>
                </a:tc>
                <a:tc>
                  <a:txBody>
                    <a:bodyPr/>
                    <a:lstStyle/>
                    <a:p>
                      <a:r>
                        <a:rPr lang="en-US" dirty="0"/>
                        <a:t>Light</a:t>
                      </a:r>
                    </a:p>
                  </a:txBody>
                  <a:tcPr/>
                </a:tc>
                <a:extLst>
                  <a:ext uri="{0D108BD9-81ED-4DB2-BD59-A6C34878D82A}">
                    <a16:rowId xmlns:a16="http://schemas.microsoft.com/office/drawing/2014/main" val="2153418867"/>
                  </a:ext>
                </a:extLst>
              </a:tr>
            </a:tbl>
          </a:graphicData>
        </a:graphic>
      </p:graphicFrame>
    </p:spTree>
    <p:extLst>
      <p:ext uri="{BB962C8B-B14F-4D97-AF65-F5344CB8AC3E}">
        <p14:creationId xmlns:p14="http://schemas.microsoft.com/office/powerpoint/2010/main" val="1783281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Diagramas de Fluxo de Teste (TFD)</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São modelos gráficos que representam o comportamento do jogo sob a perspectiva do jogador. O teste é orientado pelo digrama para exercitar caminhos familiares e inesperados do jogo.</a:t>
            </a:r>
          </a:p>
          <a:p>
            <a:r>
              <a:rPr lang="pt-BR" dirty="0"/>
              <a:t>A natureza gráfica do TFD oferece aos testadores, desenvolvedores e produtores a capacidade de rever, analisar, dar feedback facilmente.</a:t>
            </a:r>
          </a:p>
        </p:txBody>
      </p:sp>
    </p:spTree>
    <p:extLst>
      <p:ext uri="{BB962C8B-B14F-4D97-AF65-F5344CB8AC3E}">
        <p14:creationId xmlns:p14="http://schemas.microsoft.com/office/powerpoint/2010/main" val="1705014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Elementos do TFD: Fluxos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Um fluxo é representado por uma seta que conecta estados do jogo, indicando a direção em que ocorre a mudança de estado.</a:t>
            </a:r>
          </a:p>
          <a:p>
            <a:r>
              <a:rPr lang="pt-BR" dirty="0"/>
              <a:t>Cada fluxo contém um ID, um evento e uma ação, conforme o exemplo abaixo:</a:t>
            </a:r>
          </a:p>
        </p:txBody>
      </p:sp>
      <p:pic>
        <p:nvPicPr>
          <p:cNvPr id="7" name="Imagem 6"/>
          <p:cNvPicPr>
            <a:picLocks noChangeAspect="1"/>
          </p:cNvPicPr>
          <p:nvPr/>
        </p:nvPicPr>
        <p:blipFill>
          <a:blip r:embed="rId3"/>
          <a:stretch>
            <a:fillRect/>
          </a:stretch>
        </p:blipFill>
        <p:spPr>
          <a:xfrm>
            <a:off x="3724275" y="4006015"/>
            <a:ext cx="4743450" cy="1733550"/>
          </a:xfrm>
          <a:prstGeom prst="rect">
            <a:avLst/>
          </a:prstGeom>
        </p:spPr>
      </p:pic>
    </p:spTree>
    <p:extLst>
      <p:ext uri="{BB962C8B-B14F-4D97-AF65-F5344CB8AC3E}">
        <p14:creationId xmlns:p14="http://schemas.microsoft.com/office/powerpoint/2010/main" val="1172075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Elementos do TFD: Eventos</a:t>
            </a:r>
          </a:p>
        </p:txBody>
      </p:sp>
      <p:sp>
        <p:nvSpPr>
          <p:cNvPr id="6" name="Espaço Reservado para Conteúdo 5"/>
          <p:cNvSpPr>
            <a:spLocks noGrp="1"/>
          </p:cNvSpPr>
          <p:nvPr>
            <p:ph idx="1"/>
          </p:nvPr>
        </p:nvSpPr>
        <p:spPr>
          <a:xfrm>
            <a:off x="317694" y="1291052"/>
            <a:ext cx="11705493" cy="5011777"/>
          </a:xfrm>
        </p:spPr>
        <p:txBody>
          <a:bodyPr>
            <a:normAutofit fontScale="92500"/>
          </a:bodyPr>
          <a:lstStyle/>
          <a:p>
            <a:r>
              <a:rPr lang="pt-BR" dirty="0"/>
              <a:t>São operações iniciadas pelos jogadores, periféricos, rede ou mecanismos do jogo. Exemplos: pegar um objeto, enviar uma mensagem ou atirar um objeto.</a:t>
            </a:r>
          </a:p>
          <a:p>
            <a:r>
              <a:rPr lang="pt-BR" dirty="0"/>
              <a:t>Três fatores para selecionar os eventos relevantes:</a:t>
            </a:r>
          </a:p>
          <a:p>
            <a:pPr marL="514350" indent="-514350" algn="l">
              <a:buFont typeface="+mj-lt"/>
              <a:buAutoNum type="arabicPeriod"/>
            </a:pPr>
            <a:r>
              <a:rPr lang="pt-BR" dirty="0"/>
              <a:t>Possibilidade de interação com outros eventos;</a:t>
            </a:r>
          </a:p>
          <a:p>
            <a:pPr marL="514350" indent="-514350" algn="l">
              <a:buFont typeface="+mj-lt"/>
              <a:buAutoNum type="arabicPeriod"/>
            </a:pPr>
            <a:r>
              <a:rPr lang="pt-BR" dirty="0"/>
              <a:t>Comportamentos únicos ou importantes associados ao evento; e</a:t>
            </a:r>
          </a:p>
          <a:p>
            <a:pPr marL="514350" indent="-514350" algn="l">
              <a:buFont typeface="+mj-lt"/>
              <a:buAutoNum type="arabicPeriod"/>
            </a:pPr>
            <a:r>
              <a:rPr lang="pt-BR" dirty="0"/>
              <a:t>Estados do jogo únicos ou importantes que são consequências do evento.</a:t>
            </a:r>
          </a:p>
        </p:txBody>
      </p:sp>
    </p:spTree>
    <p:extLst>
      <p:ext uri="{BB962C8B-B14F-4D97-AF65-F5344CB8AC3E}">
        <p14:creationId xmlns:p14="http://schemas.microsoft.com/office/powerpoint/2010/main" val="248074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Elementos do TFD: Ações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Uma ação apresenta um comportamento temporário ou transitório em resposta a um evento. É aquilo que o testador deve checar como resultado de causar ou realizar um evento.</a:t>
            </a:r>
          </a:p>
          <a:p>
            <a:r>
              <a:rPr lang="pt-BR" dirty="0"/>
              <a:t>As ações podem ser percebidas por meio dos sentidos humanos e facilidades da plataforma de jogos, incluindo sons, efeitos visuais, feedbacks e informações enviadas pela rede.</a:t>
            </a:r>
          </a:p>
          <a:p>
            <a:r>
              <a:rPr lang="pt-BR" dirty="0"/>
              <a:t>Ações não persistem ao longo do jogo.</a:t>
            </a:r>
          </a:p>
        </p:txBody>
      </p:sp>
    </p:spTree>
    <p:extLst>
      <p:ext uri="{BB962C8B-B14F-4D97-AF65-F5344CB8AC3E}">
        <p14:creationId xmlns:p14="http://schemas.microsoft.com/office/powerpoint/2010/main" val="3774693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Elementos do TFD: Estados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Representam comportamentos de jogo persistentes e recorrentes. Enquanto você não sair de um determinado estado A, você observará um mesmo comportamento no jogo. E esse mesmo comportamento deve ser observado toda vez que você retornar ao estado A.</a:t>
            </a:r>
          </a:p>
          <a:p>
            <a:r>
              <a:rPr lang="pt-BR" dirty="0"/>
              <a:t>Os estados são representados por círculos com um nome único.</a:t>
            </a:r>
          </a:p>
        </p:txBody>
      </p:sp>
    </p:spTree>
    <p:extLst>
      <p:ext uri="{BB962C8B-B14F-4D97-AF65-F5344CB8AC3E}">
        <p14:creationId xmlns:p14="http://schemas.microsoft.com/office/powerpoint/2010/main" val="32527302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Elementos do TFD: Terminadores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São caixas especiais inseridas para indicar onde o teste inicia e onde ele termina.</a:t>
            </a:r>
          </a:p>
          <a:p>
            <a:r>
              <a:rPr lang="pt-BR" dirty="0"/>
              <a:t>Uma é a caixa Entrada que, normalmente, tem apenas um fluxo que leva a um estado. A outra é a caixa Saída que tem um ou mais fluxos chegando de um ou mais estados.</a:t>
            </a:r>
          </a:p>
        </p:txBody>
      </p:sp>
    </p:spTree>
    <p:extLst>
      <p:ext uri="{BB962C8B-B14F-4D97-AF65-F5344CB8AC3E}">
        <p14:creationId xmlns:p14="http://schemas.microsoft.com/office/powerpoint/2010/main" val="6054105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Exemplo TFD</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Este exemplo é baseado na habilidade de pegar armas e munição observando se o jogo mantém o controle de sua contagem de munição e executa os efeitos visuais e sonoros corretamente.</a:t>
            </a:r>
          </a:p>
        </p:txBody>
      </p:sp>
    </p:spTree>
    <p:extLst>
      <p:ext uri="{BB962C8B-B14F-4D97-AF65-F5344CB8AC3E}">
        <p14:creationId xmlns:p14="http://schemas.microsoft.com/office/powerpoint/2010/main" val="11109275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Exemplo TFD</a:t>
            </a:r>
          </a:p>
        </p:txBody>
      </p:sp>
      <p:pic>
        <p:nvPicPr>
          <p:cNvPr id="2" name="Espaço Reservado para Conteúdo 1"/>
          <p:cNvPicPr>
            <a:picLocks noGrp="1" noChangeAspect="1"/>
          </p:cNvPicPr>
          <p:nvPr>
            <p:ph idx="1"/>
          </p:nvPr>
        </p:nvPicPr>
        <p:blipFill>
          <a:blip r:embed="rId3"/>
          <a:stretch>
            <a:fillRect/>
          </a:stretch>
        </p:blipFill>
        <p:spPr>
          <a:xfrm>
            <a:off x="3854720" y="1290638"/>
            <a:ext cx="4631785" cy="5011737"/>
          </a:xfrm>
          <a:prstGeom prst="rect">
            <a:avLst/>
          </a:prstGeom>
        </p:spPr>
      </p:pic>
    </p:spTree>
    <p:extLst>
      <p:ext uri="{BB962C8B-B14F-4D97-AF65-F5344CB8AC3E}">
        <p14:creationId xmlns:p14="http://schemas.microsoft.com/office/powerpoint/2010/main" val="3030857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Ciclo de Produção</a:t>
            </a:r>
          </a:p>
        </p:txBody>
      </p:sp>
      <p:graphicFrame>
        <p:nvGraphicFramePr>
          <p:cNvPr id="2" name="Content Placeholder 1">
            <a:extLst>
              <a:ext uri="{FF2B5EF4-FFF2-40B4-BE49-F238E27FC236}">
                <a16:creationId xmlns:a16="http://schemas.microsoft.com/office/drawing/2014/main" id="{9CD43701-D911-47D0-B0B2-B595E7BFB061}"/>
              </a:ext>
            </a:extLst>
          </p:cNvPr>
          <p:cNvGraphicFramePr>
            <a:graphicFrameLocks noGrp="1"/>
          </p:cNvGraphicFramePr>
          <p:nvPr>
            <p:ph idx="1"/>
            <p:extLst>
              <p:ext uri="{D42A27DB-BD31-4B8C-83A1-F6EECF244321}">
                <p14:modId xmlns:p14="http://schemas.microsoft.com/office/powerpoint/2010/main" val="865720287"/>
              </p:ext>
            </p:extLst>
          </p:nvPr>
        </p:nvGraphicFramePr>
        <p:xfrm>
          <a:off x="317500" y="1290638"/>
          <a:ext cx="11706225" cy="4685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51381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Dicionário de Dados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O dicionário de dados fornece descrições detalhadas de cada elemento nomeado unicamente do conjunto de </a:t>
            </a:r>
            <a:r>
              <a:rPr lang="pt-BR" dirty="0" err="1"/>
              <a:t>TFDs</a:t>
            </a:r>
            <a:r>
              <a:rPr lang="pt-BR" dirty="0"/>
              <a:t>.</a:t>
            </a:r>
          </a:p>
        </p:txBody>
      </p:sp>
    </p:spTree>
    <p:extLst>
      <p:ext uri="{BB962C8B-B14F-4D97-AF65-F5344CB8AC3E}">
        <p14:creationId xmlns:p14="http://schemas.microsoft.com/office/powerpoint/2010/main" val="6967828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Dicionário de Dados: Exemplo</a:t>
            </a:r>
          </a:p>
        </p:txBody>
      </p:sp>
      <p:sp>
        <p:nvSpPr>
          <p:cNvPr id="6" name="Espaço Reservado para Conteúdo 5"/>
          <p:cNvSpPr>
            <a:spLocks noGrp="1"/>
          </p:cNvSpPr>
          <p:nvPr>
            <p:ph idx="1"/>
          </p:nvPr>
        </p:nvSpPr>
        <p:spPr>
          <a:xfrm>
            <a:off x="317694" y="1291052"/>
            <a:ext cx="11705493" cy="5011777"/>
          </a:xfrm>
        </p:spPr>
        <p:txBody>
          <a:bodyPr>
            <a:normAutofit fontScale="92500" lnSpcReduction="10000"/>
          </a:bodyPr>
          <a:lstStyle/>
          <a:p>
            <a:pPr marL="457200" indent="-457200" algn="l">
              <a:buFont typeface="Arial" panose="020B0604020202020204" pitchFamily="34" charset="0"/>
              <a:buChar char="•"/>
            </a:pPr>
            <a:r>
              <a:rPr lang="pt-BR" dirty="0" err="1"/>
              <a:t>DropGun</a:t>
            </a:r>
            <a:endParaRPr lang="pt-BR" dirty="0"/>
          </a:p>
          <a:p>
            <a:pPr marL="1143000" lvl="1" indent="-457200">
              <a:buFont typeface="Wingdings" panose="05000000000000000000" pitchFamily="2" charset="2"/>
              <a:buChar char="q"/>
            </a:pPr>
            <a:r>
              <a:rPr lang="pt-BR" dirty="0"/>
              <a:t>Pressione a tecla “\” para jogar a arma selecionada.</a:t>
            </a:r>
          </a:p>
          <a:p>
            <a:pPr marL="457200" indent="-457200" algn="l">
              <a:buFont typeface="Arial" panose="020B0604020202020204" pitchFamily="34" charset="0"/>
              <a:buChar char="•"/>
            </a:pPr>
            <a:r>
              <a:rPr lang="pt-BR" dirty="0" err="1"/>
              <a:t>DropSound</a:t>
            </a:r>
            <a:endParaRPr lang="pt-BR" dirty="0"/>
          </a:p>
          <a:p>
            <a:pPr marL="1143000" lvl="1" indent="-457200">
              <a:buFont typeface="Wingdings" panose="05000000000000000000" pitchFamily="2" charset="2"/>
              <a:buChar char="q"/>
            </a:pPr>
            <a:r>
              <a:rPr lang="pt-BR" dirty="0"/>
              <a:t>Verifique se o som de queda do item foi executado.</a:t>
            </a:r>
          </a:p>
          <a:p>
            <a:pPr marL="457200" indent="-457200" algn="l">
              <a:buFont typeface="Arial" panose="020B0604020202020204" pitchFamily="34" charset="0"/>
              <a:buChar char="•"/>
            </a:pPr>
            <a:r>
              <a:rPr lang="pt-BR" dirty="0" err="1"/>
              <a:t>Enter</a:t>
            </a:r>
            <a:endParaRPr lang="pt-BR" dirty="0"/>
          </a:p>
          <a:p>
            <a:pPr marL="1143000" lvl="1" indent="-457200">
              <a:buFont typeface="Wingdings" panose="05000000000000000000" pitchFamily="2" charset="2"/>
              <a:buChar char="q"/>
            </a:pPr>
            <a:r>
              <a:rPr lang="pt-BR" dirty="0"/>
              <a:t>Selecione uma partida e pressione a tecla “espaço” para iniciar a partida.</a:t>
            </a:r>
          </a:p>
          <a:p>
            <a:pPr marL="457200" indent="-457200" algn="l">
              <a:buFont typeface="Arial" panose="020B0604020202020204" pitchFamily="34" charset="0"/>
              <a:buChar char="•"/>
            </a:pPr>
            <a:r>
              <a:rPr lang="pt-BR" dirty="0" err="1"/>
              <a:t>Exit</a:t>
            </a:r>
            <a:endParaRPr lang="pt-BR" dirty="0"/>
          </a:p>
          <a:p>
            <a:pPr marL="1143000" lvl="1" indent="-457200">
              <a:buFont typeface="Wingdings" panose="05000000000000000000" pitchFamily="2" charset="2"/>
              <a:buChar char="q"/>
            </a:pPr>
            <a:r>
              <a:rPr lang="pt-BR" dirty="0"/>
              <a:t>Pressione a tecla “</a:t>
            </a:r>
            <a:r>
              <a:rPr lang="pt-BR" dirty="0" err="1"/>
              <a:t>esc</a:t>
            </a:r>
            <a:r>
              <a:rPr lang="pt-BR" dirty="0"/>
              <a:t>” para sair da partida</a:t>
            </a:r>
          </a:p>
          <a:p>
            <a:pPr marL="457200" indent="-457200" algn="l">
              <a:buFont typeface="Arial" panose="020B0604020202020204" pitchFamily="34" charset="0"/>
              <a:buChar char="•"/>
            </a:pPr>
            <a:r>
              <a:rPr lang="pt-BR" dirty="0" err="1"/>
              <a:t>GetAmmo</a:t>
            </a:r>
            <a:endParaRPr lang="pt-BR" dirty="0"/>
          </a:p>
          <a:p>
            <a:pPr marL="1143000" lvl="1" indent="-457200">
              <a:buFont typeface="Wingdings" panose="05000000000000000000" pitchFamily="2" charset="2"/>
              <a:buChar char="q"/>
            </a:pPr>
            <a:r>
              <a:rPr lang="pt-BR" dirty="0"/>
              <a:t>Procure um pacote de munição no chão da arena e caminhe sobre ele</a:t>
            </a:r>
          </a:p>
        </p:txBody>
      </p:sp>
    </p:spTree>
    <p:extLst>
      <p:ext uri="{BB962C8B-B14F-4D97-AF65-F5344CB8AC3E}">
        <p14:creationId xmlns:p14="http://schemas.microsoft.com/office/powerpoint/2010/main" val="30005939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Rastreamento de Bugs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Um banco de dados centralizado é crucial para o rastreamento eficiente de bugs.</a:t>
            </a:r>
          </a:p>
          <a:p>
            <a:r>
              <a:rPr lang="pt-BR" dirty="0" err="1">
                <a:hlinkClick r:id="rId3"/>
              </a:rPr>
              <a:t>Trello</a:t>
            </a:r>
            <a:r>
              <a:rPr lang="pt-BR" dirty="0"/>
              <a:t> é um exemplo de ferramenta eficiente para realiza o rastreamento de bugs.</a:t>
            </a:r>
          </a:p>
        </p:txBody>
      </p:sp>
    </p:spTree>
    <p:extLst>
      <p:ext uri="{BB962C8B-B14F-4D97-AF65-F5344CB8AC3E}">
        <p14:creationId xmlns:p14="http://schemas.microsoft.com/office/powerpoint/2010/main" val="35967909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Definições de Bugs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Os bugs devem ser registrados com as definições corretas para serem corrigidos na ordem mais eficiente.</a:t>
            </a:r>
          </a:p>
          <a:p>
            <a:r>
              <a:rPr lang="pt-BR" dirty="0"/>
              <a:t>Se o bug não for definido corretamente, crash bugs podem ficar sem solução durante algum tempo e acabar sendo mais difíceis de corrigir à medida que a produção avançar.</a:t>
            </a:r>
          </a:p>
        </p:txBody>
      </p:sp>
    </p:spTree>
    <p:extLst>
      <p:ext uri="{BB962C8B-B14F-4D97-AF65-F5344CB8AC3E}">
        <p14:creationId xmlns:p14="http://schemas.microsoft.com/office/powerpoint/2010/main" val="817822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Definições de Bugs</a:t>
            </a:r>
          </a:p>
        </p:txBody>
      </p:sp>
      <p:sp>
        <p:nvSpPr>
          <p:cNvPr id="6" name="Espaço Reservado para Conteúdo 5"/>
          <p:cNvSpPr>
            <a:spLocks noGrp="1"/>
          </p:cNvSpPr>
          <p:nvPr>
            <p:ph idx="1"/>
          </p:nvPr>
        </p:nvSpPr>
        <p:spPr>
          <a:xfrm>
            <a:off x="317694" y="1291052"/>
            <a:ext cx="11705493" cy="5011777"/>
          </a:xfrm>
        </p:spPr>
        <p:txBody>
          <a:bodyPr>
            <a:normAutofit fontScale="92500" lnSpcReduction="10000"/>
          </a:bodyPr>
          <a:lstStyle/>
          <a:p>
            <a:r>
              <a:rPr lang="pt-BR" dirty="0"/>
              <a:t>As definições de bugs mais comuns são:</a:t>
            </a:r>
          </a:p>
          <a:p>
            <a:pPr marL="457200" indent="-457200" algn="l">
              <a:buFont typeface="Arial" panose="020B0604020202020204" pitchFamily="34" charset="0"/>
              <a:buChar char="•"/>
            </a:pPr>
            <a:r>
              <a:rPr lang="pt-BR" dirty="0"/>
              <a:t>Crash bug: é extremamente grave, visto que impede o jogador de progredir no jogo;</a:t>
            </a:r>
          </a:p>
          <a:p>
            <a:pPr marL="457200" indent="-457200" algn="l">
              <a:buFont typeface="Arial" panose="020B0604020202020204" pitchFamily="34" charset="0"/>
              <a:buChar char="•"/>
            </a:pPr>
            <a:r>
              <a:rPr lang="pt-BR" dirty="0"/>
              <a:t>Bugs críticos: é um problema grave na funcionalidade do jogo mas que não impede o jogador de progredir;</a:t>
            </a:r>
          </a:p>
          <a:p>
            <a:pPr marL="457200" indent="-457200" algn="l">
              <a:buFont typeface="Arial" panose="020B0604020202020204" pitchFamily="34" charset="0"/>
              <a:buChar char="•"/>
            </a:pPr>
            <a:r>
              <a:rPr lang="pt-BR" dirty="0"/>
              <a:t>Bug menor: é aquele que o jogador percebe, mas que não prejudica muito a experiência geral do jogo; e</a:t>
            </a:r>
          </a:p>
          <a:p>
            <a:pPr marL="457200" indent="-457200" algn="l">
              <a:buFont typeface="Arial" panose="020B0604020202020204" pitchFamily="34" charset="0"/>
              <a:buChar char="•"/>
            </a:pPr>
            <a:r>
              <a:rPr lang="pt-BR" dirty="0"/>
              <a:t>Solicitação de recursos: não é um bug. É uma funcionalidade adicional que seria interessante incluir.</a:t>
            </a:r>
          </a:p>
        </p:txBody>
      </p:sp>
    </p:spTree>
    <p:extLst>
      <p:ext uri="{BB962C8B-B14F-4D97-AF65-F5344CB8AC3E}">
        <p14:creationId xmlns:p14="http://schemas.microsoft.com/office/powerpoint/2010/main" val="23132739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Registrando Bugs</a:t>
            </a:r>
          </a:p>
        </p:txBody>
      </p:sp>
      <p:sp>
        <p:nvSpPr>
          <p:cNvPr id="6" name="Espaço Reservado para Conteúdo 5"/>
          <p:cNvSpPr>
            <a:spLocks noGrp="1"/>
          </p:cNvSpPr>
          <p:nvPr>
            <p:ph idx="1"/>
          </p:nvPr>
        </p:nvSpPr>
        <p:spPr>
          <a:xfrm>
            <a:off x="317694" y="1291052"/>
            <a:ext cx="11705493" cy="5011777"/>
          </a:xfrm>
        </p:spPr>
        <p:txBody>
          <a:bodyPr>
            <a:normAutofit/>
          </a:bodyPr>
          <a:lstStyle/>
          <a:p>
            <a:r>
              <a:rPr lang="pt-BR" dirty="0"/>
              <a:t>Os membros da equipe de desenvolvimento devem ser solicitados a inserir no banco de dados todos os bugs que encontrarem, junto com qualquer solicitação de recursos, ou os feedbacks que demandarem uma alteração no jogo.</a:t>
            </a:r>
          </a:p>
          <a:p>
            <a:r>
              <a:rPr lang="pt-BR" dirty="0"/>
              <a:t>Embora as solicitações de recursos ou os feedbacks não sejam bugs, é bom incluí-los no banco de dados para que possam ser rastreados, resolvidos e verificados.</a:t>
            </a:r>
          </a:p>
        </p:txBody>
      </p:sp>
    </p:spTree>
    <p:extLst>
      <p:ext uri="{BB962C8B-B14F-4D97-AF65-F5344CB8AC3E}">
        <p14:creationId xmlns:p14="http://schemas.microsoft.com/office/powerpoint/2010/main" val="27491454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Registrando Bugs</a:t>
            </a:r>
          </a:p>
        </p:txBody>
      </p:sp>
      <p:sp>
        <p:nvSpPr>
          <p:cNvPr id="6" name="Espaço Reservado para Conteúdo 5"/>
          <p:cNvSpPr>
            <a:spLocks noGrp="1"/>
          </p:cNvSpPr>
          <p:nvPr>
            <p:ph idx="1"/>
          </p:nvPr>
        </p:nvSpPr>
        <p:spPr>
          <a:xfrm>
            <a:off x="317694" y="1291052"/>
            <a:ext cx="11705493" cy="5011777"/>
          </a:xfrm>
        </p:spPr>
        <p:txBody>
          <a:bodyPr>
            <a:normAutofit fontScale="85000" lnSpcReduction="20000"/>
          </a:bodyPr>
          <a:lstStyle/>
          <a:p>
            <a:r>
              <a:rPr lang="pt-BR" dirty="0"/>
              <a:t>A maioria dos bancos de dados de rastreamento de bugs tem um conjunto padrão de campos de informações:</a:t>
            </a:r>
          </a:p>
          <a:p>
            <a:pPr marL="457200" indent="-457200" algn="l">
              <a:buFont typeface="Arial" panose="020B0604020202020204" pitchFamily="34" charset="0"/>
              <a:buChar char="•"/>
            </a:pPr>
            <a:r>
              <a:rPr lang="pt-BR" dirty="0"/>
              <a:t>Versão: versão da build em que o bug foi encontrado;</a:t>
            </a:r>
          </a:p>
          <a:p>
            <a:pPr marL="457200" indent="-457200" algn="l">
              <a:buFont typeface="Arial" panose="020B0604020202020204" pitchFamily="34" charset="0"/>
              <a:buChar char="•"/>
            </a:pPr>
            <a:r>
              <a:rPr lang="pt-BR" dirty="0"/>
              <a:t>Categoria: indica se é um bug de arte, design ou programação;</a:t>
            </a:r>
          </a:p>
          <a:p>
            <a:pPr marL="457200" indent="-457200" algn="l">
              <a:buFont typeface="Arial" panose="020B0604020202020204" pitchFamily="34" charset="0"/>
              <a:buChar char="•"/>
            </a:pPr>
            <a:r>
              <a:rPr lang="pt-BR" dirty="0"/>
              <a:t>Componente: uma subcategoria de “categoria”;</a:t>
            </a:r>
          </a:p>
          <a:p>
            <a:pPr marL="457200" indent="-457200" algn="l">
              <a:buFont typeface="Arial" panose="020B0604020202020204" pitchFamily="34" charset="0"/>
              <a:buChar char="•"/>
            </a:pPr>
            <a:r>
              <a:rPr lang="pt-BR" dirty="0"/>
              <a:t>Resumo: um breve resumo sobre o bug em uma frase;</a:t>
            </a:r>
          </a:p>
          <a:p>
            <a:pPr marL="457200" indent="-457200" algn="l">
              <a:buFont typeface="Arial" panose="020B0604020202020204" pitchFamily="34" charset="0"/>
              <a:buChar char="•"/>
            </a:pPr>
            <a:r>
              <a:rPr lang="pt-BR" dirty="0"/>
              <a:t>Descrição do bug: a pessoa que estiver registrando o bug tem que descrever o que ocorreu;</a:t>
            </a:r>
          </a:p>
          <a:p>
            <a:pPr marL="457200" indent="-457200" algn="l">
              <a:buFont typeface="Arial" panose="020B0604020202020204" pitchFamily="34" charset="0"/>
              <a:buChar char="•"/>
            </a:pPr>
            <a:r>
              <a:rPr lang="pt-BR" dirty="0"/>
              <a:t>Gravidade: indica se um bug é fatal, crítico, menor ou uma solicitação de recursos;</a:t>
            </a:r>
          </a:p>
        </p:txBody>
      </p:sp>
    </p:spTree>
    <p:extLst>
      <p:ext uri="{BB962C8B-B14F-4D97-AF65-F5344CB8AC3E}">
        <p14:creationId xmlns:p14="http://schemas.microsoft.com/office/powerpoint/2010/main" val="15082960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Registrando Bugs</a:t>
            </a:r>
          </a:p>
        </p:txBody>
      </p:sp>
      <p:sp>
        <p:nvSpPr>
          <p:cNvPr id="6" name="Espaço Reservado para Conteúdo 5"/>
          <p:cNvSpPr>
            <a:spLocks noGrp="1"/>
          </p:cNvSpPr>
          <p:nvPr>
            <p:ph idx="1"/>
          </p:nvPr>
        </p:nvSpPr>
        <p:spPr>
          <a:xfrm>
            <a:off x="317694" y="1291052"/>
            <a:ext cx="11705493" cy="5011777"/>
          </a:xfrm>
        </p:spPr>
        <p:txBody>
          <a:bodyPr>
            <a:normAutofit fontScale="85000" lnSpcReduction="10000"/>
          </a:bodyPr>
          <a:lstStyle/>
          <a:p>
            <a:r>
              <a:rPr lang="pt-BR" dirty="0"/>
              <a:t>A maioria dos bancos de dados de rastreamento de bugs tem um conjunto padrão de campos de informações:</a:t>
            </a:r>
          </a:p>
          <a:p>
            <a:pPr marL="457200" indent="-457200" algn="l">
              <a:buFont typeface="Arial" panose="020B0604020202020204" pitchFamily="34" charset="0"/>
              <a:buChar char="•"/>
            </a:pPr>
            <a:r>
              <a:rPr lang="pt-BR" dirty="0"/>
              <a:t>Prioridade: essa categoria é outra maneira de classificar bugs e indica quais têm prioridade mais alta;</a:t>
            </a:r>
          </a:p>
          <a:p>
            <a:pPr marL="457200" indent="-457200" algn="l">
              <a:buFont typeface="Arial" panose="020B0604020202020204" pitchFamily="34" charset="0"/>
              <a:buChar char="•"/>
            </a:pPr>
            <a:r>
              <a:rPr lang="pt-BR" dirty="0"/>
              <a:t>Passos a reproduzir: fornece uma descrição passo a passo de como reproduzir o bug (se ele for possível);</a:t>
            </a:r>
          </a:p>
          <a:p>
            <a:pPr marL="457200" indent="-457200" algn="l">
              <a:buFont typeface="Arial" panose="020B0604020202020204" pitchFamily="34" charset="0"/>
              <a:buChar char="•"/>
            </a:pPr>
            <a:r>
              <a:rPr lang="pt-BR" dirty="0"/>
              <a:t>Capturas de tela: inclusão de uma captura do que estava ocorrendo na tela no momento que o bug ocorreu; e</a:t>
            </a:r>
          </a:p>
          <a:p>
            <a:pPr marL="457200" indent="-457200" algn="l">
              <a:buFont typeface="Arial" panose="020B0604020202020204" pitchFamily="34" charset="0"/>
              <a:buChar char="•"/>
            </a:pPr>
            <a:r>
              <a:rPr lang="pt-BR" dirty="0"/>
              <a:t>Arquivos de log de interrupção: o programador pode criar um executável de depuração que gere um arquivo de log sempre que o jogo travar.</a:t>
            </a:r>
          </a:p>
        </p:txBody>
      </p:sp>
    </p:spTree>
    <p:extLst>
      <p:ext uri="{BB962C8B-B14F-4D97-AF65-F5344CB8AC3E}">
        <p14:creationId xmlns:p14="http://schemas.microsoft.com/office/powerpoint/2010/main" val="335768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Ciclo de Produção</a:t>
            </a:r>
          </a:p>
        </p:txBody>
      </p:sp>
      <p:sp>
        <p:nvSpPr>
          <p:cNvPr id="6" name="Espaço Reservado para Conteúdo 5"/>
          <p:cNvSpPr>
            <a:spLocks noGrp="1"/>
          </p:cNvSpPr>
          <p:nvPr>
            <p:ph idx="1"/>
          </p:nvPr>
        </p:nvSpPr>
        <p:spPr/>
        <p:txBody>
          <a:bodyPr>
            <a:normAutofit/>
          </a:bodyPr>
          <a:lstStyle/>
          <a:p>
            <a:r>
              <a:rPr lang="pt-BR" dirty="0"/>
              <a:t>O diagrama anterior descreve os objetivos gerais das fases e como o sucesso de cada fase depende da conclusão da fase anterior.</a:t>
            </a:r>
          </a:p>
          <a:p>
            <a:r>
              <a:rPr lang="pt-BR" dirty="0"/>
              <a:t>Porém, esse diagrama descreve uma visão muito básica, visto que quando os riscos são altos, o processo de produção será iterativo e com vários ciclos.</a:t>
            </a:r>
          </a:p>
        </p:txBody>
      </p:sp>
    </p:spTree>
    <p:extLst>
      <p:ext uri="{BB962C8B-B14F-4D97-AF65-F5344CB8AC3E}">
        <p14:creationId xmlns:p14="http://schemas.microsoft.com/office/powerpoint/2010/main" val="85159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Ciclo de Produção: Pré-produção</a:t>
            </a:r>
          </a:p>
        </p:txBody>
      </p:sp>
      <p:sp>
        <p:nvSpPr>
          <p:cNvPr id="2" name="Text Placeholder 1">
            <a:extLst>
              <a:ext uri="{FF2B5EF4-FFF2-40B4-BE49-F238E27FC236}">
                <a16:creationId xmlns:a16="http://schemas.microsoft.com/office/drawing/2014/main" id="{B852064A-4C3B-484F-AA24-A70BFBE34673}"/>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1681841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Pré-produção</a:t>
            </a:r>
          </a:p>
        </p:txBody>
      </p:sp>
      <p:sp>
        <p:nvSpPr>
          <p:cNvPr id="6" name="Espaço Reservado para Conteúdo 5"/>
          <p:cNvSpPr>
            <a:spLocks noGrp="1"/>
          </p:cNvSpPr>
          <p:nvPr>
            <p:ph idx="1"/>
          </p:nvPr>
        </p:nvSpPr>
        <p:spPr/>
        <p:txBody>
          <a:bodyPr>
            <a:normAutofit/>
          </a:bodyPr>
          <a:lstStyle/>
          <a:p>
            <a:r>
              <a:rPr lang="pt-BR" dirty="0"/>
              <a:t>A pré-produção pode ser dividida em 4 etapas:</a:t>
            </a:r>
          </a:p>
          <a:p>
            <a:pPr marL="514350" indent="-514350" algn="l">
              <a:buFont typeface="+mj-lt"/>
              <a:buAutoNum type="arabicPeriod"/>
            </a:pPr>
            <a:r>
              <a:rPr lang="pt-BR" dirty="0"/>
              <a:t>Conceito do jogo;</a:t>
            </a:r>
          </a:p>
          <a:p>
            <a:pPr marL="514350" indent="-514350" algn="l">
              <a:buFont typeface="+mj-lt"/>
              <a:buAutoNum type="arabicPeriod"/>
            </a:pPr>
            <a:r>
              <a:rPr lang="pt-BR" dirty="0"/>
              <a:t>Requisitos do jogo;</a:t>
            </a:r>
          </a:p>
          <a:p>
            <a:pPr marL="514350" indent="-514350" algn="l">
              <a:buFont typeface="+mj-lt"/>
              <a:buAutoNum type="arabicPeriod"/>
            </a:pPr>
            <a:r>
              <a:rPr lang="pt-BR" dirty="0"/>
              <a:t>Planejamento do jogo; e</a:t>
            </a:r>
          </a:p>
          <a:p>
            <a:pPr marL="514350" indent="-514350" algn="l">
              <a:buFont typeface="+mj-lt"/>
              <a:buAutoNum type="arabicPeriod"/>
            </a:pPr>
            <a:r>
              <a:rPr lang="pt-BR" dirty="0"/>
              <a:t>Avaliação de risco.</a:t>
            </a:r>
          </a:p>
        </p:txBody>
      </p:sp>
    </p:spTree>
    <p:extLst>
      <p:ext uri="{BB962C8B-B14F-4D97-AF65-F5344CB8AC3E}">
        <p14:creationId xmlns:p14="http://schemas.microsoft.com/office/powerpoint/2010/main" val="3966314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Conceito do Jogo: </a:t>
            </a:r>
            <a:r>
              <a:rPr lang="pt-BR" i="1" dirty="0"/>
              <a:t>Brainstorm</a:t>
            </a:r>
          </a:p>
        </p:txBody>
      </p:sp>
      <p:sp>
        <p:nvSpPr>
          <p:cNvPr id="6" name="Espaço Reservado para Conteúdo 5"/>
          <p:cNvSpPr>
            <a:spLocks noGrp="1"/>
          </p:cNvSpPr>
          <p:nvPr>
            <p:ph idx="1"/>
          </p:nvPr>
        </p:nvSpPr>
        <p:spPr/>
        <p:txBody>
          <a:bodyPr>
            <a:normAutofit/>
          </a:bodyPr>
          <a:lstStyle/>
          <a:p>
            <a:endParaRPr lang="pt-BR" i="1" dirty="0"/>
          </a:p>
        </p:txBody>
      </p:sp>
    </p:spTree>
    <p:extLst>
      <p:ext uri="{BB962C8B-B14F-4D97-AF65-F5344CB8AC3E}">
        <p14:creationId xmlns:p14="http://schemas.microsoft.com/office/powerpoint/2010/main" val="2630122624"/>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2863</TotalTime>
  <Words>2239</Words>
  <Application>Microsoft Office PowerPoint</Application>
  <PresentationFormat>Widescreen</PresentationFormat>
  <Paragraphs>294</Paragraphs>
  <Slides>57</Slides>
  <Notes>57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Helvetica</vt:lpstr>
      <vt:lpstr>Wingdings</vt:lpstr>
      <vt:lpstr>Tema do Office</vt:lpstr>
      <vt:lpstr>Engenharia de Software</vt:lpstr>
      <vt:lpstr>Engenharia de Software</vt:lpstr>
      <vt:lpstr>Produção de Jogos</vt:lpstr>
      <vt:lpstr>Produção de Jogos</vt:lpstr>
      <vt:lpstr>Ciclo de Produção</vt:lpstr>
      <vt:lpstr>Ciclo de Produção</vt:lpstr>
      <vt:lpstr>Ciclo de Produção: Pré-produção</vt:lpstr>
      <vt:lpstr>Pré-produção</vt:lpstr>
      <vt:lpstr>Conceito do Jogo: Brainstorm</vt:lpstr>
      <vt:lpstr>Conceito do Jogo: Conceito Inicial</vt:lpstr>
      <vt:lpstr>Conceito do Jogo: Gênero</vt:lpstr>
      <vt:lpstr>Conceito do Jogo: Plataforma</vt:lpstr>
      <vt:lpstr>Conceito do Jogo: Análise SWOT</vt:lpstr>
      <vt:lpstr>Conceito do Jogo: Análise Competitiva</vt:lpstr>
      <vt:lpstr>Conceito do Jogo: Aprovação</vt:lpstr>
      <vt:lpstr>Conceito do Jogo: Declaração da missão</vt:lpstr>
      <vt:lpstr>Conceito do Jogo: Cenário do jogo</vt:lpstr>
      <vt:lpstr>Conceito do Jogo: Mecânica do jogo</vt:lpstr>
      <vt:lpstr>Conceito do Jogo: Sinopse da História</vt:lpstr>
      <vt:lpstr>Conceito do Jogo: Arte Conceitual</vt:lpstr>
      <vt:lpstr>Conceito do Jogo: Áudio</vt:lpstr>
      <vt:lpstr>Conceito do Jogo</vt:lpstr>
      <vt:lpstr>Conceito do Jogo</vt:lpstr>
      <vt:lpstr>Conceito do Jogo: declaração de missão</vt:lpstr>
      <vt:lpstr>Conceito do Jogo: declaração de missão</vt:lpstr>
      <vt:lpstr>PowerPoint Presentation</vt:lpstr>
      <vt:lpstr>Valores</vt:lpstr>
      <vt:lpstr>Valores: Padrões</vt:lpstr>
      <vt:lpstr>Valores: Enumerações</vt:lpstr>
      <vt:lpstr>Valores: Intervalos</vt:lpstr>
      <vt:lpstr>Valores: Intervalos</vt:lpstr>
      <vt:lpstr>Valores: Intervalos</vt:lpstr>
      <vt:lpstr>Valores: Intervalos</vt:lpstr>
      <vt:lpstr>Valores: Limiares</vt:lpstr>
      <vt:lpstr>Valores: Limiares</vt:lpstr>
      <vt:lpstr>Construindo Tabelas</vt:lpstr>
      <vt:lpstr>Construindo Tabelas</vt:lpstr>
      <vt:lpstr>Construindo Tabelas</vt:lpstr>
      <vt:lpstr>Construindo Tabelas</vt:lpstr>
      <vt:lpstr>Construindo Tabelas</vt:lpstr>
      <vt:lpstr>Construindo Tabelas</vt:lpstr>
      <vt:lpstr>Diagramas de Fluxo de Teste (TFD)</vt:lpstr>
      <vt:lpstr>Elementos do TFD: Fluxos</vt:lpstr>
      <vt:lpstr>Elementos do TFD: Eventos</vt:lpstr>
      <vt:lpstr>Elementos do TFD: Ações</vt:lpstr>
      <vt:lpstr>Elementos do TFD: Estados</vt:lpstr>
      <vt:lpstr>Elementos do TFD: Terminadores</vt:lpstr>
      <vt:lpstr>Exemplo TFD</vt:lpstr>
      <vt:lpstr>Exemplo TFD</vt:lpstr>
      <vt:lpstr>Dicionário de Dados</vt:lpstr>
      <vt:lpstr>Dicionário de Dados: Exemplo</vt:lpstr>
      <vt:lpstr>Rastreamento de Bugs</vt:lpstr>
      <vt:lpstr>Definições de Bugs</vt:lpstr>
      <vt:lpstr>Definições de Bugs</vt:lpstr>
      <vt:lpstr>Registrando Bugs</vt:lpstr>
      <vt:lpstr>Registrando Bugs</vt:lpstr>
      <vt:lpstr>Registrando Bugs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Augusto da Costa</dc:creator>
  <cp:lastModifiedBy>Salmo Marques da Silva Júnior</cp:lastModifiedBy>
  <cp:revision>267</cp:revision>
  <dcterms:created xsi:type="dcterms:W3CDTF">2017-01-10T17:35:04Z</dcterms:created>
  <dcterms:modified xsi:type="dcterms:W3CDTF">2018-11-05T14:51:25Z</dcterms:modified>
</cp:coreProperties>
</file>