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9" r:id="rId8"/>
    <p:sldId id="261" r:id="rId9"/>
    <p:sldId id="270" r:id="rId10"/>
    <p:sldId id="268" r:id="rId11"/>
    <p:sldId id="271" r:id="rId12"/>
    <p:sldId id="272" r:id="rId13"/>
    <p:sldId id="276" r:id="rId14"/>
    <p:sldId id="277" r:id="rId15"/>
    <p:sldId id="278" r:id="rId16"/>
    <p:sldId id="275" r:id="rId17"/>
    <p:sldId id="273" r:id="rId18"/>
    <p:sldId id="274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6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5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89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1362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340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b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http://www.omdbapi.com/?apikey=925eba28&amp;s=bat</a:t>
            </a:r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65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https://axios-http.com/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Promises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como já dissemos, definem uma ação que vai ser executada no futuro, ou seja, ela pode ser resolvida (com sucesso) ou rejeitada (com erro).</a:t>
            </a:r>
          </a:p>
          <a:p>
            <a:endParaRPr lang="pt-BR" sz="2000" b="0" strike="noStrike" spc="-1" dirty="0">
              <a:latin typeface="Arial"/>
            </a:endParaRPr>
          </a:p>
          <a:p>
            <a:r>
              <a:rPr lang="pt-BR" sz="2000" b="0" strike="noStrike" spc="-1" dirty="0">
                <a:latin typeface="+mn-lt"/>
              </a:rPr>
              <a:t>https://medium.com/trainingcenter/entendendo-promises-de-uma-vez-por-todas-32442ec725c2</a:t>
            </a: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40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32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4937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04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931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360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921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511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7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111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75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870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42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63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DF6BD7B-7CDC-4274-97B4-F69C4865F36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8968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6778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437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 dirty="0">
              <a:latin typeface="+mn-lt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ECC64C6-2FBD-4770-B109-62040DE39BC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272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75D9483-988A-474F-9F6B-A29EDB1BAB7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C769F64-B950-482A-B364-F29E9028AEBB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A01F1E-C600-480B-92DE-E0477DB9A59F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3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</a:rPr>
              <a:t>Caso a instalação falhe, verificar política de execução:</a:t>
            </a: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 err="1">
                <a:latin typeface="Arial"/>
              </a:rPr>
              <a:t>Get-ExecutionPolicy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Configurar como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RemoteSigned</a:t>
            </a:r>
            <a:r>
              <a:rPr lang="pt-BR" sz="2000" b="0" strike="noStrike" spc="-1" dirty="0">
                <a:latin typeface="Arial"/>
                <a:ea typeface="Noto Sans CJK SC"/>
              </a:rPr>
              <a:t>’ ou ‘</a:t>
            </a:r>
            <a:r>
              <a:rPr lang="pt-BR" sz="2000" b="0" strike="noStrike" spc="-1" dirty="0" err="1">
                <a:latin typeface="Arial"/>
                <a:ea typeface="Noto Sans CJK SC"/>
              </a:rPr>
              <a:t>Unrestricted</a:t>
            </a:r>
            <a:r>
              <a:rPr lang="pt-BR" sz="2000" b="0" strike="noStrike" spc="-1" dirty="0">
                <a:latin typeface="Arial"/>
                <a:ea typeface="Noto Sans CJK SC"/>
              </a:rPr>
              <a:t>’:</a:t>
            </a:r>
            <a:endParaRPr lang="pt-BR" sz="2000" b="0" strike="noStrike" spc="-1" dirty="0">
              <a:latin typeface="Arial"/>
            </a:endParaRPr>
          </a:p>
          <a:p>
            <a:pPr marL="216000" indent="-214200">
              <a:lnSpc>
                <a:spcPct val="100000"/>
              </a:lnSpc>
              <a:tabLst>
                <a:tab pos="0" algn="l"/>
              </a:tabLst>
            </a:pPr>
            <a:r>
              <a:rPr lang="pt-BR" sz="2000" b="0" strike="noStrike" spc="-1" dirty="0">
                <a:latin typeface="Arial"/>
                <a:ea typeface="Noto Sans CJK SC"/>
              </a:rPr>
              <a:t>Set-</a:t>
            </a:r>
            <a:r>
              <a:rPr lang="pt-BR" sz="2000" b="0" strike="noStrike" spc="-1" dirty="0" err="1">
                <a:latin typeface="Arial"/>
                <a:ea typeface="Noto Sans CJK SC"/>
              </a:rPr>
              <a:t>ExecutionPolicy</a:t>
            </a:r>
            <a:r>
              <a:rPr lang="pt-BR" sz="2000" b="0" strike="noStrike" spc="-1" dirty="0">
                <a:latin typeface="Arial"/>
                <a:ea typeface="Noto Sans CJK SC"/>
              </a:rPr>
              <a:t> </a:t>
            </a:r>
            <a:r>
              <a:rPr lang="pt-BR" sz="2000" b="0" strike="noStrike" spc="-1" dirty="0" err="1">
                <a:latin typeface="+mn-lt"/>
                <a:ea typeface="Noto Sans CJK SC"/>
              </a:rPr>
              <a:t>Unrestricted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18883D6-9251-46D7-BBA9-EE06E6E936D9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 dirty="0">
                <a:latin typeface="Arial"/>
              </a:rPr>
              <a:t>Equivalente</a:t>
            </a:r>
          </a:p>
          <a:p>
            <a:r>
              <a:rPr lang="pt-BR" sz="2000" b="0" strike="noStrike" spc="-1" dirty="0" err="1">
                <a:latin typeface="+mn-lt"/>
              </a:rPr>
              <a:t>npm</a:t>
            </a:r>
            <a:r>
              <a:rPr lang="pt-BR" sz="2000" b="0" strike="noStrike" spc="-1" dirty="0">
                <a:latin typeface="+mn-lt"/>
              </a:rPr>
              <a:t> </a:t>
            </a:r>
            <a:r>
              <a:rPr lang="pt-BR" sz="2000" b="0" strike="noStrike" spc="-1" dirty="0" err="1">
                <a:latin typeface="+mn-lt"/>
              </a:rPr>
              <a:t>install</a:t>
            </a:r>
            <a:r>
              <a:rPr lang="pt-BR" sz="2000" b="0" strike="noStrike" spc="-1" dirty="0">
                <a:latin typeface="+mn-lt"/>
              </a:rPr>
              <a:t> -g </a:t>
            </a:r>
            <a:r>
              <a:rPr lang="pt-BR" sz="2000" b="0" strike="noStrike" spc="-1" dirty="0" err="1">
                <a:latin typeface="+mn-lt"/>
              </a:rPr>
              <a:t>create</a:t>
            </a:r>
            <a:r>
              <a:rPr lang="pt-BR" sz="2000" b="0" strike="noStrike" spc="-1" dirty="0">
                <a:latin typeface="+mn-lt"/>
              </a:rPr>
              <a:t>-</a:t>
            </a:r>
            <a:r>
              <a:rPr lang="pt-BR" sz="2000" b="0" strike="noStrike" spc="-1" dirty="0" err="1">
                <a:latin typeface="+mn-lt"/>
              </a:rPr>
              <a:t>react</a:t>
            </a:r>
            <a:r>
              <a:rPr lang="pt-BR" sz="2000" b="0" strike="noStrike" spc="-1" dirty="0">
                <a:latin typeface="+mn-lt"/>
              </a:rPr>
              <a:t>-app</a:t>
            </a:r>
          </a:p>
          <a:p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-app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-pizza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125553D-A391-4956-A73A-D4B12738D8E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65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mponents-and-prop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rnpkg.com/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ReactJS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Acesse o diretório da aplicação criada: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cd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</a:t>
            </a:r>
            <a:r>
              <a:rPr lang="pt-BR" sz="3200" spc="-1" dirty="0">
                <a:solidFill>
                  <a:srgbClr val="1F4E79"/>
                </a:solidFill>
                <a:latin typeface="Courier New"/>
              </a:rPr>
              <a:t>&lt;nome-do-aplicativo&gt;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 execute o comando abaixo para abrir o diretório atual no VS </a:t>
            </a:r>
            <a:r>
              <a:rPr lang="pt-BR" sz="3200" spc="-1" dirty="0" err="1">
                <a:solidFill>
                  <a:srgbClr val="1F4E79"/>
                </a:solidFill>
              </a:rPr>
              <a:t>Code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code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Zerando o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Remova do projeto: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arquivos de formatação (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css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arquivos de teste;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i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magens.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60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src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a seguinte estrutura de diretórios: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ages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home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1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home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Home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&lt;h1&gt;Home&lt;/h1&gt;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Home;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1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Primeiros 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No diretório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products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, crie o arquivo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index.tsx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Products =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&lt;h1&gt;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Products;</a:t>
            </a:r>
            <a:endParaRPr lang="pt-BR" sz="3200" b="0" strike="noStrike" spc="-1" dirty="0">
              <a:solidFill>
                <a:srgbClr val="1F4E79"/>
              </a:solidFill>
              <a:latin typeface="Courier New" panose="02070309020205020404" pitchFamily="49" charset="0"/>
              <a:ea typeface="DejaVu Sans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Escolhendo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Acesse</a:t>
            </a:r>
            <a:r>
              <a:rPr lang="en-US" sz="3200" spc="-1" dirty="0">
                <a:solidFill>
                  <a:srgbClr val="1F4E79"/>
                </a:solidFill>
              </a:rPr>
              <a:t> a </a:t>
            </a:r>
            <a:r>
              <a:rPr lang="en-US" sz="3200" spc="-1" dirty="0" err="1">
                <a:solidFill>
                  <a:srgbClr val="1F4E79"/>
                </a:solidFill>
              </a:rPr>
              <a:t>documentação</a:t>
            </a:r>
            <a:r>
              <a:rPr lang="en-US" sz="3200" spc="-1" dirty="0">
                <a:solidFill>
                  <a:srgbClr val="1F4E79"/>
                </a:solidFill>
              </a:rPr>
              <a:t> da API: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https://www.omdbapi.com/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991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Escolhendo 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Usaremos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para </a:t>
            </a:r>
            <a:r>
              <a:rPr lang="en-US" sz="3200" spc="-1" dirty="0" err="1">
                <a:solidFill>
                  <a:srgbClr val="1F4E79"/>
                </a:solidFill>
              </a:rPr>
              <a:t>consumir</a:t>
            </a:r>
            <a:r>
              <a:rPr lang="en-US" sz="3200" spc="-1" dirty="0">
                <a:solidFill>
                  <a:srgbClr val="1F4E79"/>
                </a:solidFill>
              </a:rPr>
              <a:t> dados de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API.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é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Promise </a:t>
            </a:r>
            <a:r>
              <a:rPr lang="en-US" sz="3200" spc="-1" dirty="0" err="1">
                <a:solidFill>
                  <a:srgbClr val="1F4E79"/>
                </a:solidFill>
              </a:rPr>
              <a:t>baseada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cliente</a:t>
            </a:r>
            <a:r>
              <a:rPr lang="en-US" sz="3200" spc="-1" dirty="0">
                <a:solidFill>
                  <a:srgbClr val="1F4E79"/>
                </a:solidFill>
              </a:rPr>
              <a:t> HTTP para browsers e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fornece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biblioteca</a:t>
            </a:r>
            <a:r>
              <a:rPr lang="en-US" sz="3200" spc="-1" dirty="0">
                <a:solidFill>
                  <a:srgbClr val="1F4E79"/>
                </a:solidFill>
              </a:rPr>
              <a:t> simples de </a:t>
            </a:r>
            <a:r>
              <a:rPr lang="en-US" sz="3200" spc="-1" dirty="0" err="1">
                <a:solidFill>
                  <a:srgbClr val="1F4E79"/>
                </a:solidFill>
              </a:rPr>
              <a:t>usar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em</a:t>
            </a:r>
            <a:r>
              <a:rPr lang="en-US" sz="3200" spc="-1" dirty="0">
                <a:solidFill>
                  <a:srgbClr val="1F4E79"/>
                </a:solidFill>
              </a:rPr>
              <a:t> um </a:t>
            </a:r>
            <a:r>
              <a:rPr lang="en-US" sz="3200" spc="-1" dirty="0" err="1">
                <a:solidFill>
                  <a:srgbClr val="1F4E79"/>
                </a:solidFill>
              </a:rPr>
              <a:t>pacote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pequeno</a:t>
            </a:r>
            <a:r>
              <a:rPr lang="en-US" sz="3200" spc="-1" dirty="0">
                <a:solidFill>
                  <a:srgbClr val="1F4E79"/>
                </a:solidFill>
              </a:rPr>
              <a:t> com </a:t>
            </a:r>
            <a:r>
              <a:rPr lang="en-US" sz="3200" spc="-1" dirty="0" err="1">
                <a:solidFill>
                  <a:srgbClr val="1F4E79"/>
                </a:solidFill>
              </a:rPr>
              <a:t>uma</a:t>
            </a:r>
            <a:r>
              <a:rPr lang="en-US" sz="3200" spc="-1" dirty="0">
                <a:solidFill>
                  <a:srgbClr val="1F4E79"/>
                </a:solidFill>
              </a:rPr>
              <a:t> interface </a:t>
            </a:r>
            <a:r>
              <a:rPr lang="en-US" sz="3200" spc="-1" dirty="0" err="1">
                <a:solidFill>
                  <a:srgbClr val="1F4E79"/>
                </a:solidFill>
              </a:rPr>
              <a:t>extensível</a:t>
            </a:r>
            <a:r>
              <a:rPr lang="en-US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27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Configurando um objeto </a:t>
            </a:r>
            <a:r>
              <a:rPr lang="pt-BR" sz="5400" spc="-1" dirty="0" err="1">
                <a:solidFill>
                  <a:srgbClr val="1F4E79"/>
                </a:solidFill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 err="1">
                <a:solidFill>
                  <a:srgbClr val="1F4E79"/>
                </a:solidFill>
              </a:rPr>
              <a:t>Instale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axios</a:t>
            </a:r>
            <a:r>
              <a:rPr lang="en-US" sz="3200" spc="-1" dirty="0">
                <a:solidFill>
                  <a:srgbClr val="1F4E79"/>
                </a:solidFill>
              </a:rPr>
              <a:t> </a:t>
            </a:r>
            <a:r>
              <a:rPr lang="en-US" sz="3200" spc="-1" dirty="0" err="1">
                <a:solidFill>
                  <a:srgbClr val="1F4E79"/>
                </a:solidFill>
              </a:rPr>
              <a:t>executando</a:t>
            </a:r>
            <a:r>
              <a:rPr lang="en-US" sz="3200" spc="-1" dirty="0">
                <a:solidFill>
                  <a:srgbClr val="1F4E79"/>
                </a:solidFill>
              </a:rPr>
              <a:t> o </a:t>
            </a:r>
            <a:r>
              <a:rPr lang="en-US" sz="3200" spc="-1" dirty="0" err="1">
                <a:solidFill>
                  <a:srgbClr val="1F4E79"/>
                </a:solidFill>
              </a:rPr>
              <a:t>seguinte</a:t>
            </a:r>
            <a:r>
              <a:rPr lang="en-US" sz="3200" spc="-1" dirty="0">
                <a:solidFill>
                  <a:srgbClr val="1F4E79"/>
                </a:solidFill>
              </a:rPr>
              <a:t> commando: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 add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81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Configurando um objeto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Axios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</a:rPr>
              <a:t>, crie um subdiretório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services</a:t>
            </a:r>
            <a:r>
              <a:rPr lang="pt-BR" sz="3200" spc="-1" dirty="0">
                <a:solidFill>
                  <a:srgbClr val="1F4E79"/>
                </a:solidFill>
              </a:rPr>
              <a:t>. Dentro dele, crie 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api.ts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axios.create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baseURL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'http://www.omdbapi.com'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48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Uma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informa ao compilador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</a:rPr>
              <a:t>TypeScript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as propriedades, e seus respectivos tipos de dados, presentes em um objeto.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13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é React?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Uma biblioteca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JavaScript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para construir interfaces de usuário.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Aplicativos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React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são executados nos navegadores.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  <a:ea typeface="DejaVu Sans"/>
              </a:rPr>
              <a:t>A interface da aplicação é uma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página compostas por componentes.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Definindo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interface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Observando o retorno da </a:t>
            </a:r>
            <a:r>
              <a:rPr lang="pt-BR" sz="3200" spc="-1" dirty="0" err="1">
                <a:solidFill>
                  <a:srgbClr val="1F4E79"/>
                </a:solidFill>
              </a:rPr>
              <a:t>api</a:t>
            </a:r>
            <a:r>
              <a:rPr lang="pt-BR" sz="3200" spc="-1" dirty="0">
                <a:solidFill>
                  <a:srgbClr val="1F4E79"/>
                </a:solidFill>
              </a:rPr>
              <a:t> escolhida, pode-se conhecer a estrutura de dados adotada. Assim, podemos definir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BR" sz="3200" spc="-1" dirty="0">
                <a:solidFill>
                  <a:srgbClr val="1F4E79"/>
                </a:solidFill>
              </a:rPr>
              <a:t> da seguinte maneira</a:t>
            </a:r>
            <a:r>
              <a:rPr lang="en-US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Year: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imdbID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Type: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Poster: string;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21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Estados (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states</a:t>
            </a:r>
            <a:r>
              <a:rPr lang="pt-BR" sz="3200" spc="-1" dirty="0">
                <a:solidFill>
                  <a:srgbClr val="1F4E79"/>
                </a:solidFill>
              </a:rPr>
              <a:t>) são similares a propriedades, porém são privadas e totalmente controladas pelo componente.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 permite criarmos estados 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em componentes funcionais.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Ou seja, sem a obrigatoriedade de definir classes.</a:t>
            </a: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0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Armazenando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Products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state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Crie um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[products,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[]&gt;([]);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Consumindo uma API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crie a seguinte função: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const results = await 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api.get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(`/?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=925eba28&amp;s=batman`);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setProducts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results.data.Search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2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Este </a:t>
            </a:r>
            <a:r>
              <a:rPr lang="pt-BR" sz="3200" spc="-1" dirty="0" err="1">
                <a:solidFill>
                  <a:srgbClr val="1F4E79"/>
                </a:solidFill>
              </a:rPr>
              <a:t>hook</a:t>
            </a:r>
            <a:r>
              <a:rPr lang="pt-BR" sz="3200" spc="-1" dirty="0">
                <a:solidFill>
                  <a:srgbClr val="1F4E79"/>
                </a:solidFill>
              </a:rPr>
              <a:t> é executado sempre que o componente é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Também podemos dizer quando será </a:t>
            </a:r>
            <a:r>
              <a:rPr lang="pt-BR" sz="3200" spc="-1" dirty="0" err="1">
                <a:solidFill>
                  <a:srgbClr val="1F4E79"/>
                </a:solidFill>
              </a:rPr>
              <a:t>renderizada</a:t>
            </a:r>
            <a:r>
              <a:rPr lang="pt-BR" sz="3200" spc="-1" dirty="0">
                <a:solidFill>
                  <a:srgbClr val="1F4E79"/>
                </a:solidFill>
              </a:rPr>
              <a:t> novamente, fornecendo um </a:t>
            </a:r>
            <a:r>
              <a:rPr lang="pt-BR" sz="3200" spc="-1" dirty="0" err="1">
                <a:solidFill>
                  <a:srgbClr val="1F4E79"/>
                </a:solidFill>
              </a:rPr>
              <a:t>array</a:t>
            </a:r>
            <a:r>
              <a:rPr lang="pt-BR" sz="3200" spc="-1" dirty="0">
                <a:solidFill>
                  <a:srgbClr val="1F4E79"/>
                </a:solidFill>
              </a:rPr>
              <a:t> de dependências.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Efeitos - </a:t>
            </a:r>
            <a:r>
              <a:rPr lang="pt-BR" sz="54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useEffect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faça a seguinte chamada para 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[]);</a:t>
            </a:r>
          </a:p>
        </p:txBody>
      </p:sp>
    </p:spTree>
    <p:extLst>
      <p:ext uri="{BB962C8B-B14F-4D97-AF65-F5344CB8AC3E}">
        <p14:creationId xmlns:p14="http://schemas.microsoft.com/office/powerpoint/2010/main" val="3840613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Listando os produtos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 do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</a:rPr>
              <a:t>, atualize o retorno: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&lt;h1&gt;Produtos&lt;/h1&gt;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products.map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=&gt; {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(&lt;li&gt;{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}&lt;/li&gt;);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})}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311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Componentes são itens da UI que podem ser definidos de modo independente e reutilizável.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Conceitualmente, componentes são como funções </a:t>
            </a:r>
            <a:r>
              <a:rPr lang="pt-BR" sz="3200" spc="-1" dirty="0" err="1">
                <a:solidFill>
                  <a:srgbClr val="1F4E79"/>
                </a:solidFill>
              </a:rPr>
              <a:t>JavaScript</a:t>
            </a:r>
            <a:r>
              <a:rPr lang="pt-BR" sz="3200" spc="-1" dirty="0">
                <a:solidFill>
                  <a:srgbClr val="1F4E79"/>
                </a:solidFill>
              </a:rPr>
              <a:t>. Eles aceitam entradas (chamadas </a:t>
            </a:r>
            <a:r>
              <a:rPr lang="pt-BR" sz="3200" b="1" spc="-1" dirty="0" err="1">
                <a:solidFill>
                  <a:srgbClr val="1F4E79"/>
                </a:solidFill>
              </a:rPr>
              <a:t>props</a:t>
            </a:r>
            <a:r>
              <a:rPr lang="pt-BR" sz="3200" spc="-1" dirty="0">
                <a:solidFill>
                  <a:srgbClr val="1F4E79"/>
                </a:solidFill>
              </a:rPr>
              <a:t>) e retornam </a:t>
            </a:r>
            <a:r>
              <a:rPr lang="pt-BR" sz="3200" spc="-1">
                <a:solidFill>
                  <a:srgbClr val="1F4E79"/>
                </a:solidFill>
              </a:rPr>
              <a:t>elementos JSX </a:t>
            </a:r>
            <a:r>
              <a:rPr lang="pt-BR" sz="3200" spc="-1" dirty="0">
                <a:solidFill>
                  <a:srgbClr val="1F4E79"/>
                </a:solidFill>
              </a:rPr>
              <a:t>que descrevem o que deve aparecer na tela.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33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Podemos definir um componente para exibir os dados de um produto.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Ele deve receber os dados de um produto e retorná-los em uma estrutura JSX formatada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Componente Produto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ProductCard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({data}: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IProductCardProps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data.Poster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&lt;h1&gt;{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}&lt;/h1&gt;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&lt;h2&gt;{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data.Year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[{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data.imdbID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}]&lt;/h2&gt;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&lt;h3&gt;{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data.Type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}&lt;/h3&gt;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);}</a:t>
            </a:r>
          </a:p>
        </p:txBody>
      </p:sp>
    </p:spTree>
    <p:extLst>
      <p:ext uri="{BB962C8B-B14F-4D97-AF65-F5344CB8AC3E}">
        <p14:creationId xmlns:p14="http://schemas.microsoft.com/office/powerpoint/2010/main" val="293335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componentes?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Itens da página responsáveis por: armazenar e manipular dados; ou apenas apresentar conteúdo.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São trechos de código reutilizáveis.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Navegação por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 navegação na aplicação será realizada por rotas, que serão tratadas pela aplicação para que o componente correto seja </a:t>
            </a:r>
            <a:r>
              <a:rPr lang="pt-BR" sz="3200" spc="-1" dirty="0" err="1">
                <a:solidFill>
                  <a:srgbClr val="1F4E79"/>
                </a:solidFill>
              </a:rPr>
              <a:t>renderizado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Instalando </a:t>
            </a:r>
            <a:r>
              <a:rPr lang="pt-BR" sz="5400" spc="-1" dirty="0">
                <a:solidFill>
                  <a:srgbClr val="1F4E79"/>
                </a:solidFill>
              </a:rPr>
              <a:t>o </a:t>
            </a:r>
            <a:r>
              <a:rPr lang="pt-BR" sz="5400" spc="-1" dirty="0" err="1">
                <a:solidFill>
                  <a:srgbClr val="1F4E79"/>
                </a:solidFill>
              </a:rPr>
              <a:t>react</a:t>
            </a:r>
            <a:r>
              <a:rPr lang="pt-BR" sz="5400" spc="-1" dirty="0">
                <a:solidFill>
                  <a:srgbClr val="1F4E79"/>
                </a:solidFill>
              </a:rPr>
              <a:t>-</a:t>
            </a:r>
            <a:r>
              <a:rPr lang="pt-BR" sz="5400" spc="-1" dirty="0" err="1">
                <a:solidFill>
                  <a:srgbClr val="1F4E79"/>
                </a:solidFill>
              </a:rPr>
              <a:t>router</a:t>
            </a:r>
            <a:r>
              <a:rPr lang="pt-BR" sz="5400" spc="-1" dirty="0">
                <a:solidFill>
                  <a:srgbClr val="1F4E79"/>
                </a:solidFill>
              </a:rPr>
              <a:t>-dom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Execute o comando abaixo: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-dom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Yarn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@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-dom</a:t>
            </a:r>
          </a:p>
        </p:txBody>
      </p:sp>
    </p:spTree>
    <p:extLst>
      <p:ext uri="{BB962C8B-B14F-4D97-AF65-F5344CB8AC3E}">
        <p14:creationId xmlns:p14="http://schemas.microsoft.com/office/powerpoint/2010/main" val="4094651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Estruturando as rotas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As rotas serão tratadas no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App.tsx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&lt;Switch&gt;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path="/"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exact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={Home} /&gt;        			&lt;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path="/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&lt;/Switch&gt;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BrowserRouter</a:t>
            </a:r>
            <a:r>
              <a:rPr lang="pt-BR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9383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Criando um menu global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Em componentes, crie um diretório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globalMenu</a:t>
            </a:r>
            <a:r>
              <a:rPr lang="pt-BR" sz="3200" spc="-1" dirty="0">
                <a:solidFill>
                  <a:srgbClr val="1F4E79"/>
                </a:solidFill>
              </a:rPr>
              <a:t>, e um arquivo </a:t>
            </a:r>
            <a:r>
              <a:rPr lang="pt-BR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index.tsx</a:t>
            </a:r>
            <a:r>
              <a:rPr lang="pt-BR" sz="3200" spc="-1" dirty="0">
                <a:solidFill>
                  <a:srgbClr val="1F4E79"/>
                </a:solidFill>
              </a:rPr>
              <a:t>: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&lt;nav&gt;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&lt;Link to="/"&gt;Home&lt;/Link&gt;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to="/products"&gt;</a:t>
            </a:r>
            <a:r>
              <a:rPr lang="en-US" sz="3200" spc="-1" dirty="0" err="1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&lt;Link to="/tests"&gt;Testes&lt;/Link&gt;</a:t>
            </a: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en-US" sz="3200" spc="-1" dirty="0">
                <a:solidFill>
                  <a:srgbClr val="1F4E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&lt;/nav&gt;</a:t>
            </a:r>
            <a:endParaRPr lang="pt-BR" sz="3200" spc="-1" dirty="0">
              <a:solidFill>
                <a:srgbClr val="1F4E7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13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O que são SPAs?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1" i="1" strike="noStrike" spc="-1">
                <a:solidFill>
                  <a:srgbClr val="1F4E79"/>
                </a:solidFill>
                <a:latin typeface="Arial"/>
                <a:ea typeface="DejaVu Sans"/>
              </a:rPr>
              <a:t>Single Page Application (SPA)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é uma aplicação que interage com o navegador dinamicamente atualizando a página atual com novos dados do servidor ao invés de carregar novas páginas inteiras.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Pré-requisitos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básica com HTML e CSS;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conhecimento básico de JavaScript e programação;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entendimento básico do DOM (Document Object Model - DOM);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familiaridade com a sintaxe ES6 (ECMAScript 6); e</a:t>
            </a:r>
            <a:endParaRPr lang="pt-BR" sz="3200" b="0" strike="noStrike" spc="-1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Node.js e npm instalados globalmente.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Instalação do Node.js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https://nodejs.org/en/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No Windows, não esqueça de aceitar a instalação do Chocolatey durante a instalação do Node.js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93" name="Picture 2" descr="Instalando NodeJS no Windows/Linux | Alura Cursos Online"/>
          <p:cNvPicPr/>
          <p:nvPr/>
        </p:nvPicPr>
        <p:blipFill>
          <a:blip r:embed="rId4"/>
          <a:stretch/>
        </p:blipFill>
        <p:spPr>
          <a:xfrm>
            <a:off x="4028760" y="3160440"/>
            <a:ext cx="4132440" cy="323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NPM vs. </a:t>
            </a:r>
            <a:r>
              <a:rPr lang="pt-BR" sz="5400" spc="-1" dirty="0" err="1">
                <a:solidFill>
                  <a:srgbClr val="1F4E79"/>
                </a:solidFill>
              </a:rPr>
              <a:t>Yarn</a:t>
            </a:r>
            <a:endParaRPr lang="pt-BR" sz="5400" spc="-1" dirty="0">
              <a:solidFill>
                <a:srgbClr val="1F4E79"/>
              </a:solidFill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São gerenciadores de pacotes para Node.js.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Permitem instalar bibliotecas de terceiros e fornecer bibliotecas para terceiros.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O </a:t>
            </a:r>
            <a:r>
              <a:rPr lang="pt-BR" sz="3200" spc="-1" dirty="0" err="1">
                <a:solidFill>
                  <a:srgbClr val="1F4E79"/>
                </a:solidFill>
              </a:rPr>
              <a:t>Yarn</a:t>
            </a:r>
            <a:r>
              <a:rPr lang="pt-BR" sz="3200" spc="-1" dirty="0">
                <a:solidFill>
                  <a:srgbClr val="1F4E79"/>
                </a:solidFill>
              </a:rPr>
              <a:t> apresenta um desempenho melhor no momento, com alguns recursos ainda não presentes no NPM</a:t>
            </a:r>
            <a:r>
              <a:rPr lang="pt-BR" sz="3200" spc="-1" dirty="0">
                <a:solidFill>
                  <a:srgbClr val="1F4E79"/>
                </a:solidFill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</a:rPr>
              <a:t>.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224280"/>
            <a:ext cx="12019320" cy="85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Instalando o Yarn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17520" y="1290960"/>
            <a:ext cx="11701440" cy="434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Execute o seguinte comando para iniciar o projeto: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npm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/>
                <a:ea typeface="DejaVu Sans"/>
              </a:rPr>
              <a:t> i -g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/>
                <a:ea typeface="DejaVu Sans"/>
              </a:rPr>
              <a:t>yarn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</a:rPr>
              <a:t>Iniciando um Projeto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Navegue até o diretório desejado, via terminal de comando, e execute os comandos: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yarn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create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react</a:t>
            </a:r>
            <a:r>
              <a:rPr lang="pt-BR" sz="320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-app</a:t>
            </a:r>
            <a:r>
              <a:rPr lang="pt-BR" sz="3200" b="1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&lt;nome-do-aplicativo&gt;</a:t>
            </a:r>
            <a:b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</a:b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--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template</a:t>
            </a:r>
            <a:r>
              <a:rPr lang="pt-BR" sz="3200" b="0" strike="noStrike" spc="-1" dirty="0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typescript</a:t>
            </a:r>
            <a:endParaRPr lang="pt-BR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12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</TotalTime>
  <Words>1421</Words>
  <Application>Microsoft Office PowerPoint</Application>
  <PresentationFormat>Widescreen</PresentationFormat>
  <Paragraphs>207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4" baseType="lpstr">
      <vt:lpstr>Arial</vt:lpstr>
      <vt:lpstr>Calibri Light</vt:lpstr>
      <vt:lpstr>Courier New</vt:lpstr>
      <vt:lpstr>DejaVu Sans</vt:lpstr>
      <vt:lpstr>Noto Sans CJK SC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531</cp:revision>
  <dcterms:created xsi:type="dcterms:W3CDTF">2017-01-10T17:35:04Z</dcterms:created>
  <dcterms:modified xsi:type="dcterms:W3CDTF">2021-07-27T19:23:55Z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