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1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80" r:id="rId22"/>
    <p:sldId id="281" r:id="rId23"/>
    <p:sldId id="282" r:id="rId24"/>
    <p:sldId id="268" r:id="rId25"/>
    <p:sldId id="284" r:id="rId26"/>
    <p:sldId id="283" r:id="rId27"/>
    <p:sldId id="285" r:id="rId28"/>
    <p:sldId id="286" r:id="rId29"/>
    <p:sldId id="287" r:id="rId30"/>
    <p:sldId id="288" r:id="rId31"/>
    <p:sldId id="269" r:id="rId32"/>
    <p:sldId id="290" r:id="rId33"/>
    <p:sldId id="294" r:id="rId34"/>
    <p:sldId id="293" r:id="rId35"/>
    <p:sldId id="295" r:id="rId36"/>
    <p:sldId id="297" r:id="rId37"/>
    <p:sldId id="298" r:id="rId38"/>
    <p:sldId id="299" r:id="rId39"/>
    <p:sldId id="300" r:id="rId40"/>
    <p:sldId id="301" r:id="rId41"/>
    <p:sldId id="296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7" r:id="rId57"/>
    <p:sldId id="318" r:id="rId58"/>
    <p:sldId id="316" r:id="rId59"/>
    <p:sldId id="258" r:id="rId60"/>
    <p:sldId id="292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o Marques da Silva Júnior" initials="SMdSJ" lastIdx="1" clrIdx="0">
    <p:extLst>
      <p:ext uri="{19B8F6BF-5375-455C-9EA6-DF929625EA0E}">
        <p15:presenceInfo xmlns:p15="http://schemas.microsoft.com/office/powerpoint/2012/main" userId="a944e0c8047cf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758" autoAdjust="0"/>
  </p:normalViewPr>
  <p:slideViewPr>
    <p:cSldViewPr snapToGrid="0">
      <p:cViewPr>
        <p:scale>
          <a:sx n="60" d="100"/>
          <a:sy n="6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4C-A7EC-484E-A837-A5758579D5D4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9BDA7-C22B-4A92-921B-5E8BACDF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1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do potenciômetro também é medida em ohms. Há diversos valores de potenciômetros no mercado, contudo o mais comum é o de 10K (varia a resistência de 0 a 10000 ohms).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0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5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4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7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5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em A0 = (Valor lido em A0)*(5/1023)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Tensão em A0/10mV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Logo: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  [(Valor lido em A0)*(5/1023)]/10mV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linguagem de programação, ficará:</a:t>
            </a:r>
          </a:p>
          <a:p>
            <a:pPr rtl="0" fontAlgn="t"/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analogRead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(LM35))*5/(1023))/0.01;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1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Apesar de a bobina relé demandar uma corrente e uma tensão baixa, ainda assim o relé precisa de mais energia do que uma porta digital da sua placa Arduino pode fornecer.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, não é trivial, mas já pode ser encontrado pronto nos módulos relés muito usados com Arduino. Esse tipo de módulo poupa tempo e é muito simples de usar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8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em A0 = (Valor lido em A0)*(5/1023)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Tensão em A0/10mV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Logo: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  [(Valor lido em A0)*(5/1023)]/10mV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linguagem de programação, ficará:</a:t>
            </a:r>
          </a:p>
          <a:p>
            <a:pPr rtl="0" fontAlgn="t"/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analogRead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(LM35))*5/(1023))/0.01;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87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AT-command-mode-of-HC-05-Bluetooth-module/" TargetMode="External"/><Relationship Id="rId5" Type="http://schemas.openxmlformats.org/officeDocument/2006/relationships/hyperlink" Target="http://www.instructables.com/id/Tutorial-Using-HC06-Bluetooth-to-Serial-Wireless-U/" TargetMode="Externa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AT-command-mode-of-HC-05-Bluetooth-module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lm35-medindo-temperatura-com-arduino/" TargetMode="External"/><Relationship Id="rId2" Type="http://schemas.openxmlformats.org/officeDocument/2006/relationships/hyperlink" Target="https://blogmasterwalkershop.com.br/arduino/arduino-utilizando-o-potenciometro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vidadesilicio.com.br/modulo-rele-com-arduino/" TargetMode="External"/><Relationship Id="rId4" Type="http://schemas.openxmlformats.org/officeDocument/2006/relationships/hyperlink" Target="https://blogmasterwalkershop.com.br/arduino/como-usar-com-arduino-modulo-rele-5v-1-can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Configurar nome do dispositivo</a:t>
                      </a:r>
                      <a:br>
                        <a:rPr lang="pt-BR" noProof="0" dirty="0"/>
                      </a:br>
                      <a:r>
                        <a:rPr lang="pt-BR" noProof="0" dirty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09D-5395-4C41-BFCC-108A984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0EA6-E474-40C9-8CA3-60E96603B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Alterar nome e senha de acesso do Módulo Bluetooth HC-05</a:t>
            </a:r>
          </a:p>
        </p:txBody>
      </p:sp>
    </p:spTree>
    <p:extLst>
      <p:ext uri="{BB962C8B-B14F-4D97-AF65-F5344CB8AC3E}">
        <p14:creationId xmlns:p14="http://schemas.microsoft.com/office/powerpoint/2010/main" val="7901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5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BC547852-2179-496E-AEFC-E4D2C5C7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72867"/>
              </p:ext>
            </p:extLst>
          </p:nvPr>
        </p:nvGraphicFramePr>
        <p:xfrm>
          <a:off x="838200" y="1825625"/>
          <a:ext cx="3654288" cy="22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44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827144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Key/EN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CC2905-89B0-4918-8DFF-B06A5DD4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913" y="1541020"/>
            <a:ext cx="4738539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circuito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Desligue a alimentação 5 V do módulo HC-05;</a:t>
            </a:r>
          </a:p>
          <a:p>
            <a:r>
              <a:rPr lang="pt-BR" dirty="0"/>
              <a:t>Conecte o Arduino ao PC; e</a:t>
            </a:r>
          </a:p>
          <a:p>
            <a:r>
              <a:rPr lang="pt-BR" dirty="0"/>
              <a:t>Segurando pressionado o botão de reset do módulo HC-05, ligue a alimentação 5 V do módulo HC-05 novamente e aguarde seu LED aumentar o intervalo entre seus acionamentos para 2 segundos, antes de soltar o botão reset.</a:t>
            </a:r>
          </a:p>
        </p:txBody>
      </p:sp>
    </p:spTree>
    <p:extLst>
      <p:ext uri="{BB962C8B-B14F-4D97-AF65-F5344CB8AC3E}">
        <p14:creationId xmlns:p14="http://schemas.microsoft.com/office/powerpoint/2010/main" val="8191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Envie um código “vazio” (com apenas a declaração dos métodos setup e loop);</a:t>
            </a:r>
          </a:p>
          <a:p>
            <a:r>
              <a:rPr lang="pt-BR" dirty="0"/>
              <a:t>Abra o monitor serial da IDE Arduino;</a:t>
            </a:r>
          </a:p>
          <a:p>
            <a:r>
              <a:rPr lang="pt-BR" dirty="0"/>
              <a:t>Verifique se a taxa de transmissão está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38400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/>
              <a:t> e envie o comando até obter a resposta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AT+VERSION?</a:t>
            </a:r>
            <a:r>
              <a:rPr lang="pt-BR" dirty="0"/>
              <a:t> para visualizar a versão do módulo HC-05;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AT+NAME?</a:t>
            </a:r>
            <a:r>
              <a:rPr lang="pt-BR" dirty="0"/>
              <a:t> para visualizar seu nome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AT+NAME=“Meu HC-05”</a:t>
            </a:r>
            <a:r>
              <a:rPr lang="pt-BR" dirty="0"/>
              <a:t> para alterar o nome;</a:t>
            </a:r>
          </a:p>
        </p:txBody>
      </p:sp>
    </p:spTree>
    <p:extLst>
      <p:ext uri="{BB962C8B-B14F-4D97-AF65-F5344CB8AC3E}">
        <p14:creationId xmlns:p14="http://schemas.microsoft.com/office/powerpoint/2010/main" val="4543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AT+PSWD?</a:t>
            </a:r>
            <a:r>
              <a:rPr lang="pt-BR" dirty="0"/>
              <a:t> para visualizar sua senha de acesso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AT+PSWD=“9999”</a:t>
            </a:r>
            <a:r>
              <a:rPr lang="pt-BR" dirty="0"/>
              <a:t> para alterar a senha;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AT+UART?</a:t>
            </a:r>
            <a:r>
              <a:rPr lang="pt-BR" dirty="0"/>
              <a:t> para visualizar sua taxa de transferência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AT+UART=9600,1,0</a:t>
            </a:r>
            <a:r>
              <a:rPr lang="pt-BR" dirty="0"/>
              <a:t> para alterar a taxa de transferência;</a:t>
            </a:r>
          </a:p>
        </p:txBody>
      </p:sp>
    </p:spTree>
    <p:extLst>
      <p:ext uri="{BB962C8B-B14F-4D97-AF65-F5344CB8AC3E}">
        <p14:creationId xmlns:p14="http://schemas.microsoft.com/office/powerpoint/2010/main" val="3340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AEA4-6178-4EA4-A128-1CA9D8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D19-EBE3-40B9-9859-7C6D78735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enviar dados do terminal de um celular para o módulo </a:t>
            </a:r>
            <a:r>
              <a:rPr lang="pt-BR" dirty="0" err="1"/>
              <a:t>bluetooth</a:t>
            </a:r>
            <a:r>
              <a:rPr lang="pt-BR" dirty="0"/>
              <a:t>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</a:t>
            </a:r>
            <a:r>
              <a:rPr lang="pt-BR" dirty="0" err="1"/>
              <a:t>bluetooth</a:t>
            </a:r>
            <a:r>
              <a:rPr lang="pt-BR" dirty="0"/>
              <a:t> HC-05, ele precisa de um aplicativo terminal </a:t>
            </a:r>
            <a:r>
              <a:rPr lang="pt-BR" dirty="0" err="1"/>
              <a:t>bluetooth</a:t>
            </a:r>
            <a:r>
              <a:rPr lang="pt-BR" dirty="0"/>
              <a:t> para transmitir e receber dados. Aplicativos de terminal </a:t>
            </a:r>
            <a:r>
              <a:rPr lang="pt-BR" dirty="0" err="1"/>
              <a:t>bluetooth</a:t>
            </a:r>
            <a:r>
              <a:rPr lang="pt-BR" dirty="0"/>
              <a:t> para Android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05BAD-D2EA-44D4-B170-ECB93EC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38F9-DBA9-4C23-A573-9B14AB97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para estabelecer uma comunicação via </a:t>
            </a:r>
            <a:r>
              <a:rPr lang="pt-BR" dirty="0" err="1"/>
              <a:t>bluetooth</a:t>
            </a:r>
            <a:r>
              <a:rPr lang="pt-BR" dirty="0"/>
              <a:t> entre um celular e um PC é necessário conectar o módulo </a:t>
            </a:r>
            <a:r>
              <a:rPr lang="pt-BR" dirty="0" err="1"/>
              <a:t>bluetooth</a:t>
            </a:r>
            <a:r>
              <a:rPr lang="pt-BR" dirty="0"/>
              <a:t> HC-05 a um conversor serial para USB que, por sua vez, deve ser conectado a um PC.</a:t>
            </a:r>
          </a:p>
          <a:p>
            <a:pPr marL="0" indent="0">
              <a:buNone/>
            </a:pPr>
            <a:r>
              <a:rPr lang="pt-BR" dirty="0"/>
              <a:t>Antes de iniciar a transmissão de dados entre os dois dispositivos </a:t>
            </a:r>
            <a:r>
              <a:rPr lang="pt-BR" dirty="0" err="1"/>
              <a:t>bluetooth</a:t>
            </a:r>
            <a:r>
              <a:rPr lang="pt-BR" dirty="0"/>
              <a:t>, é necessário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894-9956-4AA7-98FE-E49B614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D63-A538-4ED2-B5B4-28C17464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Transmitir dados do celular para o Arduino via </a:t>
            </a:r>
            <a:r>
              <a:rPr lang="pt-BR" dirty="0" err="1"/>
              <a:t>bluetooth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4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1 resistor 220 Ω;</a:t>
            </a:r>
          </a:p>
          <a:p>
            <a:r>
              <a:rPr lang="en-US" dirty="0"/>
              <a:t>1 LED;</a:t>
            </a:r>
          </a:p>
          <a:p>
            <a:r>
              <a:rPr lang="en-US" dirty="0"/>
              <a:t>7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B2EF0B-93A3-4534-8EAC-4D1ED94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0108"/>
              </p:ext>
            </p:extLst>
          </p:nvPr>
        </p:nvGraphicFramePr>
        <p:xfrm>
          <a:off x="838200" y="1825625"/>
          <a:ext cx="4502426" cy="260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8234"/>
                  </a:ext>
                </a:extLst>
              </a:tr>
            </a:tbl>
          </a:graphicData>
        </a:graphic>
      </p:graphicFrame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8B6A9C1-05EA-4538-96B7-8A96941D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56" y="1409069"/>
            <a:ext cx="4851788" cy="54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Arduino");}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(a=='*’)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(a=='.’)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O nome padrão é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25363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aplicativo “Bluetooth Terminal HC-05”;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02D62-77E3-48C9-A57E-DB3876A9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5" y="2260951"/>
            <a:ext cx="4596671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SCAN para encontrar o módulo HC-05;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sobre o nome dele para conectar o celular ao módulo HC-05;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504D3-4720-4396-A4D3-67AFEF5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25625"/>
            <a:ext cx="2162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294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D64A-1F4D-4DA2-8AEB-01DB84FF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 ligar o LED; 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 desligar o LED.</a:t>
            </a:r>
          </a:p>
        </p:txBody>
      </p:sp>
    </p:spTree>
    <p:extLst>
      <p:ext uri="{BB962C8B-B14F-4D97-AF65-F5344CB8AC3E}">
        <p14:creationId xmlns:p14="http://schemas.microsoft.com/office/powerpoint/2010/main" val="1990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 monitor serial da IDE Arduino;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Selecione o taxa de transmissão padrão de 9600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transmissão de dados é simples, basta digitar no aplicativo terminal Bluetooth do celular.</a:t>
            </a:r>
          </a:p>
          <a:p>
            <a:pPr marL="0" indent="0">
              <a:buNone/>
            </a:pPr>
            <a:r>
              <a:rPr lang="pt-BR" dirty="0"/>
              <a:t>Os caracteres serão enviados pela comunicação sem fio ao módulo Bluetooth HC-05, que os transmitirá automaticamente para o PC, via comunicação serial. Assim, os caracteres serão exibidos monitor serial da IDE Arduino.</a:t>
            </a:r>
          </a:p>
          <a:p>
            <a:pPr marL="0" indent="0">
              <a:buNone/>
            </a:pPr>
            <a:r>
              <a:rPr lang="pt-BR" dirty="0"/>
              <a:t>Da mesma forma é possível digitar no monitor serial da IDE Arduino para transmiti-los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0481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E882-775F-449F-8E7B-B873070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de dados analógicos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DD77-C902-451E-8F73-BC235618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73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Potenciômetro é um componente eletrônico que tem como função variar a resistência elétrica. Assim como o resistor, o potenciômetro também impõe resistência elétrica em um circuito, contudo esta resistência pode ser variada manualmente.</a:t>
            </a:r>
          </a:p>
        </p:txBody>
      </p:sp>
      <p:pic>
        <p:nvPicPr>
          <p:cNvPr id="1026" name="Picture 2" descr="img00_arduino_utilizando_potenciômetro_linear_10k_nodemcu_esp8266_raspberry">
            <a:extLst>
              <a:ext uri="{FF2B5EF4-FFF2-40B4-BE49-F238E27FC236}">
                <a16:creationId xmlns:a16="http://schemas.microsoft.com/office/drawing/2014/main" id="{0F0C2C84-BB61-4BF2-818C-9C07E4C5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70" y="3429000"/>
            <a:ext cx="2867660" cy="30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3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terminais das extremidades têm função igual aos dos terminais de um resistor de valor fixo. O terminal do meio será ligado a uma entrada analógica e fornecerá um valor entre 0 e 1023, dependendo da posição do botão </a:t>
            </a:r>
          </a:p>
        </p:txBody>
      </p:sp>
    </p:spTree>
    <p:extLst>
      <p:ext uri="{BB962C8B-B14F-4D97-AF65-F5344CB8AC3E}">
        <p14:creationId xmlns:p14="http://schemas.microsoft.com/office/powerpoint/2010/main" val="78939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BEC-C5C0-4A47-B2A2-B67A2C4F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417-7434-4470-8E02-3AF8FDA2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Transmissão de dados analógicos para um celular</a:t>
            </a:r>
          </a:p>
        </p:txBody>
      </p:sp>
    </p:spTree>
    <p:extLst>
      <p:ext uri="{BB962C8B-B14F-4D97-AF65-F5344CB8AC3E}">
        <p14:creationId xmlns:p14="http://schemas.microsoft.com/office/powerpoint/2010/main" val="427704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</a:t>
            </a:r>
            <a:r>
              <a:rPr lang="en-US" dirty="0" err="1"/>
              <a:t>potenciômetro</a:t>
            </a:r>
            <a:r>
              <a:rPr lang="en-US" dirty="0"/>
              <a:t>; e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61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979981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32094A82-1E42-44ED-B817-35D44258B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4106" r="18663" b="3791"/>
          <a:stretch/>
        </p:blipFill>
        <p:spPr>
          <a:xfrm>
            <a:off x="5939238" y="1825625"/>
            <a:ext cx="5414562" cy="3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92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delay(2000);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9117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os dados no celular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Conecte o celular ao módulo HC-05 usando o aplicativo Bluetooth Terminal HC-05; e</a:t>
            </a:r>
          </a:p>
          <a:p>
            <a:r>
              <a:rPr lang="pt-BR" dirty="0"/>
              <a:t>Gire o botão do potenciômetro para diferentes posições.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91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o </a:t>
            </a:r>
            <a:r>
              <a:rPr lang="pt-BR" dirty="0" err="1"/>
              <a:t>Potenci</a:t>
            </a:r>
            <a:r>
              <a:rPr lang="en-US" dirty="0"/>
              <a:t>ô</a:t>
            </a:r>
            <a:r>
              <a:rPr lang="pt-BR" dirty="0"/>
              <a:t>metro por um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possível substituir o potenciômetro por um sensor de leitura analógica e manter o resto do circuito inalterado.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866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  <p:pic>
        <p:nvPicPr>
          <p:cNvPr id="1026" name="Picture 2" descr="sensor de temperatura LM35">
            <a:extLst>
              <a:ext uri="{FF2B5EF4-FFF2-40B4-BE49-F238E27FC236}">
                <a16:creationId xmlns:a16="http://schemas.microsoft.com/office/drawing/2014/main" id="{DAED364E-545A-440F-AE65-0C9C07B0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81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71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9275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pt-BR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6C4D1A-83E3-4A1B-8EA8-C511A872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36" y="3841062"/>
            <a:ext cx="1971154" cy="2226411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B741AA5B-5880-49CB-86CC-3B4DE137A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106" r="17887" b="3791"/>
          <a:stretch/>
        </p:blipFill>
        <p:spPr>
          <a:xfrm>
            <a:off x="5939238" y="1825625"/>
            <a:ext cx="5414562" cy="31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3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delay(2000);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 *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(5.0 / 1023.0)) / 0.01;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764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Acionando equipamentos de alta tensão ou corrente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módulo relé com </a:t>
            </a:r>
            <a:r>
              <a:rPr lang="pt-BR" dirty="0" err="1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665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Relé 5 V 1 Canal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relés são componentes eletromecânicos capazes de controlar circuitos externos de grandes correntes a partir de pequenas correntes ou tensões, ou seja, acionando um relé com uma pilha podemos controlar um motor que esteja ligado em 110 ou 220 V, por exemplo.</a:t>
            </a:r>
          </a:p>
          <a:p>
            <a:pPr marL="0" indent="0">
              <a:buNone/>
            </a:pPr>
            <a:r>
              <a:rPr lang="pt-BR" dirty="0"/>
              <a:t>O Módulo Relé 5V 1 Canal permite controlar cargas AC (alternada) de forma simples e prática, usando uma plataforma </a:t>
            </a:r>
            <a:r>
              <a:rPr lang="pt-BR" dirty="0" err="1"/>
              <a:t>microcontrolada</a:t>
            </a:r>
            <a:r>
              <a:rPr lang="pt-BR" dirty="0"/>
              <a:t> (</a:t>
            </a:r>
            <a:r>
              <a:rPr lang="pt-BR" dirty="0" err="1"/>
              <a:t>Arduino</a:t>
            </a:r>
            <a:r>
              <a:rPr lang="pt-BR" dirty="0"/>
              <a:t>, por exemplo).</a:t>
            </a:r>
          </a:p>
        </p:txBody>
      </p:sp>
    </p:spTree>
    <p:extLst>
      <p:ext uri="{BB962C8B-B14F-4D97-AF65-F5344CB8AC3E}">
        <p14:creationId xmlns:p14="http://schemas.microsoft.com/office/powerpoint/2010/main" val="1981493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um interruptor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Tal como o nome já diz, ele tem a capacidade de interromper o fluxo de energia e vice-versa.</a:t>
            </a:r>
          </a:p>
        </p:txBody>
      </p:sp>
      <p:pic>
        <p:nvPicPr>
          <p:cNvPr id="1026" name="Picture 2" descr="Interruptor reside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909888"/>
            <a:ext cx="36004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um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relé possui um eletroímã, ou seja, uma bobina que quando energizada cria um campo eletromagnético. Devido a força de atração magnética do eletroímã, teremos a movimentação de um interruptor interno.</a:t>
            </a:r>
          </a:p>
        </p:txBody>
      </p:sp>
      <p:pic>
        <p:nvPicPr>
          <p:cNvPr id="2050" name="Picture 2" descr="Dentro de um rel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509963"/>
            <a:ext cx="3248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13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Possui um circuito auxiliar para o acionamento do relé. Esse circuito usa uma fonte de alimentação que pode ser a própria saída de 5 V do Arduino.</a:t>
            </a:r>
          </a:p>
        </p:txBody>
      </p:sp>
      <p:pic>
        <p:nvPicPr>
          <p:cNvPr id="1026" name="Picture 2" descr="Módulo relé de 1 canal.">
            <a:extLst>
              <a:ext uri="{FF2B5EF4-FFF2-40B4-BE49-F238E27FC236}">
                <a16:creationId xmlns:a16="http://schemas.microsoft.com/office/drawing/2014/main" id="{11717441-6699-4424-A40E-04C718DF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88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3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Vcc</a:t>
            </a:r>
            <a:r>
              <a:rPr lang="pt-BR" dirty="0"/>
              <a:t>: pino de alimentação 5 V;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IN: pino de comando do módulo. Esse é o pino responsável por ligar ou desligar o relé.</a:t>
            </a:r>
          </a:p>
        </p:txBody>
      </p:sp>
    </p:spTree>
    <p:extLst>
      <p:ext uri="{BB962C8B-B14F-4D97-AF65-F5344CB8AC3E}">
        <p14:creationId xmlns:p14="http://schemas.microsoft.com/office/powerpoint/2010/main" val="3521570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 e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Tensão de operação: 3,3 - 5 VDC</a:t>
            </a:r>
          </a:p>
          <a:p>
            <a:r>
              <a:rPr lang="pt-BR" dirty="0"/>
              <a:t>Corrente de operação: 15 ~ 20 </a:t>
            </a:r>
            <a:r>
              <a:rPr lang="pt-BR" dirty="0" err="1"/>
              <a:t>mA</a:t>
            </a:r>
            <a:endParaRPr lang="pt-BR" dirty="0"/>
          </a:p>
          <a:p>
            <a:r>
              <a:rPr lang="pt-BR" dirty="0"/>
              <a:t>Capacidade do relé: 30 VDC/10 A e 250 VAC/10 A</a:t>
            </a:r>
          </a:p>
          <a:p>
            <a:r>
              <a:rPr lang="pt-BR" dirty="0"/>
              <a:t>1 canal</a:t>
            </a:r>
          </a:p>
          <a:p>
            <a:r>
              <a:rPr lang="pt-BR" dirty="0"/>
              <a:t>LED indicador para  presença de tensão</a:t>
            </a:r>
          </a:p>
          <a:p>
            <a:r>
              <a:rPr lang="pt-BR" dirty="0"/>
              <a:t>LED indicador para acionamento do relé</a:t>
            </a:r>
          </a:p>
          <a:p>
            <a:r>
              <a:rPr lang="pt-BR" dirty="0"/>
              <a:t>Tempo de resposta: 5 ~ 10 </a:t>
            </a:r>
            <a:r>
              <a:rPr lang="pt-BR" dirty="0" err="1"/>
              <a:t>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431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D874-4F51-4080-9D9E-224452D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812D-83AA-4EE0-9E9E-05E75C168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Controlar o acionamento de uma lâmpada</a:t>
            </a:r>
          </a:p>
        </p:txBody>
      </p:sp>
    </p:spTree>
    <p:extLst>
      <p:ext uri="{BB962C8B-B14F-4D97-AF65-F5344CB8AC3E}">
        <p14:creationId xmlns:p14="http://schemas.microsoft.com/office/powerpoint/2010/main" val="12275970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relé;</a:t>
            </a:r>
          </a:p>
          <a:p>
            <a:r>
              <a:rPr lang="pt-BR" dirty="0"/>
              <a:t>1 </a:t>
            </a:r>
            <a:r>
              <a:rPr lang="en-US" dirty="0"/>
              <a:t>plug de </a:t>
            </a:r>
            <a:r>
              <a:rPr lang="en-US" dirty="0" err="1"/>
              <a:t>tomada</a:t>
            </a:r>
            <a:r>
              <a:rPr lang="en-US" dirty="0"/>
              <a:t> (macho);</a:t>
            </a:r>
          </a:p>
          <a:p>
            <a:r>
              <a:rPr lang="en-US" dirty="0"/>
              <a:t>1 </a:t>
            </a:r>
            <a:r>
              <a:rPr lang="en-US" dirty="0" err="1"/>
              <a:t>bocal</a:t>
            </a:r>
            <a:r>
              <a:rPr lang="en-US" dirty="0"/>
              <a:t> de </a:t>
            </a:r>
            <a:r>
              <a:rPr lang="en-US" dirty="0" err="1"/>
              <a:t>lâmpada</a:t>
            </a:r>
            <a:r>
              <a:rPr lang="en-US" dirty="0"/>
              <a:t>;</a:t>
            </a:r>
          </a:p>
          <a:p>
            <a:r>
              <a:rPr lang="en-US" dirty="0"/>
              <a:t>1 </a:t>
            </a:r>
            <a:r>
              <a:rPr lang="en-US" dirty="0" err="1"/>
              <a:t>lâmpada</a:t>
            </a:r>
            <a:r>
              <a:rPr lang="en-US" dirty="0"/>
              <a:t>;</a:t>
            </a:r>
          </a:p>
          <a:p>
            <a:r>
              <a:rPr lang="en-US" dirty="0"/>
              <a:t>2 m de </a:t>
            </a:r>
            <a:r>
              <a:rPr lang="en-US" dirty="0" err="1"/>
              <a:t>fio</a:t>
            </a:r>
            <a:r>
              <a:rPr lang="en-US" dirty="0"/>
              <a:t> de </a:t>
            </a:r>
            <a:r>
              <a:rPr lang="en-US" dirty="0" err="1"/>
              <a:t>cobre</a:t>
            </a:r>
            <a:r>
              <a:rPr lang="en-US" dirty="0"/>
              <a:t> de 1,5 mm;</a:t>
            </a:r>
          </a:p>
          <a:p>
            <a:r>
              <a:rPr lang="en-US" dirty="0"/>
              <a:t>1 </a:t>
            </a:r>
            <a:r>
              <a:rPr lang="en-US" dirty="0" err="1"/>
              <a:t>suporte</a:t>
            </a:r>
            <a:r>
              <a:rPr lang="en-US" dirty="0"/>
              <a:t> para 4 </a:t>
            </a:r>
            <a:r>
              <a:rPr lang="en-US" dirty="0" err="1"/>
              <a:t>pilhas</a:t>
            </a:r>
            <a:r>
              <a:rPr lang="en-US" dirty="0"/>
              <a:t>;</a:t>
            </a:r>
          </a:p>
          <a:p>
            <a:r>
              <a:rPr lang="en-US" dirty="0"/>
              <a:t>4 </a:t>
            </a:r>
            <a:r>
              <a:rPr lang="en-US" dirty="0" err="1"/>
              <a:t>pilhas</a:t>
            </a:r>
            <a:r>
              <a:rPr lang="en-US" dirty="0"/>
              <a:t>;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; e</a:t>
            </a:r>
          </a:p>
          <a:p>
            <a:r>
              <a:rPr lang="pt-BR" dirty="0"/>
              <a:t>Alicate e fita isolante.</a:t>
            </a:r>
          </a:p>
        </p:txBody>
      </p:sp>
    </p:spTree>
    <p:extLst>
      <p:ext uri="{BB962C8B-B14F-4D97-AF65-F5344CB8AC3E}">
        <p14:creationId xmlns:p14="http://schemas.microsoft.com/office/powerpoint/2010/main" val="3844851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929381"/>
              </p:ext>
            </p:extLst>
          </p:nvPr>
        </p:nvGraphicFramePr>
        <p:xfrm>
          <a:off x="838200" y="1825625"/>
          <a:ext cx="3525254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27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762627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Vcc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F6DB820-9CD6-416D-9D65-07D6645DA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89" y="1825625"/>
            <a:ext cx="6252411" cy="31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70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rele,LOW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rele,HIGH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delay(10000); 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14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D547-BAAE-4693-B12A-129BF758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1E5-C439-404E-8AD6-FAEECA44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Acionar lâmpada via </a:t>
            </a:r>
            <a:r>
              <a:rPr lang="pt-BR" dirty="0" err="1"/>
              <a:t>bluetooth</a:t>
            </a:r>
            <a:r>
              <a:rPr lang="pt-BR" dirty="0"/>
              <a:t> do celular.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Acionar lâmpada a partir de uma determinada temperatura.</a:t>
            </a:r>
          </a:p>
        </p:txBody>
      </p:sp>
    </p:spTree>
    <p:extLst>
      <p:ext uri="{BB962C8B-B14F-4D97-AF65-F5344CB8AC3E}">
        <p14:creationId xmlns:p14="http://schemas.microsoft.com/office/powerpoint/2010/main" val="761909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Bluetooth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https://www.electronicwings.com/sensors-modules/bluetooth-module-hc-05-</a:t>
            </a:r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https://maker.pro/arduino/tutorial/bluetooth-basics-how-to-control-led-using-smartphone-arduino</a:t>
            </a:r>
            <a:endParaRPr lang="pt-BR" dirty="0"/>
          </a:p>
          <a:p>
            <a:r>
              <a:rPr lang="pt-BR" dirty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  <a:p>
            <a:r>
              <a:rPr lang="pt-BR" dirty="0">
                <a:hlinkClick r:id="rId5"/>
              </a:rPr>
              <a:t>http://www.instructables.com/id/Tutorial-Using-HC06-Bluetooth-to-Serial-Wireless-U/</a:t>
            </a:r>
            <a:endParaRPr lang="pt-BR" dirty="0"/>
          </a:p>
          <a:p>
            <a:r>
              <a:rPr lang="en-US" dirty="0">
                <a:hlinkClick r:id="rId6"/>
              </a:rPr>
              <a:t>https://www.instructables.com/id/AT-command-mode-of-HC-05-Bluetooth-module/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</a:t>
            </a:r>
            <a:r>
              <a:rPr lang="pt-BR" dirty="0">
                <a:hlinkClick r:id="rId2"/>
              </a:rPr>
              <a:t>comandos AT</a:t>
            </a:r>
            <a:r>
              <a:rPr lang="pt-BR" dirty="0"/>
              <a:t>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Comandos. Caso contrário, por padrão, ele permanece no modo Dados. A taxa de transmissão padrão do HC-05 no modo Comandos é 38400 </a:t>
            </a:r>
            <a:r>
              <a:rPr lang="pt-BR" dirty="0" err="1"/>
              <a:t>bps</a:t>
            </a:r>
            <a:r>
              <a:rPr lang="pt-BR" dirty="0"/>
              <a:t> e 9600 no modo Dados.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Dados: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Comandos: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https://blogmasterwalkershop.com.br/arduino/arduino-utilizando-o-potenciometro-linear/</a:t>
            </a:r>
            <a:endParaRPr lang="en-US" dirty="0"/>
          </a:p>
          <a:p>
            <a:r>
              <a:rPr lang="en-US" dirty="0">
                <a:hlinkClick r:id="rId3"/>
              </a:rPr>
              <a:t>https://portal.vidadesilicio.com.br/lm35-medindo-temperatura-com-arduino/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https://blogmasterwalkershop.com.br/arduino/como-usar-com-arduino-modulo-rele-5v-1-canal/</a:t>
            </a:r>
            <a:endParaRPr lang="en-US" dirty="0"/>
          </a:p>
          <a:p>
            <a:r>
              <a:rPr lang="pt-BR" dirty="0">
                <a:hlinkClick r:id="rId5"/>
              </a:rPr>
              <a:t>https://portal.vidadesilicio.com.br/modulo-rele-com-arduino/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49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Key/EN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861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2861</Words>
  <Application>Microsoft Office PowerPoint</Application>
  <PresentationFormat>Widescreen</PresentationFormat>
  <Paragraphs>338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Tema do Office</vt:lpstr>
      <vt:lpstr>Módulo Bluetooth HC-05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Modo Comando</vt:lpstr>
      <vt:lpstr>Modo Comando</vt:lpstr>
      <vt:lpstr>Prática</vt:lpstr>
      <vt:lpstr>Montagem do circuito - componentes</vt:lpstr>
      <vt:lpstr>Montagem do circuito - conexões</vt:lpstr>
      <vt:lpstr>Ligar circuito</vt:lpstr>
      <vt:lpstr>Comandos AT</vt:lpstr>
      <vt:lpstr>Comandos AT</vt:lpstr>
      <vt:lpstr>Comunicação Bluetooth entre dispositivos</vt:lpstr>
      <vt:lpstr>Sistema de comunicação bluetooth</vt:lpstr>
      <vt:lpstr>Sistema de comunicação bluetooth</vt:lpstr>
      <vt:lpstr>Sistema de comunicação bluetooth</vt:lpstr>
      <vt:lpstr>Prática</vt:lpstr>
      <vt:lpstr>Montagem do circuito - componentes</vt:lpstr>
      <vt:lpstr>Montagem do circuito - conexões</vt:lpstr>
      <vt:lpstr>Enviar código</vt:lpstr>
      <vt:lpstr>Enviar código</vt:lpstr>
      <vt:lpstr>Parear módulo HC-05 e celular</vt:lpstr>
      <vt:lpstr>Conectar celular ao módulo HC-05</vt:lpstr>
      <vt:lpstr>Conectar celular ao módulo HC-05</vt:lpstr>
      <vt:lpstr>Conectar celular ao módulo HC-05</vt:lpstr>
      <vt:lpstr>Conectar celular ao módulo HC-05</vt:lpstr>
      <vt:lpstr>Conectar PC ao módulo HC-05 e celular</vt:lpstr>
      <vt:lpstr>Conectar PC ao módulo HC-05 e celular</vt:lpstr>
      <vt:lpstr>Transmissão de dados analógicos</vt:lpstr>
      <vt:lpstr>Leitura de um potenciômetro</vt:lpstr>
      <vt:lpstr>Leitura de um potenciômetro</vt:lpstr>
      <vt:lpstr>Prática</vt:lpstr>
      <vt:lpstr>Montagem do circuito - componentes</vt:lpstr>
      <vt:lpstr>Montagem do circuito - conexões</vt:lpstr>
      <vt:lpstr>Enviar código</vt:lpstr>
      <vt:lpstr>Enviar código</vt:lpstr>
      <vt:lpstr>Recebendo os dados no celular</vt:lpstr>
      <vt:lpstr>Trocando o Potenciômetro por um sensor</vt:lpstr>
      <vt:lpstr>Sensor de temperature LM35</vt:lpstr>
      <vt:lpstr>Sensor de temperature LM35</vt:lpstr>
      <vt:lpstr>Montagem do circuito - conexões</vt:lpstr>
      <vt:lpstr>Enviar código</vt:lpstr>
      <vt:lpstr>Acionando equipamentos de alta tensão ou corrente</vt:lpstr>
      <vt:lpstr>Módulo Relé 5 V 1 Canal</vt:lpstr>
      <vt:lpstr>Entendendo um interruptor</vt:lpstr>
      <vt:lpstr>Entendendo um relé</vt:lpstr>
      <vt:lpstr>Módulo relé</vt:lpstr>
      <vt:lpstr>Descrição dos pinos</vt:lpstr>
      <vt:lpstr>Especificações e características</vt:lpstr>
      <vt:lpstr>Prática</vt:lpstr>
      <vt:lpstr>Montagem do circuito - componentes</vt:lpstr>
      <vt:lpstr>Montagem do circuito - conexões</vt:lpstr>
      <vt:lpstr>Enviar código</vt:lpstr>
      <vt:lpstr>Exercícios</vt:lpstr>
      <vt:lpstr>Referências Bluetooth</vt:lpstr>
      <vt:lpstr>Referências Relé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Salmo Marques da Silva Júnior</cp:lastModifiedBy>
  <cp:revision>97</cp:revision>
  <dcterms:created xsi:type="dcterms:W3CDTF">2019-11-01T20:07:11Z</dcterms:created>
  <dcterms:modified xsi:type="dcterms:W3CDTF">2019-11-08T14:12:54Z</dcterms:modified>
</cp:coreProperties>
</file>