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89" r:id="rId5"/>
    <p:sldId id="290" r:id="rId6"/>
    <p:sldId id="291" r:id="rId7"/>
    <p:sldId id="267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60" autoAdjust="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CD769397-1751-4A3D-A1F6-8C3A38F3F7A9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DABD8CD-D2C2-479A-95F6-05FF71438CA0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C724B49-1D65-4173-A329-9E8E92CC1843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C724B49-1D65-4173-A329-9E8E92CC1843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858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C724B49-1D65-4173-A329-9E8E92CC1843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522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C724B49-1D65-4173-A329-9E8E92CC1843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215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6541F3C-0A59-4F90-AFC6-6F0BC6A0EC2F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duino/Arduin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content.arduino.cc/assets/Atmel-7810-Automotive-Microcontrollers-ATmega328P_Datasheet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rduino.cc/hardware/uno-rev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Document_Object_Model/Introduc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alura.com.br/artigos/poo-programacao-orientada-a-objetos" TargetMode="External"/><Relationship Id="rId4" Type="http://schemas.openxmlformats.org/officeDocument/2006/relationships/hyperlink" Target="https://developer.mozilla.org/pt-BR/docs/Web/JavaScript/Reference/Class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88600" y="2898000"/>
            <a:ext cx="11379600" cy="151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Arduino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706760" y="4443480"/>
            <a:ext cx="914292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7500"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1F4E79"/>
                </a:solidFill>
                <a:latin typeface="Arial"/>
                <a:ea typeface="DejaVu Sans"/>
              </a:rPr>
              <a:t>Salmo Marques da Silva Júnior</a:t>
            </a:r>
            <a:endParaRPr lang="pt-BR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1F4E79"/>
                </a:solidFill>
                <a:latin typeface="Arial"/>
                <a:ea typeface="DejaVu Sans"/>
              </a:rPr>
              <a:t>salmo.sjunior@sp.senac.br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00"/>
    </mc:Choice>
    <mc:Fallback xmlns="" xmlns:p15="http://schemas.microsoft.com/office/powerpoint/2012/main">
      <p:transition spd="slow" advTm="17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O que é Arduino?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É uma plataforma eletrônica open-</a:t>
            </a:r>
            <a:r>
              <a:rPr lang="pt-BR" sz="3200" b="0" strike="noStrike" spc="-1" dirty="0" err="1">
                <a:solidFill>
                  <a:srgbClr val="1F4E79"/>
                </a:solidFill>
                <a:latin typeface="Arial"/>
                <a:ea typeface="DejaVu Sans"/>
              </a:rPr>
              <a:t>source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baseada em hardware e software fáceis de usar. Placas Arduino são capazes de ler entradas de dados e transformá-las em saídas.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Isso é possível enviando um conjunto de instruções para o microcontrolador na placa.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O software Arduino é fácil de us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ar para iniciantes e ainda flexível suficiente para usuários avançados.</a:t>
            </a: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spc="-1" dirty="0">
                <a:solidFill>
                  <a:srgbClr val="1F4E79"/>
                </a:solidFill>
                <a:latin typeface="Arial"/>
                <a:ea typeface="DejaVu Sans"/>
              </a:rPr>
              <a:t>Por que</a:t>
            </a:r>
            <a:r>
              <a:rPr lang="pt-BR" sz="5400" b="0" strike="noStrike" spc="-1" dirty="0">
                <a:solidFill>
                  <a:srgbClr val="1F4E79"/>
                </a:solidFill>
                <a:latin typeface="Arial"/>
                <a:ea typeface="DejaVu Sans"/>
              </a:rPr>
              <a:t> Arduino?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fácil de us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ar para iniciantes;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flexível suficiente para usuários avançados;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b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arato;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multiplataforma;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ambiente de programação simples;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software open-</a:t>
            </a:r>
            <a:r>
              <a:rPr lang="pt-BR" sz="3200" spc="-1" dirty="0" err="1">
                <a:solidFill>
                  <a:srgbClr val="1F4E79"/>
                </a:solidFill>
                <a:latin typeface="Arial"/>
              </a:rPr>
              <a:t>source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 e extensível</a:t>
            </a:r>
            <a:r>
              <a:rPr lang="pt-BR" sz="3200" spc="-1" dirty="0">
                <a:solidFill>
                  <a:srgbClr val="1F4E79"/>
                </a:solidFill>
                <a:latin typeface="Arial"/>
                <a:hlinkClick r:id="rId3"/>
              </a:rPr>
              <a:t>*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; e</a:t>
            </a: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  <a:latin typeface="Arial"/>
              </a:rPr>
              <a:t>hardware open-</a:t>
            </a:r>
            <a:r>
              <a:rPr lang="pt-BR" sz="3200" spc="-1" dirty="0" err="1">
                <a:solidFill>
                  <a:srgbClr val="1F4E79"/>
                </a:solidFill>
                <a:latin typeface="Arial"/>
              </a:rPr>
              <a:t>source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 e extensível</a:t>
            </a:r>
            <a:r>
              <a:rPr lang="pt-BR" sz="3200" spc="-1" dirty="0">
                <a:solidFill>
                  <a:srgbClr val="1F4E79"/>
                </a:solidFill>
                <a:latin typeface="Arial"/>
                <a:hlinkClick r:id="rId4"/>
              </a:rPr>
              <a:t>*</a:t>
            </a:r>
            <a:r>
              <a:rPr lang="pt-BR" sz="3200" spc="-1" dirty="0">
                <a:solidFill>
                  <a:srgbClr val="1F4E79"/>
                </a:solidFill>
                <a:latin typeface="Arial"/>
              </a:rPr>
              <a:t>;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394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spc="-1" dirty="0">
                <a:solidFill>
                  <a:srgbClr val="1F4E79"/>
                </a:solidFill>
                <a:latin typeface="Arial"/>
                <a:ea typeface="DejaVu Sans"/>
              </a:rPr>
              <a:t>UNO </a:t>
            </a:r>
            <a:r>
              <a:rPr lang="pt-BR" sz="5400" spc="-1" dirty="0" err="1">
                <a:solidFill>
                  <a:srgbClr val="1F4E79"/>
                </a:solidFill>
                <a:latin typeface="Arial"/>
                <a:ea typeface="DejaVu Sans"/>
              </a:rPr>
              <a:t>Rev</a:t>
            </a:r>
            <a:r>
              <a:rPr lang="pt-BR" sz="5400" spc="-1" dirty="0">
                <a:solidFill>
                  <a:srgbClr val="1F4E79"/>
                </a:solidFill>
                <a:latin typeface="Arial"/>
                <a:ea typeface="DejaVu Sans"/>
              </a:rPr>
              <a:t> 3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É considerada a melhor placa para se iniciar com eletrônica e programação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  <a:hlinkClick r:id="rId3"/>
              </a:rPr>
              <a:t>*</a:t>
            </a:r>
            <a:r>
              <a:rPr lang="pt-BR" sz="3200" b="0" strike="noStrike" spc="-1" dirty="0">
                <a:solidFill>
                  <a:srgbClr val="1F4E79"/>
                </a:solidFill>
                <a:latin typeface="Arial"/>
              </a:rPr>
              <a:t>.</a:t>
            </a:r>
            <a:endParaRPr lang="pt-BR" sz="3200" spc="-1" dirty="0">
              <a:solidFill>
                <a:srgbClr val="1F4E79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 dirty="0">
              <a:latin typeface="Arial"/>
            </a:endParaRPr>
          </a:p>
        </p:txBody>
      </p:sp>
      <p:pic>
        <p:nvPicPr>
          <p:cNvPr id="1026" name="Picture 2" descr="Arduino Uno Rev3">
            <a:extLst>
              <a:ext uri="{FF2B5EF4-FFF2-40B4-BE49-F238E27FC236}">
                <a16:creationId xmlns:a16="http://schemas.microsoft.com/office/drawing/2014/main" id="{006C8FB4-3B7E-41EB-91E7-E56B619AC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548226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73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spc="-1" dirty="0">
                <a:solidFill>
                  <a:srgbClr val="1F4E79"/>
                </a:solidFill>
                <a:latin typeface="Arial"/>
                <a:ea typeface="DejaVu Sans"/>
              </a:rPr>
              <a:t>Projetos</a:t>
            </a:r>
            <a:endParaRPr lang="pt-BR" sz="5400" b="0" strike="noStrike" spc="-1" dirty="0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Acende </a:t>
            </a:r>
            <a:r>
              <a:rPr lang="pt-BR" sz="3200" spc="-1" dirty="0" err="1">
                <a:solidFill>
                  <a:srgbClr val="1F4E79"/>
                </a:solidFill>
              </a:rPr>
              <a:t>led</a:t>
            </a:r>
            <a:r>
              <a:rPr lang="pt-BR" sz="3200" spc="-1" dirty="0">
                <a:solidFill>
                  <a:srgbClr val="1F4E79"/>
                </a:solidFill>
              </a:rPr>
              <a:t> com botão (LED piscando [ Blocos ]) e contador (</a:t>
            </a:r>
            <a:r>
              <a:rPr lang="pt-BR" sz="3200" spc="-1" dirty="0" err="1">
                <a:solidFill>
                  <a:srgbClr val="1F4E79"/>
                </a:solidFill>
              </a:rPr>
              <a:t>Brilliant</a:t>
            </a:r>
            <a:r>
              <a:rPr lang="pt-BR" sz="3200" spc="-1" dirty="0">
                <a:solidFill>
                  <a:srgbClr val="1F4E79"/>
                </a:solidFill>
              </a:rPr>
              <a:t> </a:t>
            </a:r>
            <a:r>
              <a:rPr lang="pt-BR" sz="3200" spc="-1" dirty="0" err="1">
                <a:solidFill>
                  <a:srgbClr val="1F4E79"/>
                </a:solidFill>
              </a:rPr>
              <a:t>Amberis-Rottis</a:t>
            </a:r>
            <a:r>
              <a:rPr lang="pt-BR" sz="3200" spc="-1" dirty="0">
                <a:solidFill>
                  <a:srgbClr val="1F4E79"/>
                </a:solidFill>
              </a:rPr>
              <a:t>)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>
                <a:solidFill>
                  <a:srgbClr val="1F4E79"/>
                </a:solidFill>
              </a:rPr>
              <a:t>semáforo</a:t>
            </a:r>
            <a:endParaRPr lang="pt-BR" sz="3200" spc="-1" dirty="0">
              <a:solidFill>
                <a:srgbClr val="1F4E79"/>
              </a:solidFill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r>
              <a:rPr lang="pt-BR" sz="3200" spc="-1" dirty="0">
                <a:solidFill>
                  <a:srgbClr val="1F4E79"/>
                </a:solidFill>
              </a:rPr>
              <a:t>Sensor de movimento (PIR sensor)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spc="-1" dirty="0">
              <a:solidFill>
                <a:srgbClr val="1F4E79"/>
              </a:solidFill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spc="-1" dirty="0">
              <a:solidFill>
                <a:srgbClr val="1F4E79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pos="0" algn="l"/>
              </a:tabLst>
            </a:pPr>
            <a:endParaRPr lang="pt-BR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3900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224280"/>
            <a:ext cx="1202220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400" b="0" strike="noStrike" spc="-1">
                <a:solidFill>
                  <a:srgbClr val="1F4E79"/>
                </a:solidFill>
                <a:latin typeface="Arial"/>
                <a:ea typeface="DejaVu Sans"/>
              </a:rPr>
              <a:t>Referências</a:t>
            </a:r>
            <a:endParaRPr lang="pt-BR" sz="54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317520" y="1290960"/>
            <a:ext cx="117043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5500" lnSpcReduction="20000"/>
          </a:bodyPr>
          <a:lstStyle/>
          <a:p>
            <a:pPr marL="514440" indent="-513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MDN web docs.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Introduction to the DOM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In: Document Object Model.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https://developer.mozilla.org/en-US/docs/Web/API/Document_Object_Model/Introduction</a:t>
            </a:r>
            <a:endParaRPr lang="pt-BR" sz="3200" b="0" strike="noStrike" spc="-1">
              <a:latin typeface="Arial"/>
            </a:endParaRPr>
          </a:p>
          <a:p>
            <a:pPr marL="514440" indent="-513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MDN web docs.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Classes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https://developer.mozilla.org/pt-BR/docs/Web/JavaScript/Reference/Classes</a:t>
            </a:r>
            <a:endParaRPr lang="pt-BR" sz="3200" b="0" strike="noStrike" spc="-1">
              <a:latin typeface="Arial"/>
            </a:endParaRPr>
          </a:p>
          <a:p>
            <a:pPr marL="514440" indent="-513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João Henrique. </a:t>
            </a:r>
            <a:r>
              <a:rPr lang="pt-BR" sz="3200" b="1" strike="noStrike" spc="-1">
                <a:solidFill>
                  <a:srgbClr val="1F4E79"/>
                </a:solidFill>
                <a:latin typeface="Arial"/>
                <a:ea typeface="DejaVu Sans"/>
              </a:rPr>
              <a:t>POO: o que é programação orientada a objetos?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 . Disponível em: </a:t>
            </a:r>
            <a:r>
              <a:rPr lang="pt-BR" sz="32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5"/>
              </a:rPr>
              <a:t>https://www.alura.com.br/artigos/poo-programacao-orientada-a-objetos</a:t>
            </a: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.</a:t>
            </a:r>
            <a:endParaRPr lang="pt-BR" sz="3200" b="0" strike="noStrike" spc="-1">
              <a:latin typeface="Arial"/>
            </a:endParaRPr>
          </a:p>
          <a:p>
            <a:pPr marL="514440" indent="-51336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Clr>
                <a:srgbClr val="1F4E79"/>
              </a:buClr>
              <a:buFont typeface="Calibri Light"/>
              <a:buAutoNum type="arabicPeriod"/>
            </a:pPr>
            <a:r>
              <a:rPr lang="pt-BR" sz="3200" b="0" strike="noStrike" spc="-1">
                <a:solidFill>
                  <a:srgbClr val="1F4E79"/>
                </a:solidFill>
                <a:latin typeface="Arial"/>
                <a:ea typeface="DejaVu Sans"/>
              </a:rPr>
              <a:t>https://www.devmedia.com.br/os-4-pilares-da-programacao-orientada-a-objetos/9264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7090</TotalTime>
  <Words>276</Words>
  <Application>Microsoft Office PowerPoint</Application>
  <PresentationFormat>Widescreen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4" baseType="lpstr">
      <vt:lpstr>Arial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Thiago Augusto da Costa</dc:creator>
  <dc:description/>
  <cp:lastModifiedBy>Salmo Marques da Silva Junior</cp:lastModifiedBy>
  <cp:revision>523</cp:revision>
  <dcterms:created xsi:type="dcterms:W3CDTF">2017-01-10T17:35:04Z</dcterms:created>
  <dcterms:modified xsi:type="dcterms:W3CDTF">2021-07-13T21:28:47Z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