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máximos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especialmente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demandar</a:t>
            </a:r>
            <a:r>
              <a:rPr lang="en-US" dirty="0"/>
              <a:t> </a:t>
            </a:r>
            <a:r>
              <a:rPr lang="en-US" dirty="0" err="1"/>
              <a:t>carga</a:t>
            </a:r>
            <a:r>
              <a:rPr lang="en-US" dirty="0"/>
              <a:t> extra de tempo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habilidade</a:t>
            </a:r>
            <a:r>
              <a:rPr lang="en-US" dirty="0"/>
              <a:t> do </a:t>
            </a:r>
            <a:r>
              <a:rPr lang="en-US" dirty="0" err="1"/>
              <a:t>jogador</a:t>
            </a:r>
            <a:r>
              <a:rPr lang="en-US" dirty="0"/>
              <a:t> para </a:t>
            </a:r>
            <a:r>
              <a:rPr lang="en-US" dirty="0" err="1"/>
              <a:t>atingir</a:t>
            </a:r>
            <a:r>
              <a:rPr lang="en-US" dirty="0"/>
              <a:t> o valor </a:t>
            </a:r>
            <a:r>
              <a:rPr lang="en-US" dirty="0" err="1"/>
              <a:t>máximo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8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9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3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56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731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40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8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5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0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8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teste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de que a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falhas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ocasionadas</a:t>
            </a:r>
            <a:r>
              <a:rPr lang="en-US" dirty="0"/>
              <a:t> pela </a:t>
            </a:r>
            <a:r>
              <a:rPr lang="en-US" dirty="0" err="1"/>
              <a:t>interação</a:t>
            </a:r>
            <a:r>
              <a:rPr lang="en-US" dirty="0"/>
              <a:t> de, no </a:t>
            </a:r>
            <a:r>
              <a:rPr lang="en-US" dirty="0" err="1"/>
              <a:t>máximo</a:t>
            </a:r>
            <a:r>
              <a:rPr lang="en-US" dirty="0"/>
              <a:t>,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67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5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44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843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36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20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95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54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80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7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elementos individuais do jogo que você quer incluir em seus testes combinatórios.</a:t>
            </a:r>
          </a:p>
          <a:p>
            <a:r>
              <a:rPr lang="pt-BR" dirty="0"/>
              <a:t>Os testes podem ser homogêneos (com parâmetros do mesmo tipo – itens de um mesmo menu, como configurações de efeito na tela, por exemplo) ou heterogêneos (com parâmetros de tipos diferentes – itens de menus diferentes).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2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21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Crash bug: congelar o jogo;</a:t>
            </a:r>
          </a:p>
          <a:p>
            <a:r>
              <a:rPr lang="pt-BR" dirty="0" smtClean="0"/>
              <a:t>Bugs críticos: recursos de </a:t>
            </a:r>
            <a:r>
              <a:rPr lang="pt-BR" dirty="0" err="1" smtClean="0"/>
              <a:t>jogabilidade</a:t>
            </a:r>
            <a:r>
              <a:rPr lang="pt-BR" dirty="0" smtClean="0"/>
              <a:t> não funcionando;</a:t>
            </a:r>
          </a:p>
          <a:p>
            <a:r>
              <a:rPr lang="pt-BR" dirty="0" smtClean="0"/>
              <a:t>Bug menor: erros no texto;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Solicitação de recursos: opção de ativar e desativar o Heads-</a:t>
            </a:r>
            <a:r>
              <a:rPr lang="pt-BR" dirty="0" err="1" smtClean="0"/>
              <a:t>up</a:t>
            </a:r>
            <a:r>
              <a:rPr lang="pt-BR" dirty="0" smtClean="0"/>
              <a:t>-display (HUD) </a:t>
            </a:r>
            <a:r>
              <a:rPr lang="pt-BR" dirty="0" err="1" smtClean="0"/>
              <a:t>in-game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3375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390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7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peso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,</a:t>
            </a:r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reduzir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testados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impactar</a:t>
            </a:r>
            <a:r>
              <a:rPr lang="en-US" dirty="0"/>
              <a:t> a </a:t>
            </a:r>
            <a:r>
              <a:rPr lang="en-US" dirty="0" err="1"/>
              <a:t>capacidade</a:t>
            </a:r>
            <a:r>
              <a:rPr lang="en-US" dirty="0"/>
              <a:t> dos teste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no </a:t>
            </a:r>
            <a:r>
              <a:rPr lang="en-US" dirty="0" err="1"/>
              <a:t>jogo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0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6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75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55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Inclua os valores máximos para os mesmos parâmetros relacionados para os valores mínimos. Inclua também testes com o valor máximo de jogadores, de arquivos salvos, e espaço de armazenamento máximo.</a:t>
            </a:r>
          </a:p>
        </p:txBody>
      </p:sp>
    </p:spTree>
    <p:extLst>
      <p:ext uri="{BB962C8B-B14F-4D97-AF65-F5344CB8AC3E}">
        <p14:creationId xmlns:p14="http://schemas.microsoft.com/office/powerpoint/2010/main" val="454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pode ter limites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Domínio ou bordas de uma 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um campo ou quadra;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Missões ou Waypoints em uma corrida;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Linhas de início e chegada;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Portais de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188862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Limiares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O jogo também pode ter limites não físicos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 máxima de uma personagem ou veículo;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alcançada por um projétil;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 em que uma elemento se torna visível, transparente ou invisível;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04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Inicie uma tabela simples usando parâmetros que tem somente dois valores, tais como ligado/desligado, masculino/feminino, Mario/Luigi, ou Dia/Noite.</a:t>
            </a:r>
          </a:p>
        </p:txBody>
      </p:sp>
    </p:spTree>
    <p:extLst>
      <p:ext uri="{BB962C8B-B14F-4D97-AF65-F5344CB8AC3E}">
        <p14:creationId xmlns:p14="http://schemas.microsoft.com/office/powerpoint/2010/main" val="21505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Este teste combina características para um Jedi no jogo Star Wars para testar seus efeitos em animações de combate e cálculo de danos.</a:t>
            </a:r>
          </a:p>
          <a:p>
            <a:r>
              <a:rPr lang="pt-BR" dirty="0"/>
              <a:t>Os três parâmetros testados são: gênero, sabre de luz com um ou dois cristais, e lado Luz ou Sombrio da força.</a:t>
            </a:r>
          </a:p>
        </p:txBody>
      </p:sp>
    </p:spTree>
    <p:extLst>
      <p:ext uri="{BB962C8B-B14F-4D97-AF65-F5344CB8AC3E}">
        <p14:creationId xmlns:p14="http://schemas.microsoft.com/office/powerpoint/2010/main" val="40192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325939"/>
              </p:ext>
            </p:extLst>
          </p:nvPr>
        </p:nvGraphicFramePr>
        <p:xfrm>
          <a:off x="317500" y="1290638"/>
          <a:ext cx="117062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113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5853113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5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06506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Masculino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cristal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5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6458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b="1" dirty="0" err="1"/>
                        <a:t>cristal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8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Tabelas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6AF4BEF-EAAC-40EB-8A8F-21D615D8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52351"/>
              </p:ext>
            </p:extLst>
          </p:nvPr>
        </p:nvGraphicFramePr>
        <p:xfrm>
          <a:off x="317500" y="1290638"/>
          <a:ext cx="117062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075">
                  <a:extLst>
                    <a:ext uri="{9D8B030D-6E8A-4147-A177-3AD203B41FA5}">
                      <a16:colId xmlns:a16="http://schemas.microsoft.com/office/drawing/2014/main" val="332952379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525931457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337130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Gênero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Sabre de Luz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Força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Masculino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7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b="0" dirty="0" err="1"/>
                        <a:t>cristal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Feminino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cristais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1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Fluxo de Teste (TFD)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São modelos gráficos que representam o comportamento do jogo sob a perspectiva do jogador. O teste é orientado pelo digrama para exercitar caminhos familiares e inesperados do jogo.</a:t>
            </a:r>
          </a:p>
          <a:p>
            <a:r>
              <a:rPr lang="pt-BR" dirty="0" smtClean="0"/>
              <a:t>A </a:t>
            </a:r>
            <a:r>
              <a:rPr lang="pt-BR" dirty="0"/>
              <a:t>natureza gráfica do TFD oferece aos testadores, desenvolvedores e produtores a capacidade de </a:t>
            </a:r>
            <a:r>
              <a:rPr lang="pt-BR" dirty="0" smtClean="0"/>
              <a:t>rever, analisar, dar feedback facilmente.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01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</a:t>
            </a:r>
            <a:r>
              <a:rPr lang="pt-BR" i="1" dirty="0" smtClean="0"/>
              <a:t>Engenharia </a:t>
            </a:r>
            <a:r>
              <a:rPr lang="pt-BR" i="1" dirty="0"/>
              <a:t>de Software é o estabelecimento e o emprego de sólidos princípios de engenharia de modo a obter software de maneira econômica, que seja confiável e funcione de forma eficiente em máquinas </a:t>
            </a:r>
            <a:r>
              <a:rPr lang="pt-BR" i="1" dirty="0" smtClean="0"/>
              <a:t>reais</a:t>
            </a:r>
            <a:r>
              <a:rPr lang="pt-BR" dirty="0" smtClean="0"/>
              <a:t>”</a:t>
            </a:r>
          </a:p>
          <a:p>
            <a:pPr algn="r"/>
            <a:r>
              <a:rPr lang="pt-BR" b="1" dirty="0"/>
              <a:t>Fritz Bauer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Fluxos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Um fluxo é representado por uma seta que conecta estados do jogo, indicando a direção em que ocorre a mudança de estado.</a:t>
            </a:r>
          </a:p>
          <a:p>
            <a:r>
              <a:rPr lang="pt-BR" dirty="0" smtClean="0"/>
              <a:t>Cada fluxo contém um ID, um evento e uma ação, conforme o exemplo abaixo: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4006015"/>
            <a:ext cx="4743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Eventos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São operações iniciadas pelos jogadores, periféricos, rede ou mecanismos do jogo. Exemplos: pegar um objeto, enviar uma mensagem ou atirar um objeto.</a:t>
            </a:r>
          </a:p>
          <a:p>
            <a:r>
              <a:rPr lang="pt-BR" dirty="0" smtClean="0"/>
              <a:t>Três fatores para selecionar os eventos relevantes: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Possibilidade de interação com outros eventos;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Comportamentos únicos ou importantes associados ao evento;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Estados do jogo únicos ou importantes que são consequências do evento.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7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Ações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Uma ação apresenta um comportamento temporário ou transitório em resposta a um evento. É aquilo que o testador deve checar como resultado de causar ou realizar um evento.</a:t>
            </a:r>
          </a:p>
          <a:p>
            <a:r>
              <a:rPr lang="pt-BR" dirty="0" smtClean="0"/>
              <a:t>As ações podem ser percebidas por meio dos sentidos humanos e facilidades da plataforma de jogos, incluindo sons, efeitos visuais, feedbacks e informações enviadas pela rede.</a:t>
            </a:r>
          </a:p>
          <a:p>
            <a:r>
              <a:rPr lang="pt-BR" dirty="0" smtClean="0"/>
              <a:t>Ações não persistem ao longo do jogo.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69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Estados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Representam comportamentos de jogo persistentes e recorrentes. Enquanto você não sair de um determinado estado A, você observará um mesmo comportamento no jogo. E esse mesmo comportamento deve ser observado toda vez que você retornar ao estado A.</a:t>
            </a:r>
          </a:p>
          <a:p>
            <a:r>
              <a:rPr lang="pt-BR" dirty="0" smtClean="0"/>
              <a:t>Os estados são representados por círculos com um nome único.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730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 TFD: Terminadores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São caixas especiais inseridas para indicar onde o teste inicia e onde ele termina.</a:t>
            </a:r>
          </a:p>
          <a:p>
            <a:r>
              <a:rPr lang="pt-BR" dirty="0" smtClean="0"/>
              <a:t>Uma é a caixa Entrada que, normalmente, tem apenas um fluxo que leva a um estado. A outra é a caixa Saída que tem um ou mais fluxos chegando de um ou mais estados.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41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TFD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Este exemplo é baseado na habilidade de pegar armas e </a:t>
            </a:r>
            <a:r>
              <a:rPr lang="pt-BR" dirty="0"/>
              <a:t>munição </a:t>
            </a:r>
            <a:r>
              <a:rPr lang="pt-BR" dirty="0" smtClean="0"/>
              <a:t>observando se </a:t>
            </a:r>
            <a:r>
              <a:rPr lang="pt-BR" dirty="0"/>
              <a:t>o jogo mantém o controle de sua contagem de munição e executa os efeitos visuais e sonoros </a:t>
            </a:r>
            <a:r>
              <a:rPr lang="pt-BR" dirty="0" smtClean="0"/>
              <a:t>corretamente.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927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TFD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4720" y="1290638"/>
            <a:ext cx="4631785" cy="50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O dicionário de dados fornece descrições detalhadas de </a:t>
            </a:r>
            <a:r>
              <a:rPr lang="pt-BR" dirty="0"/>
              <a:t>cada elemento nomeado unicamente </a:t>
            </a:r>
            <a:r>
              <a:rPr lang="pt-BR" dirty="0" smtClean="0"/>
              <a:t>do conjunto de </a:t>
            </a:r>
            <a:r>
              <a:rPr lang="pt-BR" dirty="0" err="1" smtClean="0"/>
              <a:t>TFDs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78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Dados: Exemplo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DropGun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Pressione a tecla “\” para jogar a arma selecionada.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DropSound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Verifique se o som de queda do item foi executado.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Enter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Selecione uma partida e pressione a tecla “espaço” para iniciar a partida.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Exit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Pressione a tecla “</a:t>
            </a:r>
            <a:r>
              <a:rPr lang="pt-BR" dirty="0" err="1" smtClean="0"/>
              <a:t>esc</a:t>
            </a:r>
            <a:r>
              <a:rPr lang="pt-BR" dirty="0" smtClean="0"/>
              <a:t>” para sair da partida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GetAmmo</a:t>
            </a:r>
            <a:endParaRPr lang="pt-BR" dirty="0" smtClean="0"/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pt-BR" dirty="0" smtClean="0"/>
              <a:t>Procure um pacote de munição no chão da arena e caminhe sobre ele</a:t>
            </a:r>
          </a:p>
        </p:txBody>
      </p:sp>
    </p:spTree>
    <p:extLst>
      <p:ext uri="{BB962C8B-B14F-4D97-AF65-F5344CB8AC3E}">
        <p14:creationId xmlns:p14="http://schemas.microsoft.com/office/powerpoint/2010/main" val="300059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Rastreamento de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Um banco de dados centralizado é crucial para o rastreamento eficiente de bugs.</a:t>
            </a:r>
          </a:p>
          <a:p>
            <a:r>
              <a:rPr lang="pt-BR" dirty="0" err="1" smtClean="0">
                <a:hlinkClick r:id="rId3"/>
              </a:rPr>
              <a:t>Trello</a:t>
            </a:r>
            <a:r>
              <a:rPr lang="pt-BR" dirty="0" smtClean="0"/>
              <a:t> é um exemplo de ferramenta eficiente para realiza o rastreamento de bugs.</a:t>
            </a:r>
          </a:p>
        </p:txBody>
      </p:sp>
    </p:spTree>
    <p:extLst>
      <p:ext uri="{BB962C8B-B14F-4D97-AF65-F5344CB8AC3E}">
        <p14:creationId xmlns:p14="http://schemas.microsoft.com/office/powerpoint/2010/main" val="35967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possível encontrar parâmetros de teste observando elementos do jogo, funcionalidades e escolhas, tais como: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Eventos;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Configurações de hardware;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Características de personagem;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Opções de personalização.</a:t>
            </a:r>
          </a:p>
        </p:txBody>
      </p:sp>
    </p:spTree>
    <p:extLst>
      <p:ext uri="{BB962C8B-B14F-4D97-AF65-F5344CB8AC3E}">
        <p14:creationId xmlns:p14="http://schemas.microsoft.com/office/powerpoint/2010/main" val="75984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Os bugs devem ser registrados com as definições corretas para serem corrigidos na ordem mais eficiente.</a:t>
            </a:r>
          </a:p>
          <a:p>
            <a:r>
              <a:rPr lang="pt-BR" dirty="0" smtClean="0"/>
              <a:t>Se o bug não for definido corretamente, crash bugs podem ficar sem solução durante algum tempo e acabar sendo mais difíceis de corrigir à medida que a produção avançar.</a:t>
            </a:r>
          </a:p>
        </p:txBody>
      </p:sp>
    </p:spTree>
    <p:extLst>
      <p:ext uri="{BB962C8B-B14F-4D97-AF65-F5344CB8AC3E}">
        <p14:creationId xmlns:p14="http://schemas.microsoft.com/office/powerpoint/2010/main" val="81782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de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definições de bugs mais comuns são: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Crash bug: é extremamente grave, visto que impede o jogador de progredir no jogo;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Bugs críticos: é um problema grave na funcionalidade do jogo mas que não impede o jogador de progredir;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Bug menor: é aquele que o jogador percebe, mas que não prejudica muito a experiência geral do jogo;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Solicitação de recursos: não é um bug. É uma funcionalidade adicional que seria interessante incluir.</a:t>
            </a:r>
          </a:p>
        </p:txBody>
      </p:sp>
    </p:spTree>
    <p:extLst>
      <p:ext uri="{BB962C8B-B14F-4D97-AF65-F5344CB8AC3E}">
        <p14:creationId xmlns:p14="http://schemas.microsoft.com/office/powerpoint/2010/main" val="231327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 smtClean="0"/>
              <a:t>Os membros da equipe de desenvolvimento devem ser solicitados a inserir no banco de dados todos os bugs que encontrarem, junto com qualquer solicitação de recursos, ou os feedbacks que demandarem uma alteração no jogo.</a:t>
            </a:r>
          </a:p>
          <a:p>
            <a:r>
              <a:rPr lang="pt-BR" dirty="0" smtClean="0"/>
              <a:t>Embora as solicitações de recursos ou os feedbacks não sejam bugs, é bom incluí-los no banco de dados para que possam ser rastreados, resolvidos e verificados.</a:t>
            </a:r>
          </a:p>
        </p:txBody>
      </p:sp>
    </p:spTree>
    <p:extLst>
      <p:ext uri="{BB962C8B-B14F-4D97-AF65-F5344CB8AC3E}">
        <p14:creationId xmlns:p14="http://schemas.microsoft.com/office/powerpoint/2010/main" val="274914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Versão: versão da build em que o bug foi encontrado;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Categoria: indica se é um bug de arte, design ou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Componente: uma subcategoria de “categoria”;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Resumo: um breve resumo sobre o bug em uma frase;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Descrição do bug: a pessoa que estiver registrando o bug tem que descrever o que ocorreu;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Gravidade: indica se um bug é fatal, crítico, menor ou uma solicitação de recursos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296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Bugs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 maioria dos bancos de dados de rastreamento de bugs tem um conjunto padrão de campos de informações: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Prioridade: essa categoria é outra maneira de classificar bugs e indica quais têm prioridade mais alta;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Passos a reproduzir: fornece uma descrição passo a passo de como reproduzir o bug (se ele for possível);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Capturas de tela: inclusão de uma captura do que estava ocorrendo na tela no momento que o bug ocorreu;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Arquivos de log de interrupção: o programador pode criar um executável de depuração que gere um arquivo de log sempre que o jogo travar.</a:t>
            </a:r>
          </a:p>
        </p:txBody>
      </p:sp>
    </p:spTree>
    <p:extLst>
      <p:ext uri="{BB962C8B-B14F-4D97-AF65-F5344CB8AC3E}">
        <p14:creationId xmlns:p14="http://schemas.microsoft.com/office/powerpoint/2010/main" val="335768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escolhas individuais possíveis para cada parâmetro. Podem ser números, textos ou itens selecionados em uma lista.</a:t>
            </a:r>
          </a:p>
          <a:p>
            <a:r>
              <a:rPr lang="pt-BR" dirty="0"/>
              <a:t>Todos os valores devem ser testados?</a:t>
            </a:r>
          </a:p>
        </p:txBody>
      </p:sp>
    </p:spTree>
    <p:extLst>
      <p:ext uri="{BB962C8B-B14F-4D97-AF65-F5344CB8AC3E}">
        <p14:creationId xmlns:p14="http://schemas.microsoft.com/office/powerpoint/2010/main" val="11656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Padrões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adotadas quando o jogador não realiza nenhuma configuração especial ou apenas confirma todas as configurações com as primeiras opções para iniciar o jogo logo.</a:t>
            </a:r>
          </a:p>
          <a:p>
            <a:r>
              <a:rPr lang="pt-BR" dirty="0"/>
              <a:t>São os valores que serão usados com maior frequência. Então, devem ser exercitados. Porém, se eles já estiverem inclusos em outros tipos de teste, você pode desconsiderá-los no teste combinatório.</a:t>
            </a:r>
          </a:p>
        </p:txBody>
      </p:sp>
    </p:spTree>
    <p:extLst>
      <p:ext uri="{BB962C8B-B14F-4D97-AF65-F5344CB8AC3E}">
        <p14:creationId xmlns:p14="http://schemas.microsoft.com/office/powerpoint/2010/main" val="15929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Enumerações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São os valores distintos em um conjunto que não possuem uma ordem específica.</a:t>
            </a:r>
          </a:p>
          <a:p>
            <a:r>
              <a:rPr lang="pt-BR" dirty="0"/>
              <a:t>Exemplos: escolher um carro para dirigir, um time de futebol para jogar ou um lutador para lutar.</a:t>
            </a:r>
          </a:p>
          <a:p>
            <a:r>
              <a:rPr lang="pt-BR" dirty="0"/>
              <a:t>Todas as escolhas devem ser consideradas nos testes.</a:t>
            </a:r>
          </a:p>
        </p:txBody>
      </p:sp>
    </p:spTree>
    <p:extLst>
      <p:ext uri="{BB962C8B-B14F-4D97-AF65-F5344CB8AC3E}">
        <p14:creationId xmlns:p14="http://schemas.microsoft.com/office/powerpoint/2010/main" val="1654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Muitas opções e escolhas são feitas a partir de números de um intervalo ou lista. Para cada intervalo de números, três valores em especial podem revelar defeitos: zero, mínimo e máximo.</a:t>
            </a:r>
          </a:p>
          <a:p>
            <a:r>
              <a:rPr lang="pt-BR" dirty="0"/>
              <a:t>Em todos os casos em que o zero for uma escolha válida, ele deve ser incluso nos testes.</a:t>
            </a:r>
          </a:p>
        </p:txBody>
      </p:sp>
    </p:spTree>
    <p:extLst>
      <p:ext uri="{BB962C8B-B14F-4D97-AF65-F5344CB8AC3E}">
        <p14:creationId xmlns:p14="http://schemas.microsoft.com/office/powerpoint/2010/main" val="334472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pt-BR" dirty="0"/>
              <a:t>Defeitos que podem ser revelados pelo valor </a:t>
            </a:r>
            <a:r>
              <a:rPr lang="pt-BR" b="1" dirty="0"/>
              <a:t>zero</a:t>
            </a:r>
            <a:r>
              <a:rPr lang="pt-BR" dirty="0"/>
              <a:t> nos testes: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Saída prematura de um laço ou execução indevida antes de verificar a condição;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ao iniciar o contador do laço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Confusão com vetores ou listas começando com 0 ou 1;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valor 0 para indicar tempo infinito ou erro ocorrido;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Uso do 0 para valor lógico (Booleano).</a:t>
            </a:r>
          </a:p>
        </p:txBody>
      </p:sp>
    </p:spTree>
    <p:extLst>
      <p:ext uri="{BB962C8B-B14F-4D97-AF65-F5344CB8AC3E}">
        <p14:creationId xmlns:p14="http://schemas.microsoft.com/office/powerpoint/2010/main" val="155578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 Intervalos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valores mínimos frequentemente revelam defeitos. Inclua os valores mínimos para os parâmetros relacionados abaixo: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Tempo;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Distância;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Velocidade;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Quantidade;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Tamanho;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Valor de aposta.</a:t>
            </a:r>
          </a:p>
        </p:txBody>
      </p:sp>
    </p:spTree>
    <p:extLst>
      <p:ext uri="{BB962C8B-B14F-4D97-AF65-F5344CB8AC3E}">
        <p14:creationId xmlns:p14="http://schemas.microsoft.com/office/powerpoint/2010/main" val="2244432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</TotalTime>
  <Words>1836</Words>
  <Application>Microsoft Office PowerPoint</Application>
  <PresentationFormat>Widescreen</PresentationFormat>
  <Paragraphs>229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Helvetica</vt:lpstr>
      <vt:lpstr>Wingdings</vt:lpstr>
      <vt:lpstr>Tema do Office</vt:lpstr>
      <vt:lpstr>Engenharia de Software</vt:lpstr>
      <vt:lpstr>Engenharia de Software</vt:lpstr>
      <vt:lpstr>Parâmetros</vt:lpstr>
      <vt:lpstr>Valores</vt:lpstr>
      <vt:lpstr>Valores: Padrões</vt:lpstr>
      <vt:lpstr>Valores: Enumerações</vt:lpstr>
      <vt:lpstr>Valores: Intervalos</vt:lpstr>
      <vt:lpstr>Valores: Intervalos</vt:lpstr>
      <vt:lpstr>Valores: Intervalos</vt:lpstr>
      <vt:lpstr>Valores: Intervalos</vt:lpstr>
      <vt:lpstr>Valores: Limiares</vt:lpstr>
      <vt:lpstr>Valores: Limiares</vt:lpstr>
      <vt:lpstr>Construindo Tabelas</vt:lpstr>
      <vt:lpstr>Construindo Tabelas</vt:lpstr>
      <vt:lpstr>Construindo Tabelas</vt:lpstr>
      <vt:lpstr>Construindo Tabelas</vt:lpstr>
      <vt:lpstr>Construindo Tabelas</vt:lpstr>
      <vt:lpstr>Construindo Tabelas</vt:lpstr>
      <vt:lpstr>Diagramas de Fluxo de Teste (TFD)</vt:lpstr>
      <vt:lpstr>Elementos do TFD: Fluxos</vt:lpstr>
      <vt:lpstr>Elementos do TFD: Eventos</vt:lpstr>
      <vt:lpstr>Elementos do TFD: Ações</vt:lpstr>
      <vt:lpstr>Elementos do TFD: Estados</vt:lpstr>
      <vt:lpstr>Elementos do TFD: Terminadores</vt:lpstr>
      <vt:lpstr>Exemplo TFD</vt:lpstr>
      <vt:lpstr>Exemplo TFD</vt:lpstr>
      <vt:lpstr>Dicionário de Dados</vt:lpstr>
      <vt:lpstr>Dicionário de Dados: Exemplo</vt:lpstr>
      <vt:lpstr>Rastreamento de Bugs</vt:lpstr>
      <vt:lpstr>Definições de Bugs</vt:lpstr>
      <vt:lpstr>Definições de Bugs</vt:lpstr>
      <vt:lpstr>Registrando Bugs</vt:lpstr>
      <vt:lpstr>Registrando Bugs</vt:lpstr>
      <vt:lpstr>Registrando 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255</cp:revision>
  <dcterms:created xsi:type="dcterms:W3CDTF">2017-01-10T17:35:04Z</dcterms:created>
  <dcterms:modified xsi:type="dcterms:W3CDTF">2018-11-01T20:03:33Z</dcterms:modified>
</cp:coreProperties>
</file>