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2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2.xml.rels" ContentType="application/vnd.openxmlformats-package.relationships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_rels/presentation.xml.rels" ContentType="application/vnd.openxmlformats-package.relationships+xml"/>
  <Override PartName="/ppt/media/image1.jpeg" ContentType="image/jpeg"/>
  <Override PartName="/ppt/media/image5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1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31.xml" ContentType="application/vnd.openxmlformats-officedocument.presentationml.slide+xml"/>
  <Override PartName="/ppt/slides/slide6.xml" ContentType="application/vnd.openxmlformats-officedocument.presentationml.slide+xml"/>
  <Override PartName="/ppt/slides/slide32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2000" spc="-1" strike="noStrike">
                <a:latin typeface="Arial"/>
              </a:rPr>
              <a:t>Click to edit the notes format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Times New Roman"/>
              </a:rPr>
              <a:t>&lt;header&gt;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6BB10A71-59B2-44E5-ABE3-F96E5D7F6E46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120"/>
          </a:xfrm>
          <a:prstGeom prst="rect">
            <a:avLst/>
          </a:prstGeom>
        </p:spPr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2FEC2B7C-BF14-466E-9D94-FCFC10815AC4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32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</p:spPr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D38D8059-80D0-4E3E-A4DA-38F58BC321BB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32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120"/>
          </a:xfrm>
          <a:prstGeom prst="rect">
            <a:avLst/>
          </a:prstGeom>
        </p:spPr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00AAE0D9-2746-4603-ACF9-AAD8B70050A9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32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120"/>
          </a:xfrm>
          <a:prstGeom prst="rect">
            <a:avLst/>
          </a:prstGeom>
        </p:spPr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3E8F395-F238-415E-ADA2-80B49AF5E03B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32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120"/>
          </a:xfrm>
          <a:prstGeom prst="rect">
            <a:avLst/>
          </a:prstGeom>
        </p:spPr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1C00D6E7-1B9F-4CCF-867F-7EE09B08486F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32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120"/>
          </a:xfrm>
          <a:prstGeom prst="rect">
            <a:avLst/>
          </a:prstGeom>
        </p:spPr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0901855-453B-4EDD-902E-F1B1E3AE931B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32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120"/>
          </a:xfrm>
          <a:prstGeom prst="rect">
            <a:avLst/>
          </a:prstGeom>
        </p:spPr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4E71A557-FFC5-48A6-B77C-C72872B4154D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32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120"/>
          </a:xfrm>
          <a:prstGeom prst="rect">
            <a:avLst/>
          </a:prstGeom>
        </p:spPr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63C4417-40D3-47D5-A353-B8623BE1A99C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32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120"/>
          </a:xfrm>
          <a:prstGeom prst="rect">
            <a:avLst/>
          </a:prstGeom>
        </p:spPr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2C1EF6E-EBFD-4E25-87F8-B01CDA63EA3B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32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120"/>
          </a:xfrm>
          <a:prstGeom prst="rect">
            <a:avLst/>
          </a:prstGeom>
        </p:spPr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D34308D-B89E-4F95-822C-822B7C5EAB03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32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120"/>
          </a:xfrm>
          <a:prstGeom prst="rect">
            <a:avLst/>
          </a:prstGeom>
        </p:spPr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296F8735-66D7-48CD-B5E2-A78F5F0F9B1D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32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</p:spPr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CD2D1F09-734C-4F7E-8742-5C4C44F13FC4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32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120"/>
          </a:xfrm>
          <a:prstGeom prst="rect">
            <a:avLst/>
          </a:prstGeom>
        </p:spPr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973E715-34AC-419D-AF78-8DBAFA6EEC75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32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120"/>
          </a:xfrm>
          <a:prstGeom prst="rect">
            <a:avLst/>
          </a:prstGeom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217010F-A7F7-4ED4-A4CD-DAD8D5944807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32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12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8EAF996E-02FB-49C2-84CB-7BCD69821BB3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32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120"/>
          </a:xfrm>
          <a:prstGeom prst="rect">
            <a:avLst/>
          </a:prstGeom>
        </p:spPr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C513532-5D24-4726-BF06-DE5D172B05D0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32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120"/>
          </a:xfrm>
          <a:prstGeom prst="rect">
            <a:avLst/>
          </a:prstGeom>
        </p:spPr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24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DEFB82AF-CDD6-4C57-A3B1-293A7557D631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32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120"/>
          </a:xfrm>
          <a:prstGeom prst="rect">
            <a:avLst/>
          </a:prstGeom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EDE7263-9764-4815-B833-2F844F007B69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32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120"/>
          </a:xfrm>
          <a:prstGeom prst="rect">
            <a:avLst/>
          </a:prstGeom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394EAC50-931C-454E-8FC0-A54E65BBD55A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32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120"/>
          </a:xfrm>
          <a:prstGeom prst="rect">
            <a:avLst/>
          </a:prstGeom>
        </p:spPr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33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41CC9C44-295F-481A-8E9E-717AA9C5A8F6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32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120"/>
          </a:xfrm>
          <a:prstGeom prst="rect">
            <a:avLst/>
          </a:prstGeom>
        </p:spPr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36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D34B761C-A5EA-4F6A-812F-2F055BCACBFA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32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120"/>
          </a:xfrm>
          <a:prstGeom prst="rect">
            <a:avLst/>
          </a:prstGeom>
        </p:spPr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39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D7BEE631-76CC-4BD2-8091-ECC52AE32E3E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32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42E37A5A-C5DD-4BC1-8560-96932D3E2016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32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120"/>
          </a:xfrm>
          <a:prstGeom prst="rect">
            <a:avLst/>
          </a:prstGeom>
        </p:spPr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FFD17FE-4332-4C9E-B7E3-CD454028210D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120"/>
          </a:xfrm>
          <a:prstGeom prst="rect">
            <a:avLst/>
          </a:prstGeom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45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9C51CE7-A5BD-45A3-85D9-D25AFBB64D2E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120"/>
          </a:xfrm>
          <a:prstGeom prst="rect">
            <a:avLst/>
          </a:prstGeom>
        </p:spPr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48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26E387F7-A28F-4BDE-B8C2-8A61CC5B8704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88292ADB-801B-479C-B2CD-9AEBCE84172D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32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120"/>
          </a:xfrm>
          <a:prstGeom prst="rect">
            <a:avLst/>
          </a:prstGeom>
        </p:spPr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52CA69F-1B97-4D4D-9833-A2F121CF4128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32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4246085D-25B1-45D8-8778-40A4FCC8B20B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32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120"/>
          </a:xfrm>
          <a:prstGeom prst="rect">
            <a:avLst/>
          </a:prstGeom>
        </p:spPr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Get-ExecutionPolicy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Set-ExecutionPolicy RemoteSigned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223F6868-1880-4270-8D40-9514CA6A9D61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32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120"/>
          </a:xfrm>
          <a:prstGeom prst="rect">
            <a:avLst/>
          </a:prstGeom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4EB887DB-0FF2-4C5E-B056-C04F00ED41AE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32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120"/>
          </a:xfrm>
          <a:prstGeom prst="rect">
            <a:avLst/>
          </a:prstGeom>
        </p:spPr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DF89E6C-45CD-4821-8789-886EB071502F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32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www.npmjs.com/package/nodemon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developer.mozilla.org/pt-BR/docs/Web/HTTP/Methods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nodejs.org/en/about/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://localhost:3333/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hyperlink" Target="http://localhost:3333/products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hyperlink" Target="https://nodejs.org/en/about/" TargetMode="External"/><Relationship Id="rId2" Type="http://schemas.openxmlformats.org/officeDocument/2006/relationships/hyperlink" Target="https://nodejs.org/en/about/" TargetMode="External"/><Relationship Id="rId3" Type="http://schemas.openxmlformats.org/officeDocument/2006/relationships/hyperlink" Target="https://nodejs.org/en/about/" TargetMode="External"/><Relationship Id="rId4" Type="http://schemas.openxmlformats.org/officeDocument/2006/relationships/hyperlink" Target="https://nodejs.org/en/about/" TargetMode="External"/><Relationship Id="rId5" Type="http://schemas.openxmlformats.org/officeDocument/2006/relationships/hyperlink" Target="https://nodejs.org/en/about/" TargetMode="External"/><Relationship Id="rId6" Type="http://schemas.openxmlformats.org/officeDocument/2006/relationships/hyperlink" Target="https://nodejs.org/en/download/" TargetMode="External"/><Relationship Id="rId7" Type="http://schemas.openxmlformats.org/officeDocument/2006/relationships/hyperlink" Target="https://nodejs.org/en/download/" TargetMode="External"/><Relationship Id="rId8" Type="http://schemas.openxmlformats.org/officeDocument/2006/relationships/hyperlink" Target="https://nodejs.org/en/download/" TargetMode="External"/><Relationship Id="rId9" Type="http://schemas.openxmlformats.org/officeDocument/2006/relationships/hyperlink" Target="https://yarnpkg.com/getting-started/" TargetMode="External"/><Relationship Id="rId10" Type="http://schemas.openxmlformats.org/officeDocument/2006/relationships/hyperlink" Target="https://yarnpkg.com/getting-started/" TargetMode="External"/><Relationship Id="rId11" Type="http://schemas.openxmlformats.org/officeDocument/2006/relationships/hyperlink" Target="https://classic.yarnpkg.com/en/docs/install#windows-stable" TargetMode="External"/><Relationship Id="rId12" Type="http://schemas.openxmlformats.org/officeDocument/2006/relationships/hyperlink" Target="https://classic.yarnpkg.com/en/docs/install#windows-stable" TargetMode="External"/><Relationship Id="rId13" Type="http://schemas.openxmlformats.org/officeDocument/2006/relationships/hyperlink" Target="https://expressjs.com/en/starter/installing.html" TargetMode="External"/><Relationship Id="rId14" Type="http://schemas.openxmlformats.org/officeDocument/2006/relationships/slideLayout" Target="../slideLayouts/slideLayout13.xml"/><Relationship Id="rId15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hyperlink" Target="https://www.npmjs.com/package/nodemon" TargetMode="External"/><Relationship Id="rId2" Type="http://schemas.openxmlformats.org/officeDocument/2006/relationships/hyperlink" Target="https://developer.mozilla.org/pt-BR/docs/Web/HTTP/Methods" TargetMode="External"/><Relationship Id="rId3" Type="http://schemas.openxmlformats.org/officeDocument/2006/relationships/hyperlink" Target="https://developer.mozilla.org/pt-BR/docs/Web/HTTP/Methods" TargetMode="External"/><Relationship Id="rId4" Type="http://schemas.openxmlformats.org/officeDocument/2006/relationships/hyperlink" Target="https://developer.mozilla.org/pt-BR/docs/Web/HTTP/Methods" TargetMode="External"/><Relationship Id="rId5" Type="http://schemas.openxmlformats.org/officeDocument/2006/relationships/hyperlink" Target="https://developer.mozilla.org/pt-BR/docs/Web/HTTP/Methods" TargetMode="External"/><Relationship Id="rId6" Type="http://schemas.openxmlformats.org/officeDocument/2006/relationships/hyperlink" Target="https://developer.mozilla.org/pt-BR/docs/Web/HTTP/Methods" TargetMode="External"/><Relationship Id="rId7" Type="http://schemas.openxmlformats.org/officeDocument/2006/relationships/hyperlink" Target="https://developer.mozilla.org/pt-BR/docs/Web/HTTP/Methods" TargetMode="External"/><Relationship Id="rId8" Type="http://schemas.openxmlformats.org/officeDocument/2006/relationships/hyperlink" Target="https://insomnia.rest/download" TargetMode="External"/><Relationship Id="rId9" Type="http://schemas.openxmlformats.org/officeDocument/2006/relationships/slideLayout" Target="../slideLayouts/slideLayout13.xml"/><Relationship Id="rId10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hyperlink" Target="https://blog.rocketseat.com.br/tipos-de-parametros-nas-requisicoes-rest/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nodejs.org/en/" TargetMode="Externa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yarnpkg.com/getting-started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88600" y="2898000"/>
            <a:ext cx="11378520" cy="150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90000"/>
              </a:lnSpc>
            </a:pPr>
            <a:r>
              <a:rPr b="0" lang="pt-BR" sz="6000" spc="-1" strike="noStrike">
                <a:solidFill>
                  <a:srgbClr val="1f4e79"/>
                </a:solidFill>
                <a:latin typeface="Arial"/>
                <a:ea typeface="DejaVu Sans"/>
              </a:rPr>
              <a:t>Node.js</a:t>
            </a:r>
            <a:endParaRPr b="0" lang="pt-BR" sz="60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706760" y="4443480"/>
            <a:ext cx="9141840" cy="72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0000"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400" spc="-1" strike="noStrike">
                <a:solidFill>
                  <a:srgbClr val="1f4e79"/>
                </a:solidFill>
                <a:latin typeface="Arial"/>
                <a:ea typeface="DejaVu Sans"/>
              </a:rPr>
              <a:t>Salmo Marques da Silva Júnior</a:t>
            </a:r>
            <a:endParaRPr b="0" lang="pt-BR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400" spc="-1" strike="noStrike">
                <a:solidFill>
                  <a:srgbClr val="1f4e79"/>
                </a:solidFill>
                <a:latin typeface="Arial"/>
                <a:ea typeface="DejaVu Sans"/>
              </a:rPr>
              <a:t>salmo.sjunior@sp.senac.br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advTm="17000" p14:dur="2000"/>
    </mc:Choice>
    <mc:Fallback>
      <p:transition spd="slow" advTm="17000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0" y="224280"/>
            <a:ext cx="1202112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ExpressJS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317520" y="1290960"/>
            <a:ext cx="117032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i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Framework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com inúmeros métodos utilitários de HTTP e </a:t>
            </a:r>
            <a:r>
              <a:rPr b="0" i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middlewares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Possui uma estrutura aberta (flexível) e exige poucos conceitos para iniciar a utilização.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0" y="224280"/>
            <a:ext cx="1202112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Instalando o ExpressJS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317520" y="1290960"/>
            <a:ext cx="117032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Execute o seguinte comando para instalar o ExpressJS: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yarn add express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0" y="224280"/>
            <a:ext cx="1202112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Hello World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317520" y="1290960"/>
            <a:ext cx="117032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Exemplo de como responder uma requisição: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const express = require(‘express’);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aonst app = express();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app.get(‘/’, (request, response) =&gt;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{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return response.send(‘Hello World!’); });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app.listen(3333);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0" y="224280"/>
            <a:ext cx="1202112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Extensão JSON Viewer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317520" y="1290960"/>
            <a:ext cx="117032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É uma extensão para exigir dados na estrutura JSON de modo mais legível.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110" name="Imagem 1" descr=""/>
          <p:cNvPicPr/>
          <p:nvPr/>
        </p:nvPicPr>
        <p:blipFill>
          <a:blip r:embed="rId1"/>
          <a:stretch/>
        </p:blipFill>
        <p:spPr>
          <a:xfrm>
            <a:off x="3005280" y="2638440"/>
            <a:ext cx="6181200" cy="1580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0" y="224280"/>
            <a:ext cx="1202112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Instalando o Nodemon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317520" y="1290960"/>
            <a:ext cx="117032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É uma ferramenta que ajuda desenvolver aplicações baseadas em Node.js reiniciando a aplicação Node quando alterações de arquivos forem detectadas no diretório da aplicação</a:t>
            </a:r>
            <a:r>
              <a:rPr b="0" lang="pt-BR" sz="3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1"/>
              </a:rPr>
              <a:t>*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yarn add nodemon -D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0" y="224280"/>
            <a:ext cx="1202112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Scripts no package.json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317520" y="1290960"/>
            <a:ext cx="117032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4000"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Podemos criar atalhos para executar scripts de modo mais ágil.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{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“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main”: “src/index.js”,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“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scripts”: {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“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dev”: “nodemon”,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},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}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0" y="224280"/>
            <a:ext cx="1202112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Métodos HTTP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317520" y="1290960"/>
            <a:ext cx="117032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6000"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O protocolo HTTP define um conjunto de métodos de requisição responsáveis por indicar a ação a ser executada para um dado recurso</a:t>
            </a:r>
            <a:r>
              <a:rPr b="0" lang="pt-BR" sz="3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1"/>
              </a:rPr>
              <a:t>*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GET: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solicita a representação de um recurso específico.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POST: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submete uma entidade a um recurso específico.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PUT: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substitui todas as atuais representações do recurso de destino pela carga de dados da requisição.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DELETE: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remove um recurso específico.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0" y="224280"/>
            <a:ext cx="1202112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Método GET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317520" y="1290960"/>
            <a:ext cx="117032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Exemplo de como 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listar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produtos: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app.get(‘/products’, (request, response) =&gt; {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return response.json(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[’Pizza de Calabresa’, ‘Cerveja’]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);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0" y="224280"/>
            <a:ext cx="1202112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Método POST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317520" y="1290960"/>
            <a:ext cx="117032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Exemplo de como 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adicionar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um produto: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app.post(‘/products’, (request, response) =&gt; {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return response.json(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[’Pizza de Calabresa’, ‘Cerveja’, ‘Suco’]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);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0" y="224280"/>
            <a:ext cx="1202112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Método PUT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317520" y="1290960"/>
            <a:ext cx="117032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Exemplo de como 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atualizar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um produto: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</a:rPr>
              <a:t>app.put(‘/products/:id’, (request, response) =&gt; {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</a:rPr>
              <a:t>return response.json(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</a:rPr>
              <a:t>[’Pizza de Frango’, ‘Cerveja’, ‘Suco’]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</a:rPr>
              <a:t>);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224280"/>
            <a:ext cx="1202112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O que é Node.js?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17520" y="1290960"/>
            <a:ext cx="117032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É uma plataforma construída usando a </a:t>
            </a:r>
            <a:r>
              <a:rPr b="0" i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engine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V8 do Google Chrome.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O que permite usar Javascript no back-end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  <a:hlinkClick r:id="rId1"/>
              </a:rPr>
              <a:t>*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224280"/>
            <a:ext cx="1202112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Método DELETE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317520" y="1290960"/>
            <a:ext cx="117032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Exemplo de como 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remover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um produto: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</a:rPr>
              <a:t>app.delete(‘/products/:id’, (request, response) =&gt; {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</a:rPr>
              <a:t>return response.json(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</a:rPr>
              <a:t>[’Pizza de Frango’, ‘Cerveja’]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</a:rPr>
              <a:t>);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2800" spc="-1" strike="noStrike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0" y="224280"/>
            <a:ext cx="1202112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Instalando o Insomnia [64 bits]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17520" y="1290960"/>
            <a:ext cx="117032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Ferramenta que auxilia no desenvolvimento e testes de APIs.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https://insomnia.rest/download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4790520" y="2988360"/>
            <a:ext cx="2610720" cy="2771640"/>
          </a:xfrm>
          <a:prstGeom prst="rect">
            <a:avLst/>
          </a:prstGeom>
          <a:ln>
            <a:noFill/>
          </a:ln>
        </p:spPr>
      </p:pic>
      <p:pic>
        <p:nvPicPr>
          <p:cNvPr id="128" name="" descr=""/>
          <p:cNvPicPr/>
          <p:nvPr/>
        </p:nvPicPr>
        <p:blipFill>
          <a:blip r:embed="rId2"/>
          <a:stretch/>
        </p:blipFill>
        <p:spPr>
          <a:xfrm>
            <a:off x="10262160" y="4982400"/>
            <a:ext cx="1617840" cy="657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0" y="224280"/>
            <a:ext cx="1202112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Instalando o Postman [64 e 32 bits]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317520" y="1290960"/>
            <a:ext cx="117032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Ferramenta que auxilia no desenvolvimento e testes de APIs.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https://www.postman.com/pricing/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4975200" y="3240720"/>
            <a:ext cx="2241720" cy="2015280"/>
          </a:xfrm>
          <a:prstGeom prst="rect">
            <a:avLst/>
          </a:prstGeom>
          <a:ln>
            <a:noFill/>
          </a:ln>
        </p:spPr>
      </p:pic>
      <p:pic>
        <p:nvPicPr>
          <p:cNvPr id="132" name="" descr=""/>
          <p:cNvPicPr/>
          <p:nvPr/>
        </p:nvPicPr>
        <p:blipFill>
          <a:blip r:embed="rId2"/>
          <a:stretch/>
        </p:blipFill>
        <p:spPr>
          <a:xfrm>
            <a:off x="10262160" y="4982760"/>
            <a:ext cx="1617840" cy="657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0" y="224280"/>
            <a:ext cx="1202112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Tipos de parâmetros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317520" y="1290960"/>
            <a:ext cx="117032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4000"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E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x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i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s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t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e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m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t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r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ê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s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t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i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p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o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s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d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e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p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a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r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â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m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e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t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r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o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s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,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d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o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i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s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d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e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l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e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s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c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o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m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u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m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e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n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t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e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u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t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i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l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i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z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a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d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o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s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n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o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m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é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t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o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d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o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G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E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T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e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u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m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n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o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m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é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t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o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d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o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n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o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P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O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S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T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b="0" lang="pt-BR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Wingdings" charset="2"/>
              <a:buChar char=""/>
              <a:tabLst>
                <a:tab algn="l" pos="0"/>
              </a:tabLst>
            </a:pP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Q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u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e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r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y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P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a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r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a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m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s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(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G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E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T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)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: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R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e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c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e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b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e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o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s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d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a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d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o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s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d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a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r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e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q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u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i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s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i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ç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ã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o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c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o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m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o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p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a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r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â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m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e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t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r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o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n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a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U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R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L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b="0" lang="pt-BR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Wingdings" charset="2"/>
              <a:buChar char=""/>
              <a:tabLst>
                <a:tab algn="l" pos="0"/>
              </a:tabLst>
            </a:pP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R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o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u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t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e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P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a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r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a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m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s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(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G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E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T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)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: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R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e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c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e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b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e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o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s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d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a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d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o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s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d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a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r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e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q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u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i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s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i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ç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ã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o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n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a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r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o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t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a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b="0" lang="pt-BR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Wingdings" charset="2"/>
              <a:buChar char=""/>
              <a:tabLst>
                <a:tab algn="l" pos="0"/>
              </a:tabLst>
            </a:pP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B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o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d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y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P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a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r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a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m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s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(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P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O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S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T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e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P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U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T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)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: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R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e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c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e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b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e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o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s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d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a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d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o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s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d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a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r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e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q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u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i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s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i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ç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ã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o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n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o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c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o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r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p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o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d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a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r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e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q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u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i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s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i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ç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ã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o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,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e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m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u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m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o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b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j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e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t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o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e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m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J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S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O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N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0" y="224280"/>
            <a:ext cx="1202112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Query Params (GET)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317520" y="1290960"/>
            <a:ext cx="117032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Exemplo de request com Query Params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: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  <a:hlinkClick r:id="rId1"/>
              </a:rPr>
              <a:t>http://localhost:3333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/products?type=pizza&amp;description=frango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0" y="224280"/>
            <a:ext cx="1202112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Query Params (GET)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17520" y="1290960"/>
            <a:ext cx="117032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Exemplo de request com Query Params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: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app.get(‘/products’, (request, response) =&gt; {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const query = request.query;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return response.json([’Pizza de Frango’]);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0" y="224280"/>
            <a:ext cx="1202112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Route Params (DELETE)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317520" y="1290960"/>
            <a:ext cx="117032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Exemplo de request com Route Params: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http://localhost:3333/products/2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0" y="224280"/>
            <a:ext cx="1202112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Route Params (DELETE)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317520" y="1290960"/>
            <a:ext cx="117032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Exemplo de request com Route Params: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app.delete(‘/products/:id’, (request, response) =&gt; {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const query = request.params;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return response.json([‘Pizza de Frango’]);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0" y="224280"/>
            <a:ext cx="1202112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Body Params (POST)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317520" y="1290960"/>
            <a:ext cx="117032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Exemplo de request com Body Params: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  <a:hlinkClick r:id="rId1"/>
              </a:rPr>
              <a:t>http://localhost:3333/products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{ 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“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type”: “pizza”,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“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name”: “Pizza de Bacon”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}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0" y="224280"/>
            <a:ext cx="1202112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Body Params (POST)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317520" y="1290960"/>
            <a:ext cx="117032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Exemplo de request com Body Params: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app.use(express.json()); // antes das rotas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app.post(‘/products/’, (request, response) =&gt; {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const query = request.body;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return response.json([‘Pizza de Bacon’]);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224280"/>
            <a:ext cx="1202112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Características do Node.js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317520" y="1290960"/>
            <a:ext cx="117032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16000" indent="-21564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utkal"/>
              <a:buChar char=""/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Arquitetura baseada em eventos: Execução em loop para tratar os eventos inseridos na </a:t>
            </a:r>
            <a:r>
              <a:rPr b="0" i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Call Stack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88" name="Imagem 87" descr=""/>
          <p:cNvPicPr/>
          <p:nvPr/>
        </p:nvPicPr>
        <p:blipFill>
          <a:blip r:embed="rId1"/>
          <a:stretch/>
        </p:blipFill>
        <p:spPr>
          <a:xfrm>
            <a:off x="3819960" y="2376000"/>
            <a:ext cx="4551480" cy="3815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224280"/>
            <a:ext cx="1202112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Referências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317520" y="1290960"/>
            <a:ext cx="117032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5000"/>
          </a:bodyPr>
          <a:p>
            <a:pPr marL="514440" indent="-5122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Calibri Light"/>
              <a:buAutoNum type="arabicPeriod"/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Node.js. 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About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b="0" lang="pt-BR" sz="3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1"/>
              </a:rPr>
              <a:t>https://nodejs.org/</a:t>
            </a:r>
            <a:r>
              <a:rPr b="0" lang="pt-BR" sz="3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2"/>
              </a:rPr>
              <a:t>en</a:t>
            </a:r>
            <a:r>
              <a:rPr b="0" lang="pt-BR" sz="3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/</a:t>
            </a:r>
            <a:r>
              <a:rPr b="0" lang="pt-BR" sz="3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4"/>
              </a:rPr>
              <a:t>about</a:t>
            </a:r>
            <a:r>
              <a:rPr b="0" lang="pt-BR" sz="3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5"/>
              </a:rPr>
              <a:t>/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b="0" lang="pt-BR" sz="3200" spc="-1" strike="noStrike">
              <a:latin typeface="Arial"/>
            </a:endParaRPr>
          </a:p>
          <a:p>
            <a:pPr marL="514440" indent="-5122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Calibri Light"/>
              <a:buAutoNum type="arabicPeriod"/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Node.js. 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Download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b="0" lang="pt-BR" sz="3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6"/>
              </a:rPr>
              <a:t>https://nodejs.org/</a:t>
            </a:r>
            <a:r>
              <a:rPr b="0" lang="pt-BR" sz="3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7"/>
              </a:rPr>
              <a:t>en</a:t>
            </a:r>
            <a:r>
              <a:rPr b="0" lang="pt-BR" sz="3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8"/>
              </a:rPr>
              <a:t>/download/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b="0" lang="pt-BR" sz="3200" spc="-1" strike="noStrike">
              <a:latin typeface="Arial"/>
            </a:endParaRPr>
          </a:p>
          <a:p>
            <a:pPr marL="514440" indent="-5122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Calibri Light"/>
              <a:buAutoNum type="arabicPeriod"/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Yarn. 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Introduction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b="0" lang="pt-BR" sz="3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9"/>
              </a:rPr>
              <a:t>https://yarnpkg.com/</a:t>
            </a:r>
            <a:r>
              <a:rPr b="0" lang="pt-BR" sz="3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10"/>
              </a:rPr>
              <a:t>getting-started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b="0" lang="pt-BR" sz="3200" spc="-1" strike="noStrike">
              <a:latin typeface="Arial"/>
            </a:endParaRPr>
          </a:p>
          <a:p>
            <a:pPr marL="514440" indent="-5122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Calibri Light"/>
              <a:buAutoNum type="arabicPeriod"/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Yarn. 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Installation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b="0" lang="pt-BR" sz="3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11"/>
              </a:rPr>
              <a:t>https://classic.yarnpkg.com/en/docs/</a:t>
            </a:r>
            <a:r>
              <a:rPr b="0" lang="pt-BR" sz="3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12"/>
              </a:rPr>
              <a:t>install#windows-stable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b="0" lang="pt-BR" sz="3200" spc="-1" strike="noStrike">
              <a:latin typeface="Arial"/>
            </a:endParaRPr>
          </a:p>
          <a:p>
            <a:pPr marL="514440" indent="-5122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Calibri Light"/>
              <a:buAutoNum type="arabicPeriod"/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Express. 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Installing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b="0" lang="pt-BR" sz="3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13"/>
              </a:rPr>
              <a:t>https://expressjs.com/en/starter/installing.html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0" y="224280"/>
            <a:ext cx="1202112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Referências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317520" y="1290960"/>
            <a:ext cx="117032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516240" indent="-5140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Arial"/>
              <a:buAutoNum type="arabicPeriod" startAt="6"/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NPM. 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Nodemon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b="0" lang="pt-BR" sz="3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1"/>
              </a:rPr>
              <a:t>https://www.npmjs.com/package/nodemon</a:t>
            </a:r>
            <a:endParaRPr b="0" lang="pt-BR" sz="3200" spc="-1" strike="noStrike">
              <a:latin typeface="Arial"/>
            </a:endParaRPr>
          </a:p>
          <a:p>
            <a:pPr marL="516240" indent="-5140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Arial"/>
              <a:buAutoNum type="arabicPeriod" startAt="6"/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MDN Web Docs Mozilla. 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Métodos de requisição HTTP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b="0" lang="pt-BR" sz="3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2"/>
              </a:rPr>
              <a:t>https://developer.mozilla.org/</a:t>
            </a:r>
            <a:r>
              <a:rPr b="0" lang="pt-BR" sz="3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pt</a:t>
            </a:r>
            <a:r>
              <a:rPr b="0" lang="pt-BR" sz="3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4"/>
              </a:rPr>
              <a:t>-BR/</a:t>
            </a:r>
            <a:r>
              <a:rPr b="0" lang="pt-BR" sz="3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5"/>
              </a:rPr>
              <a:t>docs</a:t>
            </a:r>
            <a:r>
              <a:rPr b="0" lang="pt-BR" sz="3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6"/>
              </a:rPr>
              <a:t>/Web/HTTP/</a:t>
            </a:r>
            <a:r>
              <a:rPr b="0" lang="pt-BR" sz="3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7"/>
              </a:rPr>
              <a:t>Methods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b="0" lang="pt-BR" sz="3200" spc="-1" strike="noStrike">
              <a:latin typeface="Arial"/>
            </a:endParaRPr>
          </a:p>
          <a:p>
            <a:pPr marL="516240" indent="-5140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Arial"/>
              <a:buAutoNum type="arabicPeriod" startAt="6"/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Insomnia. 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Download Insomnia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  <a:hlinkClick r:id="rId8"/>
              </a:rPr>
              <a:t>https://insomnia.rest/download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pt-BR" sz="3200" spc="-1" strike="noStrike">
              <a:latin typeface="Arial"/>
            </a:endParaRPr>
          </a:p>
          <a:p>
            <a:pPr marL="18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0" y="224280"/>
            <a:ext cx="1202112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Referências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317520" y="1290960"/>
            <a:ext cx="117032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516240" indent="-5140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Arial"/>
              <a:buAutoNum type="arabicPeriod" startAt="9"/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Rocketseat. 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Tipos de Parâmetros nas requisições REST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. 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Disponível em: 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  <a:hlinkClick r:id="rId1"/>
              </a:rPr>
              <a:t>https://blog.rocketseat.com.br/tipos-de-parametros-nas-requisicoes-rest/</a:t>
            </a:r>
            <a:endParaRPr b="0" lang="pt-BR" sz="3200" spc="-1" strike="noStrike">
              <a:latin typeface="Arial"/>
            </a:endParaRPr>
          </a:p>
          <a:p>
            <a:pPr marL="516240" indent="-5140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Arial"/>
              <a:buAutoNum type="arabicPeriod" startAt="9"/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aeraherh</a:t>
            </a:r>
            <a:endParaRPr b="0" lang="pt-BR" sz="3200" spc="-1" strike="noStrike">
              <a:latin typeface="Arial"/>
            </a:endParaRPr>
          </a:p>
          <a:p>
            <a:pPr marL="18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0" y="224280"/>
            <a:ext cx="1202112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Características do Node.js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317520" y="1290960"/>
            <a:ext cx="117032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16000" indent="-21564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utkal"/>
              <a:buChar char=""/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Single-thread: utiliza a biblioteca C++ libuv para utilizar multi-threads.</a:t>
            </a:r>
            <a:endParaRPr b="0" lang="pt-BR" sz="3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utkal"/>
              <a:buChar char=""/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 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Non-blocking I/O: permite o retorno em partes. Sem perda de conexão após um retorno.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0" y="224280"/>
            <a:ext cx="1202112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Instalação do Node.js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317520" y="1290960"/>
            <a:ext cx="117032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1"/>
              </a:rPr>
              <a:t>https://nodejs.org/en/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No Windows, não esqueça de aceitar a instalação do Chocolatey durante a instalação do Node.js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93" name="Picture 2" descr="Instalando NodeJS no Windows/Linux | Alura Cursos Online"/>
          <p:cNvPicPr/>
          <p:nvPr/>
        </p:nvPicPr>
        <p:blipFill>
          <a:blip r:embed="rId2"/>
          <a:stretch/>
        </p:blipFill>
        <p:spPr>
          <a:xfrm>
            <a:off x="4028760" y="3160440"/>
            <a:ext cx="4134240" cy="3238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0" y="224280"/>
            <a:ext cx="1202112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NPM vs. Yarn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317520" y="1290960"/>
            <a:ext cx="117032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São gerenciadores de pacotes para Node.js.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Permitem instalar bibliotecas de terceiros e fornecer bibliotecas para terceiros.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O Yarn apresenta um desempenho melhor no momento, com alguns recursos ainda não presentes no NPM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  <a:hlinkClick r:id="rId1"/>
              </a:rPr>
              <a:t>*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0" y="224280"/>
            <a:ext cx="1202112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Instalando o Yarn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317520" y="1290960"/>
            <a:ext cx="117032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Execute o seguinte comando para iniciar o projeto: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npm i -g yarn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2112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Iniciando um Projeto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32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Navegue até o diretório desejado e execute o seguinte comando para criar o diretório raiz do projeto: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mkdir primeira-api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e o próximo comando para acessar o diretório: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cd primeira-api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0" y="224280"/>
            <a:ext cx="1202112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Iniciando um Projeto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317520" y="1290960"/>
            <a:ext cx="117032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Execute o seguinte comando para iniciar o projeto: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yarn init –y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e o próximo comando para abrir o diretório atual no VS Code: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code .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6435</TotalTime>
  <Application>LibreOffice/6.4.7.2$Linux_X86_64 LibreOffice_project/40$Build-2</Application>
  <Words>639</Words>
  <Paragraphs>84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2017-01-10T17:35:04Z</dcterms:created>
  <dc:creator>Thiago Augusto da Costa</dc:creator>
  <dc:description/>
  <dc:language>pt-BR</dc:language>
  <cp:lastModifiedBy/>
  <dcterms:modified xsi:type="dcterms:W3CDTF">2021-06-14T21:53:03Z</dcterms:modified>
  <cp:revision>503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17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17</vt:i4>
  </property>
</Properties>
</file>