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3" r:id="rId43"/>
    <p:sldId id="323" r:id="rId44"/>
    <p:sldId id="302" r:id="rId45"/>
    <p:sldId id="296" r:id="rId46"/>
    <p:sldId id="304" r:id="rId47"/>
    <p:sldId id="314" r:id="rId48"/>
    <p:sldId id="308" r:id="rId49"/>
    <p:sldId id="306" r:id="rId50"/>
    <p:sldId id="307" r:id="rId51"/>
    <p:sldId id="309" r:id="rId52"/>
    <p:sldId id="310" r:id="rId53"/>
    <p:sldId id="311" r:id="rId54"/>
    <p:sldId id="312" r:id="rId55"/>
    <p:sldId id="297" r:id="rId56"/>
    <p:sldId id="317" r:id="rId57"/>
    <p:sldId id="322" r:id="rId58"/>
    <p:sldId id="320" r:id="rId59"/>
    <p:sldId id="324" r:id="rId60"/>
    <p:sldId id="319" r:id="rId61"/>
    <p:sldId id="321" r:id="rId62"/>
    <p:sldId id="318" r:id="rId63"/>
    <p:sldId id="325" r:id="rId64"/>
    <p:sldId id="313" r:id="rId65"/>
    <p:sldId id="327" r:id="rId66"/>
    <p:sldId id="328" r:id="rId67"/>
    <p:sldId id="326" r:id="rId68"/>
    <p:sldId id="329" r:id="rId69"/>
    <p:sldId id="330" r:id="rId70"/>
    <p:sldId id="298" r:id="rId71"/>
    <p:sldId id="331" r:id="rId72"/>
    <p:sldId id="332" r:id="rId73"/>
    <p:sldId id="315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299" r:id="rId82"/>
    <p:sldId id="300" r:id="rId83"/>
    <p:sldId id="301" r:id="rId8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9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137D593-EEBD-4B04-9B93-C310E2FB836C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A378B1-4EBA-4A31-B5EB-956AFDCB1E8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D4048E-27A4-4791-BFBF-6CAAF465B70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0EE317E-9DEF-4600-86F6-90BC74AAF2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6FE947E-40C3-4BDA-AE04-824D9CE06EE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FFBD5B8-AF1F-4BEC-8B4A-B79130BD6C0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165F49-8488-4F26-9939-E38392B60402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5454B3-DDF3-49B2-AB57-E826939D58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A897FAA-79C2-4485-AAC6-F5B379DCF52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B51CF7-8B27-4F08-A4E6-041E330F04F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C12CF5A-9D61-4BC2-863A-49DB66B9EC7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B1304AD-DA17-48DD-9A62-BE21F94ADB6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789341-CA64-4FDA-AA64-65AC24E3AAC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C081B8-0322-47DA-A3C9-905191C5B1C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E56D37-3893-4DF1-A46E-12C109A9C5C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B817D9-18FF-4740-8139-04C52575356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DE5BC0-0011-410B-8AD8-C6F731EFC7C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7603A4-8630-4DD1-8ACA-369B980687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7291B7D-96C4-4940-814B-27F263FE38E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9F33017-7E74-400B-A44E-0346507D3D5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371D90E-23BE-44BC-9993-C3AC2A1C6A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1CFA0-3847-43A4-ACF2-697AFDDC7FD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Por padrão o express não interpreta os dados recebidos no formato json.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Então, adicionar app.use(express.json()); </a:t>
            </a:r>
          </a:p>
        </p:txBody>
      </p:sp>
      <p:sp>
        <p:nvSpPr>
          <p:cNvPr id="26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8667517-D002-48DB-9A61-E8B5E6DB9E6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F19C79-D746-45E8-9057-B9B2A04A0FB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const products = [];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yarn add uuid</a:t>
            </a:r>
          </a:p>
          <a:p>
            <a:pPr marL="216000" indent="-214560">
              <a:lnSpc>
                <a:spcPct val="100000"/>
              </a:lnSpc>
              <a:tabLst>
                <a:tab pos="0" algn="l"/>
              </a:tabLst>
            </a:pPr>
            <a:r>
              <a:rPr lang="pt-BR" sz="1800" b="0" strike="noStrike" spc="-1">
                <a:latin typeface="Arial"/>
              </a:rPr>
              <a:t>import { v4 } from 'uuid';</a:t>
            </a:r>
          </a:p>
        </p:txBody>
      </p:sp>
      <p:sp>
        <p:nvSpPr>
          <p:cNvPr id="27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AF18A-2C97-42DF-9D04-7068B02BA743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BA77EB-AE82-4695-9CC2-DBC5DB9FC36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F5BE17-FFE7-475E-BC4A-C043C64E4B3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68140F9-E7CB-4C3F-BA2D-B4C03BECF2A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C7976A-32F7-4D86-804A-5414F303CF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86EEFC-FF7D-4C9B-AE96-5E02F4E6A8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0A3BA9-BCCB-49F3-868A-34621B26260E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CAEDF7-B90A-4D36-A591-739D12A46B9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250E34F-4D97-4C4E-BB23-EA8D1E6671A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44A6A3-AB5E-479D-A36D-C6E6BB0D317C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629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625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A6C48BA-C81D-493B-8C91-DBA1B1D8987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989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+mn-lt"/>
              </a:rPr>
              <a:t>ERROR: Failed to connect to 127.0.0.1:1433 - Could not connect (sequence)</a:t>
            </a:r>
          </a:p>
          <a:p>
            <a:r>
              <a:rPr lang="pt-BR" sz="2000" b="0" strike="noStrike" spc="-1" dirty="0">
                <a:latin typeface="+mn-lt"/>
              </a:rPr>
              <a:t> </a:t>
            </a:r>
          </a:p>
          <a:p>
            <a:r>
              <a:rPr lang="pt-BR" sz="2000" b="0" strike="noStrike" spc="-1" dirty="0">
                <a:latin typeface="+mn-lt"/>
              </a:rPr>
              <a:t>SQL Server 2019 </a:t>
            </a:r>
            <a:r>
              <a:rPr lang="pt-BR" sz="2000" b="0" strike="noStrike" spc="-1" dirty="0" err="1">
                <a:latin typeface="+mn-lt"/>
              </a:rPr>
              <a:t>Configuration</a:t>
            </a:r>
            <a:r>
              <a:rPr lang="pt-BR" sz="2000" b="0" strike="noStrike" spc="-1" dirty="0">
                <a:latin typeface="+mn-lt"/>
              </a:rPr>
              <a:t> Manager</a:t>
            </a:r>
          </a:p>
          <a:p>
            <a:r>
              <a:rPr lang="pt-BR" sz="2000" b="0" strike="noStrike" spc="-1" dirty="0">
                <a:latin typeface="+mn-lt"/>
              </a:rPr>
              <a:t>	Configuração de Rede do SQL Server &gt;&gt; Protocolos para SQLEXPRESS01 &gt;&gt; TCP/IP: Habilitado &gt;&gt;(duplo clique – Propriedades de TCP/IP)</a:t>
            </a:r>
          </a:p>
          <a:p>
            <a:r>
              <a:rPr lang="pt-BR" sz="2000" b="0" strike="noStrike" spc="-1" dirty="0">
                <a:latin typeface="+mn-lt"/>
              </a:rPr>
              <a:t>Propriedades de TCP/IP</a:t>
            </a:r>
          </a:p>
          <a:p>
            <a:r>
              <a:rPr lang="pt-BR" sz="2000" b="0" strike="noStrike" spc="-1" dirty="0">
                <a:latin typeface="+mn-lt"/>
              </a:rPr>
              <a:t>	Endereços IP &gt;&gt; IPAII &gt;&gt; Porta TCP: 1433</a:t>
            </a: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214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443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1894FE-2498-4890-AFAF-491172034F08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0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80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66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1351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02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CAA4DD7-21EB-4D46-BE74-1C1D7089509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2022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429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604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1011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0154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7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2C190F-F5AC-4B9B-8BE6-534E1B7563B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448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0184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917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020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035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6680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718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1457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5447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CFDC8E-E808-4FCA-BF70-6567A9414BBB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2917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9745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spc="-1" dirty="0">
                <a:solidFill>
                  <a:srgbClr val="1F4E79"/>
                </a:solidFill>
              </a:rPr>
              <a:t>Um aplicativo Web executa uma requisição </a:t>
            </a:r>
            <a:r>
              <a:rPr lang="pt-BR" sz="2000" spc="-1" dirty="0" err="1">
                <a:solidFill>
                  <a:srgbClr val="1F4E79"/>
                </a:solidFill>
              </a:rPr>
              <a:t>cross-origin</a:t>
            </a:r>
            <a:r>
              <a:rPr lang="pt-BR" sz="2000" spc="-1" dirty="0">
                <a:solidFill>
                  <a:srgbClr val="1F4E79"/>
                </a:solidFill>
              </a:rPr>
              <a:t> HTTP ao solicitar um recurso que tenha uma origem diferente (domínio, protocolo e porta) da sua própria origem.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57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693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8791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443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4337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9099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49663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2000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4C072A3-0E1D-4C79-A8AC-BB1726406D6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85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4A9D5A6-6C48-4B43-8032-A4F02E79800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008546A-9EE6-49C8-B1DE-CF65AB5C1D0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DBEE86-8171-4C12-86ED-7FE502965E9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9F47DA5-CE90-4EB6-B122-27DBEE987C56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333/produc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v4/manual/installation/getting-starte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master/manual/model-querying-basics.html#operators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ressjs/cors#readm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about/" TargetMode="External"/><Relationship Id="rId7" Type="http://schemas.openxmlformats.org/officeDocument/2006/relationships/hyperlink" Target="https://expressjs.com/en/starter/installing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lassic.yarnpkg.com/en/docs/install#windows-stable" TargetMode="External"/><Relationship Id="rId5" Type="http://schemas.openxmlformats.org/officeDocument/2006/relationships/hyperlink" Target="https://yarnpkg.com/getting-started/" TargetMode="External"/><Relationship Id="rId4" Type="http://schemas.openxmlformats.org/officeDocument/2006/relationships/hyperlink" Target="https://nodejs.org/en/download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mon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insomnia.rest/download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cketseat.com.br/tipos-de-parametros-nas-requisicoes-rest/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equelize.org/master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6720" cy="150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0040" cy="72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Framework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com inúmeros métodos utilitários de HTTP e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middlewares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Possui uma estrutura aberta (flexível) e exige poucos conceitos para iniciar a utilização.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ExpressJS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instalar o ExpressJS: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express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Hello World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responder uma requisição: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const express = require(‘express’);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aonst app = express();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app.get(‘/’, (request, response) =&gt;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	return response.send(‘Hello World!’); });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app.listen(3333);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Extensão JSON Viewer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extensão para exigir dados na estrutura JSON de modo mais legível.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10" name="Imagem 1"/>
          <p:cNvPicPr/>
          <p:nvPr/>
        </p:nvPicPr>
        <p:blipFill>
          <a:blip r:embed="rId3"/>
          <a:stretch/>
        </p:blipFill>
        <p:spPr>
          <a:xfrm>
            <a:off x="3005280" y="2638440"/>
            <a:ext cx="6179400" cy="15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Nodemon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ferramenta que ajuda desenvolver aplicações baseadas em Node.js reiniciando a aplicação Node quando alterações de arquivos forem detectadas no diretório da aplicação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nodemon -D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Scripts no package.json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Podemos criar atalhos para executar scripts de modo mais ágil.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“main”: “src/index.js”,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“scripts”: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	“dev”: “nodemon”,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},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Métodos HTTP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protocolo HTTP define um conjunto de métodos de requisição responsáveis por indicar a ação a ser executada para um dado recurso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GET: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solicita a representação de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POST: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submete uma entidade a um recurso específico.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PUT: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substitui todas as atuais representações do recurso de destino pela carga de dados da requisição.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DELETE: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remove um recurso específico.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GET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listar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produtos: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POST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adicionar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Calabresa’, ‘Cerveja’, ‘Suco’]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PUT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atualizar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‘Cerveja’, ‘Suco’]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Node.js?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uma plataforma construída usando 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engine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V8 do Google Chrome.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permite usar Javascript no back-end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Método DELETE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como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remover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um produto: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[’Pizza de Frango’, ‘Cerveja’]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Insomnia [64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4790520" y="2988360"/>
            <a:ext cx="2608920" cy="2769840"/>
          </a:xfrm>
          <a:prstGeom prst="rect">
            <a:avLst/>
          </a:prstGeom>
          <a:ln>
            <a:noFill/>
          </a:ln>
        </p:spPr>
      </p:pic>
      <p:pic>
        <p:nvPicPr>
          <p:cNvPr id="128" name="Imagem 127"/>
          <p:cNvPicPr/>
          <p:nvPr/>
        </p:nvPicPr>
        <p:blipFill>
          <a:blip r:embed="rId4"/>
          <a:stretch/>
        </p:blipFill>
        <p:spPr>
          <a:xfrm>
            <a:off x="10262160" y="498240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Postman [64 e 32 bits]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Ferramenta que auxilia no desenvolvimento e testes de APIs.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https://www.postman.com/pricing/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31" name="Imagem 130"/>
          <p:cNvPicPr/>
          <p:nvPr/>
        </p:nvPicPr>
        <p:blipFill>
          <a:blip r:embed="rId3"/>
          <a:stretch/>
        </p:blipFill>
        <p:spPr>
          <a:xfrm>
            <a:off x="4975200" y="3240720"/>
            <a:ext cx="2239920" cy="2013480"/>
          </a:xfrm>
          <a:prstGeom prst="rect">
            <a:avLst/>
          </a:prstGeom>
          <a:ln>
            <a:noFill/>
          </a:ln>
        </p:spPr>
      </p:pic>
      <p:pic>
        <p:nvPicPr>
          <p:cNvPr id="132" name="Imagem 131"/>
          <p:cNvPicPr/>
          <p:nvPr/>
        </p:nvPicPr>
        <p:blipFill>
          <a:blip r:embed="rId4"/>
          <a:stretch/>
        </p:blipFill>
        <p:spPr>
          <a:xfrm>
            <a:off x="10262160" y="4982760"/>
            <a:ext cx="1616040" cy="65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Tipos de parâmetros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Existem três tipos de parâmetros, dois deles comumente utilizados no método GET e um no método no POST.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como parâmetro na URL.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(GET):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na rota.</a:t>
            </a:r>
            <a:endParaRPr lang="pt-BR" sz="3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Wingdings" charset="2"/>
              <a:buChar char=""/>
              <a:tabLst>
                <a:tab pos="0" algn="l"/>
              </a:tabLst>
            </a:pP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 e PUT):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Recebe os dados da requisição no corpo da requisição, em um objeto em JSON.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/products?type=pizza&amp;description=frango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Query Params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Query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request.query;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response.json([’Pizza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http://localhost:3333/products/2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Route Params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Route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request.params;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Frango’]);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http://localhost:3333/products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{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“type”: “pizza”,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“name”: “Pizza de Bacon”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Body Params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Exemplo de request com Body Params: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app.use(express.json()); // antes das rotas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query = request.body;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response.json([‘Pizza de Bacon’]);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Arquitetura baseada em eventos: Execução em loop para tratar os eventos inseridos na </a:t>
            </a:r>
            <a:r>
              <a:rPr lang="pt-BR" sz="3200" b="0" i="1" strike="noStrike" spc="-1">
                <a:solidFill>
                  <a:srgbClr val="1F4E79"/>
                </a:solidFill>
                <a:latin typeface="Arial"/>
                <a:ea typeface="DejaVu Sans"/>
              </a:rPr>
              <a:t>Call Stack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3"/>
          <a:stretch/>
        </p:blipFill>
        <p:spPr>
          <a:xfrm>
            <a:off x="3819960" y="2376000"/>
            <a:ext cx="4549680" cy="381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(POST)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app.post(‘/products/’,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id: v4(), type, name };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products.push(product);	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response.status(201).json(product);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response.status(200).json(products);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(PUT)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app.put(‘/products/:id’, (request, response) =&gt; {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{type, name} = request.body;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 return response.status(404).json({error: ‘Não encontrado’});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product = { id, type, name };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products[index] = product;	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response.status(200).json(product);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1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(DELETE)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app.delete(‘/products/:id’, (request, response) =&gt; {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id } = request.params;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index = projects.findIndex(p =&gt; p.id === id);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if(index &lt; 0)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return response.status(404).json({error: ‘Não encontrado’});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products.splice(index, 1);	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response.status(204).send();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app.get(‘/products/’, (request, response) =&gt; {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{ name } = request.query;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const results = name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? products.filter(p =&gt; p.name.includes(name))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	: products;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	return response.status(200).json(results);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Object-relational mapping - ORM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o nome dado ao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mapeamento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realizado entre as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propriedades de uma classe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definida em uma linguagem orientada a objetos e os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campos de uma tabela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em um SGBD relacional.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É um ORM baseado em Promise para Node.js que possibilita trabalhar com Postgres, MySQL, MariaDB, SQLite e Microsoft SQL Server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tedious</a:t>
            </a:r>
            <a:r>
              <a:rPr lang="pt-BR" sz="2800" b="0" u="sng" strike="noStrike" spc="-1">
                <a:solidFill>
                  <a:srgbClr val="0563C1"/>
                </a:solidFill>
                <a:uFillTx/>
                <a:latin typeface="Courier New"/>
                <a:ea typeface="DejaVu Sans"/>
                <a:hlinkClick r:id="rId3"/>
              </a:rPr>
              <a:t>*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--save sequelize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install --save tedious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yarn add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ou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-D sequelize-cli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Sequelize-cli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Interface de linha de comando do Sequelize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npx sequelize init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Características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Single-thread: utiliza a biblioteca C++ libuv para utilizar multi-threads.</a:t>
            </a:r>
            <a:endParaRPr lang="pt-BR" sz="32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utkal"/>
              <a:buChar char=""/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Non-blocking I/O: permite o retorno em partes. Sem perda de conexão após um retorno.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Banco de Dados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78447-96D6-4B7E-8B29-8CC8823C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7"/>
            <a:ext cx="4448175" cy="9810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8BE664-DD70-451F-BB07-1ED7ABBC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510" y="3150117"/>
            <a:ext cx="70294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Usuário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B4DB49-FB56-4910-A12F-886E28FB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0" y="2002798"/>
            <a:ext cx="2599344" cy="1327472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77C00E-0884-4448-B860-AFABBBF229D3}"/>
              </a:ext>
            </a:extLst>
          </p:cNvPr>
          <p:cNvGrpSpPr/>
          <p:nvPr/>
        </p:nvGrpSpPr>
        <p:grpSpPr>
          <a:xfrm>
            <a:off x="7004950" y="2002797"/>
            <a:ext cx="4035815" cy="3979790"/>
            <a:chOff x="7983145" y="2002797"/>
            <a:chExt cx="4035815" cy="397979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8D504C0-46D0-4A2F-9CEB-66845A315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31" b="7496"/>
            <a:stretch/>
          </p:blipFill>
          <p:spPr>
            <a:xfrm>
              <a:off x="7983145" y="2002797"/>
              <a:ext cx="4035815" cy="3979790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24E2AB3-BAAF-48D0-8E18-3E7A33978C1D}"/>
                </a:ext>
              </a:extLst>
            </p:cNvPr>
            <p:cNvCxnSpPr/>
            <p:nvPr/>
          </p:nvCxnSpPr>
          <p:spPr>
            <a:xfrm>
              <a:off x="8977424" y="5521841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73396D3-30AA-4048-A0A3-313B3C7C70AA}"/>
                </a:ext>
              </a:extLst>
            </p:cNvPr>
            <p:cNvCxnSpPr/>
            <p:nvPr/>
          </p:nvCxnSpPr>
          <p:spPr>
            <a:xfrm>
              <a:off x="9083748" y="3281915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E34086C-F662-40E5-8BC6-8035AF346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7424" y="2615609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F985690-9CFF-4174-9D64-BF117B4437CB}"/>
              </a:ext>
            </a:extLst>
          </p:cNvPr>
          <p:cNvGrpSpPr/>
          <p:nvPr/>
        </p:nvGrpSpPr>
        <p:grpSpPr>
          <a:xfrm>
            <a:off x="3080522" y="2002798"/>
            <a:ext cx="3745581" cy="3983332"/>
            <a:chOff x="4058717" y="2002798"/>
            <a:chExt cx="3745581" cy="3983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79B5203-8A93-43D2-A5FF-57CA3790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142" b="7414"/>
            <a:stretch/>
          </p:blipFill>
          <p:spPr>
            <a:xfrm>
              <a:off x="4058717" y="2002798"/>
              <a:ext cx="3745581" cy="3983332"/>
            </a:xfrm>
            <a:prstGeom prst="rect">
              <a:avLst/>
            </a:prstGeom>
          </p:spPr>
        </p:pic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6796A7D1-DE49-4E17-AAD1-27A55A246C09}"/>
                </a:ext>
              </a:extLst>
            </p:cNvPr>
            <p:cNvCxnSpPr/>
            <p:nvPr/>
          </p:nvCxnSpPr>
          <p:spPr>
            <a:xfrm>
              <a:off x="6400800" y="567778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E24FF3E-0685-4BC4-B3DF-2FEBDC2371DA}"/>
                </a:ext>
              </a:extLst>
            </p:cNvPr>
            <p:cNvCxnSpPr/>
            <p:nvPr/>
          </p:nvCxnSpPr>
          <p:spPr>
            <a:xfrm>
              <a:off x="5234763" y="4043917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82336817-6E1D-4D25-98E9-DE96CC1EB1FC}"/>
                </a:ext>
              </a:extLst>
            </p:cNvPr>
            <p:cNvCxnSpPr/>
            <p:nvPr/>
          </p:nvCxnSpPr>
          <p:spPr>
            <a:xfrm>
              <a:off x="5085907" y="2941676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8583E2C-AFA4-45B4-B3BC-6BA1F2F3A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4028" y="2395870"/>
              <a:ext cx="2977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977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Liberando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logon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711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No Microsoft SQL Server Management Studio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DDA54C-F2C5-471D-B069-937A845B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86" y="2002797"/>
            <a:ext cx="3416146" cy="39620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FF91E8-459A-4320-BBAC-0D0A957F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5" y="3150116"/>
            <a:ext cx="4505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67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Propriedades de conexão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as propriedades de conexão com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Development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{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username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password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database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progsis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“host”: “127.0.0.1”,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dialect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”: “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mssql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”,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},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821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Criando o modelo Product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npx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sequelize-cli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model:generate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name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  <a:ea typeface="DejaVu Sans"/>
              </a:rPr>
              <a:t>roduct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b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</a:b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--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attributes</a:t>
            </a:r>
            <a:r>
              <a:rPr lang="pt-BR" sz="28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28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type:string,description:string,active:boolean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a Tabela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Informar os dados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database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config.json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npx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28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2800" spc="-1" dirty="0" err="1">
                <a:solidFill>
                  <a:srgbClr val="1F4E79"/>
                </a:solidFill>
                <a:latin typeface="Courier New"/>
              </a:rPr>
              <a:t>db:migrate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502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Criar uma tabela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no mesmo banco de dados, com os campos: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email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integrante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179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i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Queries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via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fornece vários métodos que auxiliam na consulta por dados no DB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346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(POST)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const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{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} =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require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(‘../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models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app.post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Product.create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20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Recurso products (GET)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app.get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(‘/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/’,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async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request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 catch(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		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2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(PUT)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app.put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Product.update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307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(DELETE)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app.delete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/:id',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id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request.params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Product.destroy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id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affectedRows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&lt; 1)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'Produto não encontrado.'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`O produto ${id} foi removido com sucesso`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88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Operadores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fornece vários operadores 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Para utilizá-los, basta adicionar a seguinte importação: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3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Recurso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(GET): filtro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7520" y="1290960"/>
            <a:ext cx="11701440" cy="4737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app.get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search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request.query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description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{[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Op.substring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]: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text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(200).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 catch (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(500).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/>
              </a:rPr>
              <a:t>error.message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   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745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Exercício em grupo (3 integrantes)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Construir uma nova API que forneça recursos de sua preferência e permita o gerenciamento dos mesmos por meio de rotas dos tipos: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GET (fornece todos registros, mas possibilita filtro);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POST;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PUT;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DELETE.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OBS.: 1 entrega por grupo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Express, uma rota </a:t>
            </a:r>
            <a:r>
              <a:rPr lang="en-US" sz="3200" spc="-1" dirty="0" err="1">
                <a:solidFill>
                  <a:srgbClr val="1F4E79"/>
                </a:solidFill>
              </a:rPr>
              <a:t>associa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método</a:t>
            </a:r>
            <a:r>
              <a:rPr lang="en-US" sz="3200" spc="-1" dirty="0">
                <a:solidFill>
                  <a:srgbClr val="1F4E79"/>
                </a:solidFill>
              </a:rPr>
              <a:t> HTTP (GET, POST, PUT, DELETE, etc.),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URL, 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dada </a:t>
            </a:r>
            <a:r>
              <a:rPr lang="en-US" sz="3200" spc="-1" dirty="0" err="1">
                <a:solidFill>
                  <a:srgbClr val="1F4E79"/>
                </a:solidFill>
              </a:rPr>
              <a:t>função</a:t>
            </a:r>
            <a:r>
              <a:rPr lang="en-US" sz="3200" spc="-1" dirty="0">
                <a:solidFill>
                  <a:srgbClr val="1F4E79"/>
                </a:solidFill>
              </a:rPr>
              <a:t> que é </a:t>
            </a:r>
            <a:r>
              <a:rPr lang="pt-BR" sz="3200" spc="-1" dirty="0">
                <a:solidFill>
                  <a:srgbClr val="1F4E79"/>
                </a:solidFill>
              </a:rPr>
              <a:t>chamada para tratar a uma requisição.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720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renomeie um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(e altere o valor de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main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em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package.json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 e crie um diretório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As rotas devem ser organizadas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em arquivos diferentes: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 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users.routes.js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00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As rotas que estão no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devem ser colocadas nos arquivos correspondentes, dentro do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07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products.routes.js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um objeto chamado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router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e realize as modificações como exemplificado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productsRouter.get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Product.findAll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77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NPM vs.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gerenciadores de pacotes para Node.js.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Permitem instalar bibliotecas de terceiros e fornecer bibliotecas para terceiros.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O Yarn apresenta um desempenho melhor no momento, com alguns recursos ainda não presentes no NPM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*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Organizando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/server.js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ficará conforme abaixo: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('../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app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(3333,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console.log('Server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3333!');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44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Para criptografar as senhas dos usuários usaremos o pacote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bcryptjs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Execute o comando abaixo para instalar o pacote: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48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Criptografando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senhas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Criptografe as senhas antes salvar no DB:</a:t>
            </a:r>
            <a:endParaRPr lang="pt-BR" sz="3200" spc="-1" dirty="0">
              <a:solidFill>
                <a:srgbClr val="1F4E79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bcryptjs.hash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8) 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User.create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5300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 função de validação de credenciais pode ser implementada junto com outras funções de controle de sessão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Assim, podemos criar um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477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arquivo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sessions.routes.js</a:t>
            </a:r>
            <a:r>
              <a:rPr lang="pt-BR" sz="3200" spc="-1" dirty="0">
                <a:solidFill>
                  <a:srgbClr val="1F4E79"/>
                </a:solidFill>
              </a:rPr>
              <a:t> definiremos uma rota POST que, primeiro, recupera a senha armazenada: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request.body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User.findOne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57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Validação de credenciais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Depois compara com a senha fornecida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bcryptjs.compare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user.password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passwordMatched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e/ou senha incorreto(s).’}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);</a:t>
            </a:r>
          </a:p>
        </p:txBody>
      </p:sp>
    </p:spTree>
    <p:extLst>
      <p:ext uri="{BB962C8B-B14F-4D97-AF65-F5344CB8AC3E}">
        <p14:creationId xmlns:p14="http://schemas.microsoft.com/office/powerpoint/2010/main" val="272303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Geração de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JSON Web Token (JWT</a:t>
            </a:r>
            <a:r>
              <a:rPr lang="pt-BR" sz="3200" spc="-1" dirty="0">
                <a:solidFill>
                  <a:srgbClr val="1F4E79"/>
                </a:solidFill>
              </a:rPr>
              <a:t>) é um padrão (RFC-7519) que define como objetos JSON serão transmitidos e armazenados de modo seguro e compacto entre duas aplicações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81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jsonwebtoken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9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Retorne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gerado junto com as informações do usuário: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jwt.sign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({},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user.id.toString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expiresIn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'1d',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023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Middleware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scripts que podem ser executados entre a comunicação de outros 2 serviços distintos.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Ele pode verificar e/ou manipular os dados antes da tarefa em execução prosseguir, ou mudar o fluxo da tarefa.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npm i -g yarn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Verificando 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JWT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Crie um middleware no arquivo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index.js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routes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verificar 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token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recebido: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request.headers.authorization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authHeader.split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jwt.verify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secretkey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(403).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'Token inválido’});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4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Especificando rotas autenticadas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middleware deve ser executado apenas em rotas autenticadas: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ensureAuthenticated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76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3"/>
              </a:rPr>
              <a:t>*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Cross-</a:t>
            </a:r>
            <a:r>
              <a:rPr lang="pt-BR" sz="3200" spc="-1" dirty="0" err="1">
                <a:solidFill>
                  <a:srgbClr val="1F4E79"/>
                </a:solidFill>
              </a:rPr>
              <a:t>Origin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Resource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Sharing</a:t>
            </a:r>
            <a:r>
              <a:rPr lang="pt-BR" sz="3200" spc="-1" dirty="0">
                <a:solidFill>
                  <a:srgbClr val="1F4E79"/>
                </a:solidFill>
              </a:rPr>
              <a:t> (Compartilhamento de recursos com origens diferentes) é um mecanismo que usa cabeçalhos adicionais HTTP para informar a um navegador que permita que um aplicativo Web seja executado em uma origem (domínio) com permissão para acessar recursos selecionados de um servidor em uma origem distinta.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74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endParaRPr lang="pt-BR" sz="3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56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Usando o pacote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cors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Importe o middleware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pt-BR" sz="3200" spc="-1" dirty="0">
                <a:solidFill>
                  <a:srgbClr val="1F4E79"/>
                </a:solidFill>
              </a:rPr>
              <a:t> 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3200" spc="-1" dirty="0">
                <a:solidFill>
                  <a:srgbClr val="1F4E79"/>
                </a:solidFill>
              </a:rPr>
              <a:t> e configure seu uso: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route.use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50644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Deploy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hlinkClick r:id="rId3"/>
              </a:rPr>
              <a:t>https://vercel.com/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Dashboard &gt; new Project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Press </a:t>
            </a:r>
            <a:r>
              <a:rPr lang="pt-BR" sz="3200" spc="-1" dirty="0" err="1">
                <a:solidFill>
                  <a:srgbClr val="1F4E79"/>
                </a:solidFill>
              </a:rPr>
              <a:t>import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button</a:t>
            </a:r>
            <a:endParaRPr lang="pt-BR" sz="3200" spc="-1" dirty="0">
              <a:solidFill>
                <a:srgbClr val="1F4E79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6E04AF0-4E97-4156-9E2C-D4705E72E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377" y="3464640"/>
            <a:ext cx="46577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44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Deploy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Press </a:t>
            </a:r>
            <a:r>
              <a:rPr lang="pt-BR" sz="3200" spc="-1" dirty="0" err="1">
                <a:solidFill>
                  <a:srgbClr val="1F4E79"/>
                </a:solidFill>
              </a:rPr>
              <a:t>create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button</a:t>
            </a:r>
            <a:endParaRPr lang="pt-BR" sz="3200" spc="-1" dirty="0">
              <a:solidFill>
                <a:srgbClr val="1F4E7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474F9B-6D87-40B5-8A17-E7A75DDE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037870"/>
            <a:ext cx="61722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510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Deploy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Press </a:t>
            </a:r>
            <a:r>
              <a:rPr lang="pt-BR" sz="3200" spc="-1" dirty="0" err="1">
                <a:solidFill>
                  <a:srgbClr val="1F4E79"/>
                </a:solidFill>
              </a:rPr>
              <a:t>deploy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button</a:t>
            </a:r>
            <a:endParaRPr lang="pt-BR" sz="3200" spc="-1" dirty="0">
              <a:solidFill>
                <a:srgbClr val="1F4E79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252382-B427-42D7-BBDB-D443C4DC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084092"/>
            <a:ext cx="61817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2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Deploy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Press </a:t>
            </a:r>
            <a:r>
              <a:rPr lang="pt-BR" sz="3200" spc="-1" dirty="0" err="1">
                <a:solidFill>
                  <a:srgbClr val="1F4E79"/>
                </a:solidFill>
              </a:rPr>
              <a:t>deploy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button</a:t>
            </a:r>
            <a:endParaRPr lang="pt-BR" sz="3200" spc="-1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908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SQLite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https://www.luiztools.com.br/post/tutorial-de-crud-com-node-js-sequelize-e-sqlite/</a:t>
            </a:r>
          </a:p>
        </p:txBody>
      </p:sp>
    </p:spTree>
    <p:extLst>
      <p:ext uri="{BB962C8B-B14F-4D97-AF65-F5344CB8AC3E}">
        <p14:creationId xmlns:p14="http://schemas.microsoft.com/office/powerpoint/2010/main" val="217595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Navegue até o diretório desejado e execute o seguinte comando para criar o diretório raiz do projeto: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mkdir primeira-api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 o próximo comando para acessar o diretório: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Courier New"/>
                <a:ea typeface="DejaVu Sans"/>
              </a:rPr>
              <a:t>cd primeira-api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000" lnSpcReduction="10000"/>
          </a:bodyPr>
          <a:lstStyle/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About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https://nodejs.org/en/about/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https://nodejs.org/en/download/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https://yarnpkg.com/getting-started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Yarn.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Installation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https://classic.yarnpkg.com/en/docs/install#windows-stable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04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Express.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Installing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https://expressjs.com/en/starter/installing.html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NPM.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Nodemon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https://www.npmjs.com/package/nodemon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 Mozilla.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Métodos de requisição HTTP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https://developer.mozilla.org/pt-BR/docs/Web/HTTP/Methods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6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Insomnia.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Download Insomnia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https://insomnia.rest/download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Rocketseat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Tipos de Parâmetros nas requisições REST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 dirty="0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https://blog.rocketseat.com.br/tipos-de-parametros-nas-requisicoes-rest/</a:t>
            </a:r>
            <a:endParaRPr lang="pt-BR" sz="3200" b="0" strike="noStrike" spc="-1" dirty="0">
              <a:latin typeface="Arial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Sequelize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</a:t>
            </a:r>
            <a:r>
              <a:rPr lang="pt-BR" sz="3200" b="1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API </a:t>
            </a:r>
            <a:r>
              <a:rPr lang="pt-BR" sz="3200" b="1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Reference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  <a:hlinkClick r:id="rId4"/>
              </a:rPr>
              <a:t>https://sequelize.org/master/index.html</a:t>
            </a:r>
            <a:endParaRPr lang="pt-BR" sz="3200" b="0" strike="noStrike" spc="-1" dirty="0">
              <a:solidFill>
                <a:srgbClr val="1F4E79"/>
              </a:solidFill>
              <a:latin typeface="Arial"/>
              <a:ea typeface="DejaVu Sans"/>
            </a:endParaRPr>
          </a:p>
          <a:p>
            <a:pPr marL="516240" indent="-51228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AutoNum type="arabicPeriod" startAt="9"/>
            </a:pP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Sequelize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b="1" spc="-1" dirty="0" err="1">
                <a:solidFill>
                  <a:srgbClr val="1F4E79"/>
                </a:solidFill>
              </a:rPr>
              <a:t>Model</a:t>
            </a:r>
            <a:r>
              <a:rPr lang="pt-BR" sz="3200" b="1" spc="-1" dirty="0">
                <a:solidFill>
                  <a:srgbClr val="1F4E79"/>
                </a:solidFill>
              </a:rPr>
              <a:t> </a:t>
            </a:r>
            <a:r>
              <a:rPr lang="pt-BR" sz="3200" b="1" spc="-1" dirty="0" err="1">
                <a:solidFill>
                  <a:srgbClr val="1F4E79"/>
                </a:solidFill>
              </a:rPr>
              <a:t>Querying</a:t>
            </a:r>
            <a:r>
              <a:rPr lang="pt-BR" sz="3200" b="1" spc="-1" dirty="0">
                <a:solidFill>
                  <a:srgbClr val="1F4E79"/>
                </a:solidFill>
              </a:rPr>
              <a:t> - </a:t>
            </a:r>
            <a:r>
              <a:rPr lang="pt-BR" sz="3200" b="1" spc="-1" dirty="0" err="1">
                <a:solidFill>
                  <a:srgbClr val="1F4E79"/>
                </a:solidFill>
              </a:rPr>
              <a:t>Basics</a:t>
            </a:r>
            <a:r>
              <a:rPr lang="pt-BR" sz="3200" spc="-1" dirty="0">
                <a:solidFill>
                  <a:srgbClr val="1F4E79"/>
                </a:solidFill>
              </a:rPr>
              <a:t>. In: API 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Reference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. </a:t>
            </a:r>
            <a:r>
              <a:rPr lang="pt-BR" sz="3200" spc="-1" dirty="0">
                <a:solidFill>
                  <a:srgbClr val="1F4E79"/>
                </a:solidFill>
              </a:rPr>
              <a:t>Disponível em: https://sequelize.org/</a:t>
            </a:r>
            <a:r>
              <a:rPr lang="pt-BR" sz="3200" spc="-1" dirty="0" err="1">
                <a:solidFill>
                  <a:srgbClr val="1F4E79"/>
                </a:solidFill>
              </a:rPr>
              <a:t>master</a:t>
            </a:r>
            <a:r>
              <a:rPr lang="pt-BR" sz="3200" spc="-1" dirty="0">
                <a:solidFill>
                  <a:srgbClr val="1F4E79"/>
                </a:solidFill>
              </a:rPr>
              <a:t>/manual/model-querying-basics.html.</a:t>
            </a: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init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–y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 o próximo comando para abrir o diretório atual no VS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8638</TotalTime>
  <Words>3717</Words>
  <Application>Microsoft Office PowerPoint</Application>
  <PresentationFormat>Widescreen</PresentationFormat>
  <Paragraphs>508</Paragraphs>
  <Slides>82</Slides>
  <Notes>82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82</vt:i4>
      </vt:variant>
    </vt:vector>
  </HeadingPairs>
  <TitlesOfParts>
    <vt:vector size="93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utkal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587</cp:revision>
  <dcterms:created xsi:type="dcterms:W3CDTF">2017-01-10T17:35:04Z</dcterms:created>
  <dcterms:modified xsi:type="dcterms:W3CDTF">2021-08-04T18:10:54Z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