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9" r:id="rId8"/>
    <p:sldId id="261" r:id="rId9"/>
    <p:sldId id="270" r:id="rId10"/>
    <p:sldId id="268" r:id="rId11"/>
    <p:sldId id="271" r:id="rId12"/>
    <p:sldId id="272" r:id="rId13"/>
    <p:sldId id="273" r:id="rId14"/>
    <p:sldId id="274" r:id="rId15"/>
    <p:sldId id="275" r:id="rId16"/>
    <p:sldId id="267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60" autoAdjust="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D769397-1751-4A3D-A1F6-8C3A38F3F7A9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DABD8CD-D2C2-479A-95F6-05FF71438CA0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6858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https://axios-http.com/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Promises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como já dissemos, definem uma ação que vai ser executada no futuro, ou seja, ela pode ser resolvida (com sucesso) ou rejeitada (com erro).</a:t>
            </a:r>
          </a:p>
          <a:p>
            <a:endParaRPr lang="pt-BR" sz="2000" b="0" strike="noStrike" spc="-1" dirty="0">
              <a:latin typeface="Arial"/>
            </a:endParaRPr>
          </a:p>
          <a:p>
            <a:r>
              <a:rPr lang="pt-BR" sz="2000" b="0" strike="noStrike" spc="-1" dirty="0">
                <a:latin typeface="+mn-lt"/>
              </a:rPr>
              <a:t>https://medium.com/trainingcenter/entendendo-promises-de-uma-vez-por-todas-32442ec725c2</a:t>
            </a: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2407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732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b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http://www.omdbapi.com/?apikey=925eba28&amp;s=bat</a:t>
            </a:r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14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4657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6541F3C-0A59-4F90-AFC6-6F0BC6A0EC2F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C724B49-1D65-4173-A329-9E8E92CC1843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DF6BD7B-7CDC-4274-97B4-F69C4865F364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75D9483-988A-474F-9F6B-A29EDB1BAB7E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C769F64-B950-482A-B364-F29E9028AEBB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3A01F1E-C600-480B-92DE-E0477DB9A59F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125553D-A391-4956-A73A-D4B12738D8EA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Arial"/>
              </a:rPr>
              <a:t>Caso a instalação falhe, verificar política de execução:</a:t>
            </a: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 err="1">
                <a:latin typeface="Arial"/>
              </a:rPr>
              <a:t>Get-ExecutionPolicy</a:t>
            </a:r>
            <a:endParaRPr lang="pt-BR" sz="20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endParaRPr lang="pt-BR" sz="20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Arial"/>
                <a:ea typeface="Noto Sans CJK SC"/>
              </a:rPr>
              <a:t>Configurar como ‘</a:t>
            </a:r>
            <a:r>
              <a:rPr lang="pt-BR" sz="2000" b="0" strike="noStrike" spc="-1" dirty="0" err="1">
                <a:latin typeface="Arial"/>
                <a:ea typeface="Noto Sans CJK SC"/>
              </a:rPr>
              <a:t>RemoteSigned</a:t>
            </a:r>
            <a:r>
              <a:rPr lang="pt-BR" sz="2000" b="0" strike="noStrike" spc="-1" dirty="0">
                <a:latin typeface="Arial"/>
                <a:ea typeface="Noto Sans CJK SC"/>
              </a:rPr>
              <a:t>’ ou ‘</a:t>
            </a:r>
            <a:r>
              <a:rPr lang="pt-BR" sz="2000" b="0" strike="noStrike" spc="-1" dirty="0" err="1">
                <a:latin typeface="Arial"/>
                <a:ea typeface="Noto Sans CJK SC"/>
              </a:rPr>
              <a:t>Unrestricted</a:t>
            </a:r>
            <a:r>
              <a:rPr lang="pt-BR" sz="2000" b="0" strike="noStrike" spc="-1" dirty="0">
                <a:latin typeface="Arial"/>
                <a:ea typeface="Noto Sans CJK SC"/>
              </a:rPr>
              <a:t>’:</a:t>
            </a:r>
            <a:endParaRPr lang="pt-BR" sz="20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Arial"/>
                <a:ea typeface="Noto Sans CJK SC"/>
              </a:rPr>
              <a:t>Set-</a:t>
            </a:r>
            <a:r>
              <a:rPr lang="pt-BR" sz="2000" b="0" strike="noStrike" spc="-1" dirty="0" err="1">
                <a:latin typeface="Arial"/>
                <a:ea typeface="Noto Sans CJK SC"/>
              </a:rPr>
              <a:t>ExecutionPolicy</a:t>
            </a:r>
            <a:r>
              <a:rPr lang="pt-BR" sz="2000" b="0" strike="noStrike" spc="-1" dirty="0">
                <a:latin typeface="Arial"/>
                <a:ea typeface="Noto Sans CJK SC"/>
              </a:rPr>
              <a:t> </a:t>
            </a:r>
            <a:r>
              <a:rPr lang="pt-BR" sz="2000" b="0" strike="noStrike" spc="-1" dirty="0" err="1">
                <a:latin typeface="+mn-lt"/>
                <a:ea typeface="Noto Sans CJK SC"/>
              </a:rPr>
              <a:t>Unrestricted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18883D6-9251-46D7-BBA9-EE06E6E936D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 dirty="0">
                <a:latin typeface="Arial"/>
              </a:rPr>
              <a:t>Equivalente</a:t>
            </a:r>
          </a:p>
          <a:p>
            <a:r>
              <a:rPr lang="pt-BR" sz="2000" b="0" strike="noStrike" spc="-1" dirty="0" err="1">
                <a:latin typeface="+mn-lt"/>
              </a:rPr>
              <a:t>npm</a:t>
            </a:r>
            <a:r>
              <a:rPr lang="pt-BR" sz="2000" b="0" strike="noStrike" spc="-1" dirty="0">
                <a:latin typeface="+mn-lt"/>
              </a:rPr>
              <a:t> </a:t>
            </a:r>
            <a:r>
              <a:rPr lang="pt-BR" sz="2000" b="0" strike="noStrike" spc="-1" dirty="0" err="1">
                <a:latin typeface="+mn-lt"/>
              </a:rPr>
              <a:t>install</a:t>
            </a:r>
            <a:r>
              <a:rPr lang="pt-BR" sz="2000" b="0" strike="noStrike" spc="-1" dirty="0">
                <a:latin typeface="+mn-lt"/>
              </a:rPr>
              <a:t> -g </a:t>
            </a:r>
            <a:r>
              <a:rPr lang="pt-BR" sz="2000" b="0" strike="noStrike" spc="-1" dirty="0" err="1">
                <a:latin typeface="+mn-lt"/>
              </a:rPr>
              <a:t>create</a:t>
            </a:r>
            <a:r>
              <a:rPr lang="pt-BR" sz="2000" b="0" strike="noStrike" spc="-1" dirty="0">
                <a:latin typeface="+mn-lt"/>
              </a:rPr>
              <a:t>-</a:t>
            </a:r>
            <a:r>
              <a:rPr lang="pt-BR" sz="2000" b="0" strike="noStrike" spc="-1" dirty="0" err="1">
                <a:latin typeface="+mn-lt"/>
              </a:rPr>
              <a:t>react</a:t>
            </a:r>
            <a:r>
              <a:rPr lang="pt-BR" sz="2000" b="0" strike="noStrike" spc="-1" dirty="0">
                <a:latin typeface="+mn-lt"/>
              </a:rPr>
              <a:t>-app</a:t>
            </a:r>
          </a:p>
          <a:p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-app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-pizza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125553D-A391-4956-A73A-D4B12738D8EA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765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_Object_Model/Introducti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alura.com.br/artigos/poo-programacao-orientada-a-objetos" TargetMode="External"/><Relationship Id="rId4" Type="http://schemas.openxmlformats.org/officeDocument/2006/relationships/hyperlink" Target="https://developer.mozilla.org/pt-BR/docs/Web/JavaScript/Reference/Class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arnpkg.com/getting-starte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88600" y="2898000"/>
            <a:ext cx="11379600" cy="15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ReactJS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706760" y="4443480"/>
            <a:ext cx="914292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7500"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1F4E79"/>
                </a:solidFill>
                <a:latin typeface="Arial"/>
                <a:ea typeface="DejaVu Sans"/>
              </a:rPr>
              <a:t>Salmo Marques da Silva Júnior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1F4E79"/>
                </a:solidFill>
                <a:latin typeface="Arial"/>
                <a:ea typeface="DejaVu Sans"/>
              </a:rPr>
              <a:t>salmo.sjunior@sp.senac.br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00"/>
    </mc:Choice>
    <mc:Fallback xmlns:p15="http://schemas.microsoft.com/office/powerpoint/2012/main" xmlns="">
      <p:transition spd="slow" advTm="17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Iniciando um Projeto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Acesse o diretório da aplicação criada: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cd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&lt;nome-do-aplicativo&gt;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e execute o comando abaixo para abrir o diretório atual no VS </a:t>
            </a:r>
            <a:r>
              <a:rPr lang="pt-BR" sz="3200" spc="-1" dirty="0" err="1">
                <a:solidFill>
                  <a:srgbClr val="1F4E79"/>
                </a:solidFill>
              </a:rPr>
              <a:t>Code</a:t>
            </a:r>
            <a:r>
              <a:rPr lang="pt-BR" sz="3200" spc="-1" dirty="0">
                <a:solidFill>
                  <a:srgbClr val="1F4E79"/>
                </a:solidFill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code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.</a:t>
            </a: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Zerando o projeto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Remova do projeto: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arquivos de formatação (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css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);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arquivos de teste; e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i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magens.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8608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Consumindo uma API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 err="1">
                <a:solidFill>
                  <a:srgbClr val="1F4E79"/>
                </a:solidFill>
              </a:rPr>
              <a:t>Usaremos</a:t>
            </a:r>
            <a:r>
              <a:rPr lang="en-US" sz="3200" spc="-1" dirty="0">
                <a:solidFill>
                  <a:srgbClr val="1F4E79"/>
                </a:solidFill>
              </a:rPr>
              <a:t> o </a:t>
            </a:r>
            <a:r>
              <a:rPr lang="en-US" sz="3200" spc="-1" dirty="0" err="1">
                <a:solidFill>
                  <a:srgbClr val="1F4E79"/>
                </a:solidFill>
              </a:rPr>
              <a:t>pacote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Axios</a:t>
            </a:r>
            <a:r>
              <a:rPr lang="en-US" sz="3200" spc="-1" dirty="0">
                <a:solidFill>
                  <a:srgbClr val="1F4E79"/>
                </a:solidFill>
              </a:rPr>
              <a:t> para </a:t>
            </a:r>
            <a:r>
              <a:rPr lang="en-US" sz="3200" spc="-1" dirty="0" err="1">
                <a:solidFill>
                  <a:srgbClr val="1F4E79"/>
                </a:solidFill>
              </a:rPr>
              <a:t>consumir</a:t>
            </a:r>
            <a:r>
              <a:rPr lang="en-US" sz="3200" spc="-1" dirty="0">
                <a:solidFill>
                  <a:srgbClr val="1F4E79"/>
                </a:solidFill>
              </a:rPr>
              <a:t> dados de </a:t>
            </a:r>
            <a:r>
              <a:rPr lang="en-US" sz="3200" spc="-1" dirty="0" err="1">
                <a:solidFill>
                  <a:srgbClr val="1F4E79"/>
                </a:solidFill>
              </a:rPr>
              <a:t>uma</a:t>
            </a:r>
            <a:r>
              <a:rPr lang="en-US" sz="3200" spc="-1" dirty="0">
                <a:solidFill>
                  <a:srgbClr val="1F4E79"/>
                </a:solidFill>
              </a:rPr>
              <a:t> API. </a:t>
            </a:r>
            <a:r>
              <a:rPr lang="en-US" sz="3200" spc="-1" dirty="0" err="1">
                <a:solidFill>
                  <a:srgbClr val="1F4E79"/>
                </a:solidFill>
              </a:rPr>
              <a:t>Axios</a:t>
            </a:r>
            <a:r>
              <a:rPr lang="en-US" sz="3200" spc="-1" dirty="0">
                <a:solidFill>
                  <a:srgbClr val="1F4E79"/>
                </a:solidFill>
              </a:rPr>
              <a:t> é </a:t>
            </a:r>
            <a:r>
              <a:rPr lang="en-US" sz="3200" spc="-1" dirty="0" err="1">
                <a:solidFill>
                  <a:srgbClr val="1F4E79"/>
                </a:solidFill>
              </a:rPr>
              <a:t>uma</a:t>
            </a:r>
            <a:r>
              <a:rPr lang="en-US" sz="3200" spc="-1" dirty="0">
                <a:solidFill>
                  <a:srgbClr val="1F4E79"/>
                </a:solidFill>
              </a:rPr>
              <a:t> Promise </a:t>
            </a:r>
            <a:r>
              <a:rPr lang="en-US" sz="3200" spc="-1" dirty="0" err="1">
                <a:solidFill>
                  <a:srgbClr val="1F4E79"/>
                </a:solidFill>
              </a:rPr>
              <a:t>baseada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em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cliente</a:t>
            </a:r>
            <a:r>
              <a:rPr lang="en-US" sz="3200" spc="-1" dirty="0">
                <a:solidFill>
                  <a:srgbClr val="1F4E79"/>
                </a:solidFill>
              </a:rPr>
              <a:t> HTTP para browsers e node.js.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 err="1">
                <a:solidFill>
                  <a:srgbClr val="1F4E79"/>
                </a:solidFill>
              </a:rPr>
              <a:t>Axios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fornece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uma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biblioteca</a:t>
            </a:r>
            <a:r>
              <a:rPr lang="en-US" sz="3200" spc="-1" dirty="0">
                <a:solidFill>
                  <a:srgbClr val="1F4E79"/>
                </a:solidFill>
              </a:rPr>
              <a:t> simples de </a:t>
            </a:r>
            <a:r>
              <a:rPr lang="en-US" sz="3200" spc="-1" dirty="0" err="1">
                <a:solidFill>
                  <a:srgbClr val="1F4E79"/>
                </a:solidFill>
              </a:rPr>
              <a:t>usar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em</a:t>
            </a:r>
            <a:r>
              <a:rPr lang="en-US" sz="3200" spc="-1" dirty="0">
                <a:solidFill>
                  <a:srgbClr val="1F4E79"/>
                </a:solidFill>
              </a:rPr>
              <a:t> um </a:t>
            </a:r>
            <a:r>
              <a:rPr lang="en-US" sz="3200" spc="-1" dirty="0" err="1">
                <a:solidFill>
                  <a:srgbClr val="1F4E79"/>
                </a:solidFill>
              </a:rPr>
              <a:t>pacote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pequeno</a:t>
            </a:r>
            <a:r>
              <a:rPr lang="en-US" sz="3200" spc="-1" dirty="0">
                <a:solidFill>
                  <a:srgbClr val="1F4E79"/>
                </a:solidFill>
              </a:rPr>
              <a:t> com </a:t>
            </a:r>
            <a:r>
              <a:rPr lang="en-US" sz="3200" spc="-1" dirty="0" err="1">
                <a:solidFill>
                  <a:srgbClr val="1F4E79"/>
                </a:solidFill>
              </a:rPr>
              <a:t>uma</a:t>
            </a:r>
            <a:r>
              <a:rPr lang="en-US" sz="3200" spc="-1" dirty="0">
                <a:solidFill>
                  <a:srgbClr val="1F4E79"/>
                </a:solidFill>
              </a:rPr>
              <a:t> interface </a:t>
            </a:r>
            <a:r>
              <a:rPr lang="en-US" sz="3200" spc="-1" dirty="0" err="1">
                <a:solidFill>
                  <a:srgbClr val="1F4E79"/>
                </a:solidFill>
              </a:rPr>
              <a:t>extensível</a:t>
            </a:r>
            <a:r>
              <a:rPr lang="en-US" sz="3200" spc="-1" dirty="0">
                <a:solidFill>
                  <a:srgbClr val="1F4E79"/>
                </a:solidFill>
              </a:rPr>
              <a:t>.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7277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Consumindo uma API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 err="1">
                <a:solidFill>
                  <a:srgbClr val="1F4E79"/>
                </a:solidFill>
              </a:rPr>
              <a:t>Instale</a:t>
            </a:r>
            <a:r>
              <a:rPr lang="en-US" sz="3200" spc="-1" dirty="0">
                <a:solidFill>
                  <a:srgbClr val="1F4E79"/>
                </a:solidFill>
              </a:rPr>
              <a:t> o </a:t>
            </a:r>
            <a:r>
              <a:rPr lang="en-US" sz="3200" spc="-1" dirty="0" err="1">
                <a:solidFill>
                  <a:srgbClr val="1F4E79"/>
                </a:solidFill>
              </a:rPr>
              <a:t>axios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executando</a:t>
            </a:r>
            <a:r>
              <a:rPr lang="en-US" sz="3200" spc="-1" dirty="0">
                <a:solidFill>
                  <a:srgbClr val="1F4E79"/>
                </a:solidFill>
              </a:rPr>
              <a:t> o </a:t>
            </a:r>
            <a:r>
              <a:rPr lang="en-US" sz="3200" spc="-1" dirty="0" err="1">
                <a:solidFill>
                  <a:srgbClr val="1F4E79"/>
                </a:solidFill>
              </a:rPr>
              <a:t>seguinte</a:t>
            </a:r>
            <a:r>
              <a:rPr lang="en-US" sz="3200" spc="-1" dirty="0">
                <a:solidFill>
                  <a:srgbClr val="1F4E79"/>
                </a:solidFill>
              </a:rPr>
              <a:t> commando: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 add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1814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Consumindo uma API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 err="1">
                <a:solidFill>
                  <a:srgbClr val="1F4E79"/>
                </a:solidFill>
              </a:rPr>
              <a:t>Acesse</a:t>
            </a:r>
            <a:r>
              <a:rPr lang="en-US" sz="3200" spc="-1" dirty="0">
                <a:solidFill>
                  <a:srgbClr val="1F4E79"/>
                </a:solidFill>
              </a:rPr>
              <a:t> a </a:t>
            </a:r>
            <a:r>
              <a:rPr lang="en-US" sz="3200" spc="-1" dirty="0" err="1">
                <a:solidFill>
                  <a:srgbClr val="1F4E79"/>
                </a:solidFill>
              </a:rPr>
              <a:t>documentação</a:t>
            </a:r>
            <a:r>
              <a:rPr lang="en-US" sz="3200" spc="-1" dirty="0">
                <a:solidFill>
                  <a:srgbClr val="1F4E79"/>
                </a:solidFill>
              </a:rPr>
              <a:t> da API: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https://www.omdbapi.com/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9919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5500" lnSpcReduction="20000"/>
          </a:bodyPr>
          <a:lstStyle/>
          <a:p>
            <a:pPr marL="514440" indent="-513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MDN web docs.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Introduction to the DOM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In: Document Object Model.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https://developer.mozilla.org/en-US/docs/Web/API/Document_Object_Model/Introduction</a:t>
            </a:r>
            <a:endParaRPr lang="pt-BR" sz="3200" b="0" strike="noStrike" spc="-1">
              <a:latin typeface="Arial"/>
            </a:endParaRPr>
          </a:p>
          <a:p>
            <a:pPr marL="514440" indent="-513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MDN web docs.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Classes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https://developer.mozilla.org/pt-BR/docs/Web/JavaScript/Reference/Classes</a:t>
            </a:r>
            <a:endParaRPr lang="pt-BR" sz="3200" b="0" strike="noStrike" spc="-1">
              <a:latin typeface="Arial"/>
            </a:endParaRPr>
          </a:p>
          <a:p>
            <a:pPr marL="514440" indent="-513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João Henrique.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POO: o que é programação orientada a objetos?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https://www.alura.com.br/artigos/poo-programacao-orientada-a-objetos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3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https://www.devmedia.com.br/os-4-pilares-da-programacao-orientada-a-objetos/9264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O que é React?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Uma biblioteca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JavaScript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para construir interfaces de usuário.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Aplicativos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React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são executados nos navegadores.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A interface da aplicação é uma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página compostas por componentes.</a:t>
            </a: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O que são componentes?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Itens da página responsáveis por: armazenar e manipular dados; ou apenas apresentar conteúdo.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São trechos de código reutilizáveis.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O que são SPAs?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i="1" strike="noStrike" spc="-1">
                <a:solidFill>
                  <a:srgbClr val="1F4E79"/>
                </a:solidFill>
                <a:latin typeface="Arial"/>
                <a:ea typeface="DejaVu Sans"/>
              </a:rPr>
              <a:t>Single Page Application (SPA)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é uma aplicação que interage com o navegador dinamicamente atualizando a página atual com novos dados do servidor ao invés de carregar novas páginas inteiras.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Pré-requisitos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 indent="-456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familiaridade básica com HTML e CSS;</a:t>
            </a:r>
            <a:endParaRPr lang="pt-BR" sz="3200" b="0" strike="noStrike" spc="-1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conhecimento básico de JavaScript e programação;</a:t>
            </a:r>
            <a:endParaRPr lang="pt-BR" sz="3200" b="0" strike="noStrike" spc="-1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entendimento básico do DOM (Document Object Model - DOM);</a:t>
            </a:r>
            <a:endParaRPr lang="pt-BR" sz="3200" b="0" strike="noStrike" spc="-1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familiaridade com a sintaxe ES6 (ECMAScript 6); e</a:t>
            </a:r>
            <a:endParaRPr lang="pt-BR" sz="3200" b="0" strike="noStrike" spc="-1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Node.js e npm instalados globalmente.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Instalação do Node.js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https://nodejs.org/en/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No Windows, não esqueça de aceitar a instalação do Chocolatey durante a instalação do Node.js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93" name="Picture 2" descr="Instalando NodeJS no Windows/Linux | Alura Cursos Online"/>
          <p:cNvPicPr/>
          <p:nvPr/>
        </p:nvPicPr>
        <p:blipFill>
          <a:blip r:embed="rId4"/>
          <a:stretch/>
        </p:blipFill>
        <p:spPr>
          <a:xfrm>
            <a:off x="4028760" y="3160440"/>
            <a:ext cx="4132440" cy="323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</a:rPr>
              <a:t>NPM vs. </a:t>
            </a:r>
            <a:r>
              <a:rPr lang="pt-BR" sz="5400" spc="-1" dirty="0" err="1">
                <a:solidFill>
                  <a:srgbClr val="1F4E79"/>
                </a:solidFill>
              </a:rPr>
              <a:t>Yarn</a:t>
            </a:r>
            <a:endParaRPr lang="pt-BR" sz="5400" spc="-1" dirty="0">
              <a:solidFill>
                <a:srgbClr val="1F4E79"/>
              </a:solidFill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São gerenciadores de pacotes para Node.js.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Permitem instalar bibliotecas de terceiros e fornecer bibliotecas para terceiros.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O </a:t>
            </a:r>
            <a:r>
              <a:rPr lang="pt-BR" sz="3200" spc="-1" dirty="0" err="1">
                <a:solidFill>
                  <a:srgbClr val="1F4E79"/>
                </a:solidFill>
              </a:rPr>
              <a:t>Yarn</a:t>
            </a:r>
            <a:r>
              <a:rPr lang="pt-BR" sz="3200" spc="-1" dirty="0">
                <a:solidFill>
                  <a:srgbClr val="1F4E79"/>
                </a:solidFill>
              </a:rPr>
              <a:t> apresenta um desempenho melhor no momento, com alguns recursos ainda não presentes no NPM</a:t>
            </a:r>
            <a:r>
              <a:rPr lang="pt-BR" sz="3200" spc="-1" dirty="0">
                <a:solidFill>
                  <a:srgbClr val="1F4E79"/>
                </a:solidFill>
                <a:hlinkClick r:id="rId3"/>
              </a:rPr>
              <a:t>*</a:t>
            </a:r>
            <a:r>
              <a:rPr lang="pt-BR" sz="3200" spc="-1" dirty="0">
                <a:solidFill>
                  <a:srgbClr val="1F4E79"/>
                </a:solidFill>
              </a:rPr>
              <a:t>.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Yarn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Execute o seguinte comando para iniciar o projeto: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npm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i -g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yarn</a:t>
            </a: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</a:rPr>
              <a:t>Iniciando um Projeto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Navegue até o diretório desejado, via terminal de comando, e execute os comandos: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yarn</a:t>
            </a:r>
            <a:r>
              <a:rPr lang="pt-BR" sz="320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pt-BR" sz="320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create</a:t>
            </a:r>
            <a:r>
              <a:rPr lang="pt-BR" sz="320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pt-BR" sz="320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react</a:t>
            </a:r>
            <a:r>
              <a:rPr lang="pt-BR" sz="320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-app</a:t>
            </a:r>
            <a:r>
              <a:rPr lang="pt-BR" sz="3200" b="1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&lt;nome-do-aplicativo&gt;</a:t>
            </a:r>
            <a:b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</a:b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--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template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typescript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212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6804</TotalTime>
  <Words>625</Words>
  <Application>Microsoft Office PowerPoint</Application>
  <PresentationFormat>Widescreen</PresentationFormat>
  <Paragraphs>85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25" baseType="lpstr">
      <vt:lpstr>Arial</vt:lpstr>
      <vt:lpstr>Calibri Light</vt:lpstr>
      <vt:lpstr>Courier New</vt:lpstr>
      <vt:lpstr>DejaVu Sans</vt:lpstr>
      <vt:lpstr>Noto Sans CJK SC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Thiago Augusto da Costa</dc:creator>
  <dc:description/>
  <cp:lastModifiedBy>Salmo Marques da Silva Junior</cp:lastModifiedBy>
  <cp:revision>505</cp:revision>
  <dcterms:created xsi:type="dcterms:W3CDTF">2017-01-10T17:35:04Z</dcterms:created>
  <dcterms:modified xsi:type="dcterms:W3CDTF">2021-07-01T19:40:42Z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