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303" r:id="rId43"/>
    <p:sldId id="302" r:id="rId44"/>
    <p:sldId id="296" r:id="rId45"/>
    <p:sldId id="304" r:id="rId46"/>
    <p:sldId id="314" r:id="rId47"/>
    <p:sldId id="308" r:id="rId48"/>
    <p:sldId id="306" r:id="rId49"/>
    <p:sldId id="307" r:id="rId50"/>
    <p:sldId id="309" r:id="rId51"/>
    <p:sldId id="310" r:id="rId52"/>
    <p:sldId id="311" r:id="rId53"/>
    <p:sldId id="312" r:id="rId54"/>
    <p:sldId id="297" r:id="rId55"/>
    <p:sldId id="313" r:id="rId56"/>
    <p:sldId id="315" r:id="rId57"/>
    <p:sldId id="316" r:id="rId58"/>
    <p:sldId id="298" r:id="rId59"/>
    <p:sldId id="299" r:id="rId60"/>
    <p:sldId id="300" r:id="rId61"/>
    <p:sldId id="301" r:id="rId6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96" autoAdjust="0"/>
  </p:normalViewPr>
  <p:slideViewPr>
    <p:cSldViewPr snapToGrid="0">
      <p:cViewPr varScale="1">
        <p:scale>
          <a:sx n="90" d="100"/>
          <a:sy n="90" d="100"/>
        </p:scale>
        <p:origin x="13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137D593-EEBD-4B04-9B93-C310E2FB836C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DA378B1-4EBA-4A31-B5EB-956AFDCB1E8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CD4048E-27A4-4791-BFBF-6CAAF465B70B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0EE317E-9DEF-4600-86F6-90BC74AAF2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6FE947E-40C3-4BDA-AE04-824D9CE06EEE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FFBD5B8-AF1F-4BEC-8B4A-B79130BD6C0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4165F49-8488-4F26-9939-E38392B60402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65454B3-DDF3-49B2-AB57-E826939D58D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A897FAA-79C2-4485-AAC6-F5B379DCF52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3B51CF7-8B27-4F08-A4E6-041E330F04FF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C12CF5A-9D61-4BC2-863A-49DB66B9EC7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B1304AD-DA17-48DD-9A62-BE21F94ADB61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4789341-CA64-4FDA-AA64-65AC24E3AAC5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C081B8-0322-47DA-A3C9-905191C5B1C6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8E56D37-3893-4DF1-A46E-12C109A9C5C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8B817D9-18FF-4740-8139-04C525753566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9DE5BC0-0011-410B-8AD8-C6F731EFC7C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A7603A4-8630-4DD1-8ACA-369B98068701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7291B7D-96C4-4940-814B-27F263FE38EB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9F33017-7E74-400B-A44E-0346507D3D5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371D90E-23BE-44BC-9993-C3AC2A1C6A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1CFA0-3847-43A4-ACF2-697AFDDC7FD1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Por padrão o express não interpreta os dados recebidos no formato json.</a:t>
            </a:r>
          </a:p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Então, adicionar app.use(express.json()); </a:t>
            </a:r>
          </a:p>
        </p:txBody>
      </p:sp>
      <p:sp>
        <p:nvSpPr>
          <p:cNvPr id="26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8667517-D002-48DB-9A61-E8B5E6DB9E67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F19C79-D746-45E8-9057-B9B2A04A0FB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const products = [];</a:t>
            </a:r>
          </a:p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yarn add uuid</a:t>
            </a:r>
          </a:p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import { v4 } from 'uuid';</a:t>
            </a:r>
          </a:p>
        </p:txBody>
      </p:sp>
      <p:sp>
        <p:nvSpPr>
          <p:cNvPr id="27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AF18A-2C97-42DF-9D04-7068B02BA743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BA77EB-AE82-4695-9CC2-DBC5DB9FC36E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AF5BE17-FFE7-475E-BC4A-C043C64E4B3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68140F9-E7CB-4C3F-BA2D-B4C03BECF2A1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BC7976A-32F7-4D86-804A-5414F303CF7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86EEFC-FF7D-4C9B-AE96-5E02F4E6A817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20A3BA9-BCCB-49F3-868A-34621B26260E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DCAEDF7-B90A-4D36-A591-739D12A46B9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250E34F-4D97-4C4E-BB23-EA8D1E6671A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B44A6A3-AB5E-479D-A36D-C6E6BB0D317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A6C48BA-C81D-493B-8C91-DBA1B1D8987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A6C48BA-C81D-493B-8C91-DBA1B1D8987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46297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A6C48BA-C81D-493B-8C91-DBA1B1D8987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29890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1894FE-2498-4890-AFAF-491172034F0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 dirty="0">
                <a:latin typeface="+mn-lt"/>
              </a:rPr>
              <a:t>ERROR: Failed to connect to 127.0.0.1:1433 - Could not connect (sequence)</a:t>
            </a:r>
          </a:p>
          <a:p>
            <a:r>
              <a:rPr lang="pt-BR" sz="2000" b="0" strike="noStrike" spc="-1" dirty="0">
                <a:latin typeface="+mn-lt"/>
              </a:rPr>
              <a:t> </a:t>
            </a:r>
          </a:p>
          <a:p>
            <a:r>
              <a:rPr lang="pt-BR" sz="2000" b="0" strike="noStrike" spc="-1" dirty="0">
                <a:latin typeface="+mn-lt"/>
              </a:rPr>
              <a:t>SQL Server 2019 </a:t>
            </a:r>
            <a:r>
              <a:rPr lang="pt-BR" sz="2000" b="0" strike="noStrike" spc="-1" dirty="0" err="1">
                <a:latin typeface="+mn-lt"/>
              </a:rPr>
              <a:t>Configuration</a:t>
            </a:r>
            <a:r>
              <a:rPr lang="pt-BR" sz="2000" b="0" strike="noStrike" spc="-1" dirty="0">
                <a:latin typeface="+mn-lt"/>
              </a:rPr>
              <a:t> Manager</a:t>
            </a:r>
          </a:p>
          <a:p>
            <a:r>
              <a:rPr lang="pt-BR" sz="2000" b="0" strike="noStrike" spc="-1" dirty="0">
                <a:latin typeface="+mn-lt"/>
              </a:rPr>
              <a:t>	Configuração de Rede do SQL Server &gt;&gt; Protocolos para SQLEXPRESS01 &gt;&gt; TCP/IP: Habilitado &gt;&gt;(duplo clique – Propriedades de TCP/IP)</a:t>
            </a:r>
          </a:p>
          <a:p>
            <a:r>
              <a:rPr lang="pt-BR" sz="2000" b="0" strike="noStrike" spc="-1" dirty="0">
                <a:latin typeface="+mn-lt"/>
              </a:rPr>
              <a:t>Propriedades de TCP/IP</a:t>
            </a:r>
          </a:p>
          <a:p>
            <a:r>
              <a:rPr lang="pt-BR" sz="2000" b="0" strike="noStrike" spc="-1" dirty="0">
                <a:latin typeface="+mn-lt"/>
              </a:rPr>
              <a:t>	Endereços IP &gt;&gt; IPAII &gt;&gt; Porta TCP: 1433</a:t>
            </a:r>
          </a:p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1894FE-2498-4890-AFAF-491172034F0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44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8214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1894FE-2498-4890-AFAF-491172034F0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4431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1894FE-2498-4890-AFAF-491172034F0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91023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47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04804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48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26672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49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6135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3A01F1E-C600-480B-92DE-E0477DB9A59F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50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20226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30269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42022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54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03020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38577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51011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0CFDC8E-E808-4FCA-BF70-6567A9414BBB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4A9D5A6-6C48-4B43-8032-A4F02E79800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008546A-9EE6-49C8-B1DE-CF65AB5C1D04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D2C190F-F5AC-4B9B-8BE6-534E1B7563BF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CDBEE86-8171-4C12-86ED-7FE502965E94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</a:rPr>
              <a:t>Caso a instalação falhe, verificar política de execução:</a:t>
            </a: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 err="1">
                <a:latin typeface="Arial"/>
              </a:rPr>
              <a:t>Get-ExecutionPolicy</a:t>
            </a: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  <a:ea typeface="Noto Sans CJK SC"/>
              </a:rPr>
              <a:t>Configurar como ‘</a:t>
            </a:r>
            <a:r>
              <a:rPr lang="pt-BR" sz="2000" b="0" strike="noStrike" spc="-1" dirty="0" err="1">
                <a:latin typeface="Arial"/>
                <a:ea typeface="Noto Sans CJK SC"/>
              </a:rPr>
              <a:t>RemoteSigned</a:t>
            </a:r>
            <a:r>
              <a:rPr lang="pt-BR" sz="2000" b="0" strike="noStrike" spc="-1" dirty="0">
                <a:latin typeface="Arial"/>
                <a:ea typeface="Noto Sans CJK SC"/>
              </a:rPr>
              <a:t>’ ou ‘</a:t>
            </a:r>
            <a:r>
              <a:rPr lang="pt-BR" sz="2000" b="0" strike="noStrike" spc="-1" dirty="0" err="1">
                <a:latin typeface="Arial"/>
                <a:ea typeface="Noto Sans CJK SC"/>
              </a:rPr>
              <a:t>Unrestricted</a:t>
            </a:r>
            <a:r>
              <a:rPr lang="pt-BR" sz="2000" b="0" strike="noStrike" spc="-1" dirty="0">
                <a:latin typeface="Arial"/>
                <a:ea typeface="Noto Sans CJK SC"/>
              </a:rPr>
              <a:t>’:</a:t>
            </a: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  <a:ea typeface="Noto Sans CJK SC"/>
              </a:rPr>
              <a:t>Set-</a:t>
            </a:r>
            <a:r>
              <a:rPr lang="pt-BR" sz="2000" b="0" strike="noStrike" spc="-1" dirty="0" err="1">
                <a:latin typeface="Arial"/>
                <a:ea typeface="Noto Sans CJK SC"/>
              </a:rPr>
              <a:t>ExecutionPolicy</a:t>
            </a:r>
            <a:r>
              <a:rPr lang="pt-BR" sz="2000" b="0" strike="noStrike" spc="-1" dirty="0">
                <a:latin typeface="Arial"/>
                <a:ea typeface="Noto Sans CJK SC"/>
              </a:rPr>
              <a:t> </a:t>
            </a:r>
            <a:r>
              <a:rPr lang="pt-BR" sz="2000" b="0" strike="noStrike" spc="-1" dirty="0" err="1">
                <a:latin typeface="+mn-lt"/>
                <a:ea typeface="Noto Sans CJK SC"/>
              </a:rPr>
              <a:t>Unrestricted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18883D6-9251-46D7-BBA9-EE06E6E936D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9F47DA5-CE90-4EB6-B122-27DBEE987C56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nodem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TP/Method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abou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333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333/product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master/index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v4/manual/installation/getting-started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master/manual/model-querying-basics.htm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master/manual/model-querying-basics.html#operators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master/manual/getting-started.html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about/" TargetMode="External"/><Relationship Id="rId7" Type="http://schemas.openxmlformats.org/officeDocument/2006/relationships/hyperlink" Target="https://expressjs.com/en/starter/installing.html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lassic.yarnpkg.com/en/docs/install#windows-stable" TargetMode="External"/><Relationship Id="rId5" Type="http://schemas.openxmlformats.org/officeDocument/2006/relationships/hyperlink" Target="https://yarnpkg.com/getting-started/" TargetMode="External"/><Relationship Id="rId4" Type="http://schemas.openxmlformats.org/officeDocument/2006/relationships/hyperlink" Target="https://nodejs.org/en/download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nodemon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insomnia.rest/download" TargetMode="External"/><Relationship Id="rId4" Type="http://schemas.openxmlformats.org/officeDocument/2006/relationships/hyperlink" Target="https://developer.mozilla.org/pt-BR/docs/Web/HTTP/Method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arnpkg.com/getting-starte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ocketseat.com.br/tipos-de-parametros-nas-requisicoes-rest/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equelize.org/master/index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88600" y="2898000"/>
            <a:ext cx="11376720" cy="150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>
                <a:solidFill>
                  <a:srgbClr val="1F4E79"/>
                </a:solidFill>
                <a:latin typeface="Arial"/>
                <a:ea typeface="DejaVu Sans"/>
              </a:rPr>
              <a:t>Node.js</a:t>
            </a:r>
            <a:endParaRPr lang="pt-BR" sz="60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706760" y="4443480"/>
            <a:ext cx="9140040" cy="72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500" lnSpcReduction="2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 Marques da Silva Júnior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salmo.sjunior@sp.senac.br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00"/>
    </mc:Choice>
    <mc:Fallback xmlns="" xmlns:p15="http://schemas.microsoft.com/office/powerpoint/2012/main">
      <p:transition spd="slow" advTm="17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ExpressJS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Framework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com inúmeros métodos utilitários de HTTP e </a:t>
            </a: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middlewares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Possui uma estrutura aberta (flexível) e exige poucos conceitos para iniciar a utilização.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ExpressJS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Execute o seguinte comando para instalar o ExpressJS: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express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Hello World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responder uma requisição: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const express = require(‘express’);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aonst app = express();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app.get(‘/’, (request, response) =&gt;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{	return response.send(‘Hello World!’); });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app.listen(3333);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Extensão JSON Viewer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uma extensão para exigir dados na estrutura JSON de modo mais legível.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10" name="Imagem 1"/>
          <p:cNvPicPr/>
          <p:nvPr/>
        </p:nvPicPr>
        <p:blipFill>
          <a:blip r:embed="rId3"/>
          <a:stretch/>
        </p:blipFill>
        <p:spPr>
          <a:xfrm>
            <a:off x="3005280" y="2638440"/>
            <a:ext cx="6179400" cy="157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Nodemon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uma ferramenta que ajuda desenvolver aplicações baseadas em Node.js reiniciando a aplicação Node quando alterações de arquivos forem detectadas no diretório da aplicação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nodemon -D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Scripts no package.json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Podemos criar atalhos para executar scripts de modo mais ágil.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“main”: “src/index.js”,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“scripts”: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	“dev”: “nodemon”,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},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Métodos HTTP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6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 protocolo HTTP define um conjunto de métodos de requisição responsáveis por indicar a ação a ser executada para um dado recurso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GET: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solicita a representação de um recurso específico.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POST: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submete uma entidade a um recurso específico.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PUT: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substitui todas as atuais representações do recurso de destino pela carga de dados da requisição.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DELETE: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remove um recurso específico.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 GET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listar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produtos: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app.get(‘/products’,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[’Pizza de Calabresa’, ‘Cerveja’]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 POST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adicionar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app.post(‘/products’,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[’Pizza de Calabresa’, ‘Cerveja’, ‘Suco’]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 PUT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atualizar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app.put(‘/products/:id’, (request, response) =&gt; {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[’Pizza de Frango’, ‘Cerveja’, ‘Suco’]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);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 que é Node.js?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uma plataforma construída usando a </a:t>
            </a: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engine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V8 do Google Chrome.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 que permite usar Javascript no back-end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 DELETE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remover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app.delete(‘/products/:id’, (request, response) =&gt; {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[’Pizza de Frango’, ‘Cerveja’]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);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Insomnia [64 bits]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Ferramenta que auxilia no desenvolvimento e testes de APIs.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https://insomnia.rest/download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27" name="Imagem 126"/>
          <p:cNvPicPr/>
          <p:nvPr/>
        </p:nvPicPr>
        <p:blipFill>
          <a:blip r:embed="rId3"/>
          <a:stretch/>
        </p:blipFill>
        <p:spPr>
          <a:xfrm>
            <a:off x="4790520" y="2988360"/>
            <a:ext cx="2608920" cy="2769840"/>
          </a:xfrm>
          <a:prstGeom prst="rect">
            <a:avLst/>
          </a:prstGeom>
          <a:ln>
            <a:noFill/>
          </a:ln>
        </p:spPr>
      </p:pic>
      <p:pic>
        <p:nvPicPr>
          <p:cNvPr id="128" name="Imagem 127"/>
          <p:cNvPicPr/>
          <p:nvPr/>
        </p:nvPicPr>
        <p:blipFill>
          <a:blip r:embed="rId4"/>
          <a:stretch/>
        </p:blipFill>
        <p:spPr>
          <a:xfrm>
            <a:off x="10262160" y="4982400"/>
            <a:ext cx="1616040" cy="65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Postman [64 e 32 bits]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Ferramenta que auxilia no desenvolvimento e testes de APIs.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https://www.postman.com/pricing/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31" name="Imagem 130"/>
          <p:cNvPicPr/>
          <p:nvPr/>
        </p:nvPicPr>
        <p:blipFill>
          <a:blip r:embed="rId3"/>
          <a:stretch/>
        </p:blipFill>
        <p:spPr>
          <a:xfrm>
            <a:off x="4975200" y="3240720"/>
            <a:ext cx="2239920" cy="2013480"/>
          </a:xfrm>
          <a:prstGeom prst="rect">
            <a:avLst/>
          </a:prstGeom>
          <a:ln>
            <a:noFill/>
          </a:ln>
        </p:spPr>
      </p:pic>
      <p:pic>
        <p:nvPicPr>
          <p:cNvPr id="132" name="Imagem 131"/>
          <p:cNvPicPr/>
          <p:nvPr/>
        </p:nvPicPr>
        <p:blipFill>
          <a:blip r:embed="rId4"/>
          <a:stretch/>
        </p:blipFill>
        <p:spPr>
          <a:xfrm>
            <a:off x="10262160" y="4982760"/>
            <a:ext cx="1616040" cy="65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Tipos de parâmetros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Existem três tipos de parâmetros, dois deles comumente utilizados no método GET e um no método no POST.</a:t>
            </a:r>
            <a:endParaRPr lang="pt-BR" sz="3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Query Params (GET):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Recebe os dados da requisição como parâmetro na URL.</a:t>
            </a:r>
            <a:endParaRPr lang="pt-BR" sz="3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Route Params (GET):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Recebe os dados da requisição na rota.</a:t>
            </a:r>
            <a:endParaRPr lang="pt-BR" sz="3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Body Params (POST e PUT):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Recebe os dados da requisição no corpo da requisição, em um objeto em JSON.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Query Params (GET)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Query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u="sng" strike="noStrike" spc="-1">
                <a:solidFill>
                  <a:srgbClr val="0563C1"/>
                </a:solidFill>
                <a:uFillTx/>
                <a:latin typeface="Courier New"/>
                <a:ea typeface="DejaVu Sans"/>
                <a:hlinkClick r:id="rId3"/>
              </a:rPr>
              <a:t>http://localhost:3333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/products?type=pizza&amp;description=frango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Query Params (GET)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Query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app.get(‘/products’,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query = request.query;	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response.json([’Pizza de Frango’]);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Route Params (DELETE)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Route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http://localhost:3333/products/2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Route Params (DELETE)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Route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app.delete(‘/products/:id’,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query = request.params;	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response.json([‘Pizza de Frango’]);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Body Params (POST)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Body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u="sng" strike="noStrike" spc="-1">
                <a:solidFill>
                  <a:srgbClr val="0563C1"/>
                </a:solidFill>
                <a:uFillTx/>
                <a:latin typeface="Courier New"/>
                <a:ea typeface="DejaVu Sans"/>
                <a:hlinkClick r:id="rId3"/>
              </a:rPr>
              <a:t>http://localhost:3333/products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{ 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“type”: “pizza”,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“name”: “Pizza de Bacon”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Body Params (POST)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Body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app.use(express.json()); // antes das rotas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app.post(‘/products/’,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query = request.body;	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response.json([‘Pizza de Bacon’]);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Características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16000" indent="-2138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Arquitetura baseada em eventos: Execução em loop para tratar os eventos inseridos na </a:t>
            </a: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Call Stack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88" name="Imagem 87"/>
          <p:cNvPicPr/>
          <p:nvPr/>
        </p:nvPicPr>
        <p:blipFill>
          <a:blip r:embed="rId3"/>
          <a:stretch/>
        </p:blipFill>
        <p:spPr>
          <a:xfrm>
            <a:off x="3819960" y="2376000"/>
            <a:ext cx="4549680" cy="381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(POST)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app.post(‘/products/’,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{type, name} = request.body;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product = { id: v4(), type, name };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products.push(product);	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response.status(201).json(product);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(GET)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app.get(‘/products/’,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response.status(200).json(products);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(PUT)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app.put(‘/products/:id’, (request, response) =&gt;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 id } = request.params;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{type, name} = request.body;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index = projects.findIndex(p =&gt; p.id === id);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if(index &lt; 0) return response.status(404).json({error: ‘Não encontrado’});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product = { id, type, name };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products[index] = product;	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response.status(200).json(product);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(DELETE)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 lnSpcReduction="1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app.delete(‘/products/:id’, (request, response) =&gt; {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 id } = request.params;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index = projects.findIndex(p =&gt; p.id === id);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if(index &lt; 0)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return response.status(404).json({error: ‘Não encontrado’});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products.splice(index, 1);	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response.status(204).send();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(GET): filtro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 lnSpcReduction="1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app.get(‘/products/’, (request, response) =&gt; {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 name } = request.query;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results = name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? products.filter(p =&gt; p.name.includes(name))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: products;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response.status(200).json(results);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Object-relational mapping - ORM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o nome dado ao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mapeamento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realizado entre as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propriedades de uma classe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definida em uma linguagem orientada a objetos e os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campos de uma tabela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em um SGBD relacional.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um ORM baseado em Promise para Node.js que possibilita trabalhar com Postgres, MySQL, MariaDB, SQLite e Microsoft SQL Server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Sequelize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sequelize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tedious</a:t>
            </a:r>
            <a:r>
              <a:rPr lang="pt-BR" sz="2800" b="0" u="sng" strike="noStrike" spc="-1">
                <a:solidFill>
                  <a:srgbClr val="0563C1"/>
                </a:solidFill>
                <a:uFillTx/>
                <a:latin typeface="Courier New"/>
                <a:ea typeface="DejaVu Sans"/>
                <a:hlinkClick r:id="rId3"/>
              </a:rPr>
              <a:t>*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ou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npm i --save sequelize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npm install --save tedious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Sequelize-cli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Interface de linha de comando do Sequelize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-D sequelize-cli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ou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npm i -D sequelize-cli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Sequelize-cli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Interface de linha de comando do Sequelize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npx sequelize init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Características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16000" indent="-2138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Single-thread: utiliza a biblioteca C++ libuv para utilizar multi-threads.</a:t>
            </a:r>
            <a:endParaRPr lang="pt-BR" sz="3200" b="0" strike="noStrike" spc="-1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Non-blocking I/O: permite o retorno em partes. Sem perda de conexão após um retorno.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Criando um Banco de Dados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7520" y="1290960"/>
            <a:ext cx="11701440" cy="711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55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No Microsoft SQL Server Management Studio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478447-96D6-4B7E-8B29-8CC8823C5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20" y="2002797"/>
            <a:ext cx="4448175" cy="9810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78BE664-DD70-451F-BB07-1ED7ABBC8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510" y="3150117"/>
            <a:ext cx="7029450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Criando um Usuário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7520" y="1290960"/>
            <a:ext cx="11701440" cy="711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55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No Microsoft SQL Server Management Studio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2B4DB49-FB56-4910-A12F-886E28FB6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20" y="2002798"/>
            <a:ext cx="2599344" cy="1327472"/>
          </a:xfrm>
          <a:prstGeom prst="rect">
            <a:avLst/>
          </a:prstGeom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D77C00E-0884-4448-B860-AFABBBF229D3}"/>
              </a:ext>
            </a:extLst>
          </p:cNvPr>
          <p:cNvGrpSpPr/>
          <p:nvPr/>
        </p:nvGrpSpPr>
        <p:grpSpPr>
          <a:xfrm>
            <a:off x="7004950" y="2002797"/>
            <a:ext cx="4035815" cy="3979790"/>
            <a:chOff x="7983145" y="2002797"/>
            <a:chExt cx="4035815" cy="3979790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8D504C0-46D0-4A2F-9CEB-66845A315C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5031" b="7496"/>
            <a:stretch/>
          </p:blipFill>
          <p:spPr>
            <a:xfrm>
              <a:off x="7983145" y="2002797"/>
              <a:ext cx="4035815" cy="3979790"/>
            </a:xfrm>
            <a:prstGeom prst="rect">
              <a:avLst/>
            </a:prstGeom>
          </p:spPr>
        </p:pic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F24E2AB3-BAAF-48D0-8E18-3E7A33978C1D}"/>
                </a:ext>
              </a:extLst>
            </p:cNvPr>
            <p:cNvCxnSpPr/>
            <p:nvPr/>
          </p:nvCxnSpPr>
          <p:spPr>
            <a:xfrm>
              <a:off x="8977424" y="5521841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973396D3-30AA-4048-A0A3-313B3C7C70AA}"/>
                </a:ext>
              </a:extLst>
            </p:cNvPr>
            <p:cNvCxnSpPr/>
            <p:nvPr/>
          </p:nvCxnSpPr>
          <p:spPr>
            <a:xfrm>
              <a:off x="9083748" y="3281915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1E34086C-F662-40E5-8BC6-8035AF3467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7424" y="2615609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F985690-9CFF-4174-9D64-BF117B4437CB}"/>
              </a:ext>
            </a:extLst>
          </p:cNvPr>
          <p:cNvGrpSpPr/>
          <p:nvPr/>
        </p:nvGrpSpPr>
        <p:grpSpPr>
          <a:xfrm>
            <a:off x="3080522" y="2002798"/>
            <a:ext cx="3745581" cy="3983332"/>
            <a:chOff x="4058717" y="2002798"/>
            <a:chExt cx="3745581" cy="39833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B79B5203-8A93-43D2-A5FF-57CA37903D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1142" b="7414"/>
            <a:stretch/>
          </p:blipFill>
          <p:spPr>
            <a:xfrm>
              <a:off x="4058717" y="2002798"/>
              <a:ext cx="3745581" cy="3983332"/>
            </a:xfrm>
            <a:prstGeom prst="rect">
              <a:avLst/>
            </a:prstGeom>
          </p:spPr>
        </p:pic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6796A7D1-DE49-4E17-AAD1-27A55A246C09}"/>
                </a:ext>
              </a:extLst>
            </p:cNvPr>
            <p:cNvCxnSpPr/>
            <p:nvPr/>
          </p:nvCxnSpPr>
          <p:spPr>
            <a:xfrm>
              <a:off x="6400800" y="5677786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6E24FF3E-0685-4BC4-B3DF-2FEBDC2371DA}"/>
                </a:ext>
              </a:extLst>
            </p:cNvPr>
            <p:cNvCxnSpPr/>
            <p:nvPr/>
          </p:nvCxnSpPr>
          <p:spPr>
            <a:xfrm>
              <a:off x="5234763" y="4043917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82336817-6E1D-4D25-98E9-DE96CC1EB1FC}"/>
                </a:ext>
              </a:extLst>
            </p:cNvPr>
            <p:cNvCxnSpPr/>
            <p:nvPr/>
          </p:nvCxnSpPr>
          <p:spPr>
            <a:xfrm>
              <a:off x="5085907" y="2941676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68583E2C-AFA4-45B4-B3BC-6BA1F2F3A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4028" y="2395870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0977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Propriedades de conexão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30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Informar as propriedades de conexão com 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database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no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config.json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Development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{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username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progsis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password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progsis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database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progsis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“host”: “127.0.0.1”,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dialect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mssql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},</a:t>
            </a:r>
            <a:endParaRPr lang="pt-BR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821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Criando o modelo Product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Informar os dados 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database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no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config.json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npx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sequelize-cli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model:generate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--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name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</a:t>
            </a:r>
            <a:r>
              <a:rPr lang="pt-BR" sz="2800" spc="-1" dirty="0" err="1">
                <a:solidFill>
                  <a:srgbClr val="1F4E79"/>
                </a:solidFill>
                <a:latin typeface="Courier New"/>
                <a:ea typeface="DejaVu Sans"/>
              </a:rPr>
              <a:t>roduct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b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</a:b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--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attributes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type:string,description:string,active:boolean</a:t>
            </a:r>
            <a:endParaRPr lang="pt-BR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Criando </a:t>
            </a:r>
            <a:r>
              <a:rPr lang="pt-BR" sz="5400" spc="-1" dirty="0">
                <a:solidFill>
                  <a:srgbClr val="1F4E79"/>
                </a:solidFill>
                <a:latin typeface="Arial"/>
                <a:ea typeface="DejaVu Sans"/>
              </a:rPr>
              <a:t>a Tabela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Informar os dados 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database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no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config.json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spc="-1" dirty="0" err="1">
                <a:solidFill>
                  <a:srgbClr val="1F4E79"/>
                </a:solidFill>
                <a:latin typeface="Courier New"/>
              </a:rPr>
              <a:t>npx</a:t>
            </a:r>
            <a:r>
              <a:rPr lang="pt-BR" sz="28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2800" spc="-1" dirty="0" err="1">
                <a:solidFill>
                  <a:srgbClr val="1F4E79"/>
                </a:solidFill>
                <a:latin typeface="Courier New"/>
              </a:rPr>
              <a:t>sequelize</a:t>
            </a:r>
            <a:r>
              <a:rPr lang="pt-BR" sz="28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2800" spc="-1" dirty="0" err="1">
                <a:solidFill>
                  <a:srgbClr val="1F4E79"/>
                </a:solidFill>
                <a:latin typeface="Courier New"/>
              </a:rPr>
              <a:t>db:migrate</a:t>
            </a: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35027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Exercício em grupo (3 integrantes)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Criar uma tabela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User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, no mesmo banco de dados, com os campos: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nome;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</a:rPr>
              <a:t>email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; e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senha.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OBS.: 1 entrega por integrante</a:t>
            </a: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51793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i="1" strike="noStrike" spc="-1" dirty="0">
                <a:solidFill>
                  <a:srgbClr val="1F4E79"/>
                </a:solidFill>
                <a:latin typeface="Arial"/>
                <a:ea typeface="DejaVu Sans"/>
              </a:rPr>
              <a:t>Queries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via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fornece vários métodos que auxiliam na consulta por dados no DB 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83466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(POST)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const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{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Product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} =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require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(‘../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models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’);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app.post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',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async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Product.create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request.body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(201).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request.body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	} catch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(500).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error.message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	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01209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(GET)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app.get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(‘/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products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/’,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async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(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request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Product.findAll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} catch(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(500).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error.message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22816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(PUT)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50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app.put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/:id',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async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 id }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request.params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request.body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affectedRows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Product.update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where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{ id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if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affectedRows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&lt; 1)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(404).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'Produto não encontrado.'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930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Instalação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https://nodejs.org/en/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 Windows, não esqueça de aceitar a instalação do Chocolatey durante a instalação do Node.js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93" name="Picture 2" descr="Instalando NodeJS no Windows/Linux | Alura Cursos Online"/>
          <p:cNvPicPr/>
          <p:nvPr/>
        </p:nvPicPr>
        <p:blipFill>
          <a:blip r:embed="rId4"/>
          <a:stretch/>
        </p:blipFill>
        <p:spPr>
          <a:xfrm>
            <a:off x="4028760" y="3160440"/>
            <a:ext cx="4132440" cy="323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(DELETE)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app.delete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/:id',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async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 id }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request.params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affectedRows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Product.destroy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where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{ id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if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affectedRows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&lt; 1)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(404).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'Produto não encontrado.'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message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`O produto ${id} foi removido com sucesso`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14886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Operadores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737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O </a:t>
            </a: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Sequelize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 fornece vários operadores </a:t>
            </a:r>
            <a:r>
              <a:rPr lang="pt-BR" sz="3200" spc="-1" dirty="0">
                <a:solidFill>
                  <a:srgbClr val="1F4E79"/>
                </a:solidFill>
                <a:latin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 Para utilizá-los, basta adicionar a seguinte importação: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Op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sequelize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');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58379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(GET): filtro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737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475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app.get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search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',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async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text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request.query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Product.findAll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where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description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{[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Op.substring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]: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text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} catch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(500).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error.message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27451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Exercício em grupo (3 integrantes)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Construir uma nova API que forneça recursos de sua preferência e permita o gerenciamento dos mesmos por meio de rotas dos tipos: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GET (fornece todos registros, mas possibilita filtro);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POST;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PUT; e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DELETE.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OBS.: 1 entrega por grupo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Autenticação com JWT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JSON Web Token (JWT</a:t>
            </a:r>
            <a:r>
              <a:rPr lang="pt-BR" sz="3200" spc="-1" dirty="0">
                <a:solidFill>
                  <a:srgbClr val="1F4E79"/>
                </a:solidFill>
              </a:rPr>
              <a:t>) é um padrão (RFC-7519) que define como objetos JSON serão transmitidos e armazenados de modo seguro e compacto entre duas aplicações</a:t>
            </a:r>
            <a:r>
              <a:rPr lang="pt-BR" sz="3200" spc="-1" dirty="0">
                <a:solidFill>
                  <a:srgbClr val="1F4E79"/>
                </a:solidFill>
                <a:hlinkClick r:id="rId3"/>
              </a:rPr>
              <a:t>*</a:t>
            </a:r>
            <a:r>
              <a:rPr lang="pt-BR" sz="3200" spc="-1" dirty="0">
                <a:solidFill>
                  <a:srgbClr val="1F4E79"/>
                </a:solidFill>
              </a:rPr>
              <a:t>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47763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CORS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CORS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6741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ORM: Sequelize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https://sequelize.org/master/manual/getting-started.html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https://levelup.gitconnected.com/creating-sequelize-associations-with-the-sequelize-cli-tool-d83caa902233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12835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Middleware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São scripts que podem ser executados entre a comunicação de outros 2 serviços distintos.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Ele pode verificar e/ou manipular os dados antes da tarefa em execução prosseguir, ou mudar o fluxo da tarefa.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9000" lnSpcReduction="10000"/>
          </a:bodyPr>
          <a:lstStyle/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Node.js.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About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https://nodejs.org/en/about/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Node.js.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Download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https://nodejs.org/en/download/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Yarn.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Introduction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https://yarnpkg.com/getting-started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Yarn.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Installation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6"/>
              </a:rPr>
              <a:t>https://classic.yarnpkg.com/en/docs/install#windows-stable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Express.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Installing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7"/>
              </a:rPr>
              <a:t>https://expressjs.com/en/starter/installing.html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NPM.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Nodemon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https://www.npmjs.com/package/nodemon</a:t>
            </a:r>
            <a:endParaRPr lang="pt-BR" sz="3200" b="0" strike="noStrike" spc="-1">
              <a:latin typeface="Arial"/>
            </a:endParaRPr>
          </a:p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MDN Web Docs Mozilla.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Métodos de requisição HTTP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https://developer.mozilla.org/pt-BR/docs/Web/HTTP/Methods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Insomnia.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Download Insomnia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https://insomnia.rest/download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NPM vs. Yarn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São gerenciadores de pacotes para Node.js.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Permitem instalar bibliotecas de terceiros e fornecer bibliotecas para terceiros.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 Yarn apresenta um desempenho melhor no momento, com alguns recursos ainda não presentes no NPM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9"/>
            </a:pP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Rocketseat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</a:t>
            </a:r>
            <a:r>
              <a:rPr lang="pt-BR" sz="3200" b="1" strike="noStrike" spc="-1" dirty="0">
                <a:solidFill>
                  <a:srgbClr val="1F4E79"/>
                </a:solidFill>
                <a:latin typeface="Arial"/>
                <a:ea typeface="DejaVu Sans"/>
              </a:rPr>
              <a:t>Tipos de Parâmetros nas requisições REST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 dirty="0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https://blog.rocketseat.com.br/tipos-de-parametros-nas-requisicoes-rest/</a:t>
            </a:r>
            <a:endParaRPr lang="pt-BR" sz="3200" b="0" strike="noStrike" spc="-1" dirty="0">
              <a:latin typeface="Arial"/>
            </a:endParaRPr>
          </a:p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9"/>
            </a:pP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</a:t>
            </a:r>
            <a:r>
              <a:rPr lang="pt-BR" sz="3200" b="1" strike="noStrike" spc="-1" dirty="0">
                <a:solidFill>
                  <a:srgbClr val="1F4E79"/>
                </a:solidFill>
                <a:latin typeface="Arial"/>
                <a:ea typeface="DejaVu Sans"/>
              </a:rPr>
              <a:t>API </a:t>
            </a:r>
            <a:r>
              <a:rPr lang="pt-BR" sz="3200" b="1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Reference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  <a:hlinkClick r:id="rId4"/>
              </a:rPr>
              <a:t>https://sequelize.org/master/index.html</a:t>
            </a:r>
            <a:endParaRPr lang="pt-BR" sz="3200" b="0" strike="noStrike" spc="-1" dirty="0">
              <a:solidFill>
                <a:srgbClr val="1F4E79"/>
              </a:solidFill>
              <a:latin typeface="Arial"/>
              <a:ea typeface="DejaVu Sans"/>
            </a:endParaRPr>
          </a:p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9"/>
            </a:pP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Sequelize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 </a:t>
            </a:r>
            <a:r>
              <a:rPr lang="pt-BR" sz="3200" b="1" spc="-1" dirty="0" err="1">
                <a:solidFill>
                  <a:srgbClr val="1F4E79"/>
                </a:solidFill>
              </a:rPr>
              <a:t>Model</a:t>
            </a:r>
            <a:r>
              <a:rPr lang="pt-BR" sz="3200" b="1" spc="-1" dirty="0">
                <a:solidFill>
                  <a:srgbClr val="1F4E79"/>
                </a:solidFill>
              </a:rPr>
              <a:t> </a:t>
            </a:r>
            <a:r>
              <a:rPr lang="pt-BR" sz="3200" b="1" spc="-1" dirty="0" err="1">
                <a:solidFill>
                  <a:srgbClr val="1F4E79"/>
                </a:solidFill>
              </a:rPr>
              <a:t>Querying</a:t>
            </a:r>
            <a:r>
              <a:rPr lang="pt-BR" sz="3200" b="1" spc="-1" dirty="0">
                <a:solidFill>
                  <a:srgbClr val="1F4E79"/>
                </a:solidFill>
              </a:rPr>
              <a:t> - </a:t>
            </a:r>
            <a:r>
              <a:rPr lang="pt-BR" sz="3200" b="1" spc="-1" dirty="0" err="1">
                <a:solidFill>
                  <a:srgbClr val="1F4E79"/>
                </a:solidFill>
              </a:rPr>
              <a:t>Basics</a:t>
            </a:r>
            <a:r>
              <a:rPr lang="pt-BR" sz="3200" spc="-1" dirty="0">
                <a:solidFill>
                  <a:srgbClr val="1F4E79"/>
                </a:solidFill>
              </a:rPr>
              <a:t>. In: API </a:t>
            </a: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Reference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 </a:t>
            </a:r>
            <a:r>
              <a:rPr lang="pt-BR" sz="3200" spc="-1" dirty="0">
                <a:solidFill>
                  <a:srgbClr val="1F4E79"/>
                </a:solidFill>
              </a:rPr>
              <a:t>Disponível em: https://sequelize.org/</a:t>
            </a:r>
            <a:r>
              <a:rPr lang="pt-BR" sz="3200" spc="-1" dirty="0" err="1">
                <a:solidFill>
                  <a:srgbClr val="1F4E79"/>
                </a:solidFill>
              </a:rPr>
              <a:t>master</a:t>
            </a:r>
            <a:r>
              <a:rPr lang="pt-BR" sz="3200" spc="-1" dirty="0">
                <a:solidFill>
                  <a:srgbClr val="1F4E79"/>
                </a:solidFill>
              </a:rPr>
              <a:t>/manual/model-querying-basics.html.</a:t>
            </a:r>
            <a:endParaRPr lang="pt-BR" sz="3200" b="0" strike="noStrike" spc="-1" dirty="0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 dirty="0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Yarn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Execute o seguinte comando para iniciar o projeto: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npm i -g yarn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Iniciando um Projeto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Navegue até o diretório desejado e execute o seguinte comando para criar o diretório raiz do projeto: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mkdir primeira-api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 o próximo comando para acessar o diretório: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cd primeira-api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Iniciando um Projeto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Execute o seguinte comando para iniciar o projeto: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init –y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 o próximo comando para abrir o diretório atual no VS Code: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code 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7146</TotalTime>
  <Words>2770</Words>
  <Application>Microsoft Office PowerPoint</Application>
  <PresentationFormat>Widescreen</PresentationFormat>
  <Paragraphs>380</Paragraphs>
  <Slides>60</Slides>
  <Notes>60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60</vt:i4>
      </vt:variant>
    </vt:vector>
  </HeadingPairs>
  <TitlesOfParts>
    <vt:vector size="71" baseType="lpstr">
      <vt:lpstr>Arial</vt:lpstr>
      <vt:lpstr>Calibri Light</vt:lpstr>
      <vt:lpstr>Courier New</vt:lpstr>
      <vt:lpstr>DejaVu Sans</vt:lpstr>
      <vt:lpstr>Noto Sans CJK SC</vt:lpstr>
      <vt:lpstr>Symbol</vt:lpstr>
      <vt:lpstr>Times New Roman</vt:lpstr>
      <vt:lpstr>utkal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Thiago Augusto da Costa</dc:creator>
  <dc:description/>
  <cp:lastModifiedBy>Salmo Marques da Silva Junior</cp:lastModifiedBy>
  <cp:revision>546</cp:revision>
  <dcterms:created xsi:type="dcterms:W3CDTF">2017-01-10T17:35:04Z</dcterms:created>
  <dcterms:modified xsi:type="dcterms:W3CDTF">2021-07-03T00:54:08Z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17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