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98" r:id="rId3"/>
    <p:sldId id="299" r:id="rId4"/>
    <p:sldId id="300" r:id="rId5"/>
    <p:sldId id="324" r:id="rId6"/>
    <p:sldId id="325" r:id="rId7"/>
    <p:sldId id="326" r:id="rId8"/>
    <p:sldId id="337" r:id="rId9"/>
    <p:sldId id="338" r:id="rId10"/>
    <p:sldId id="323" r:id="rId11"/>
    <p:sldId id="319" r:id="rId12"/>
    <p:sldId id="320" r:id="rId13"/>
    <p:sldId id="302" r:id="rId14"/>
    <p:sldId id="336" r:id="rId15"/>
    <p:sldId id="342" r:id="rId16"/>
    <p:sldId id="331" r:id="rId17"/>
    <p:sldId id="322" r:id="rId18"/>
    <p:sldId id="327" r:id="rId19"/>
    <p:sldId id="328" r:id="rId20"/>
    <p:sldId id="329" r:id="rId21"/>
    <p:sldId id="330" r:id="rId22"/>
    <p:sldId id="339" r:id="rId23"/>
    <p:sldId id="340" r:id="rId24"/>
    <p:sldId id="341" r:id="rId25"/>
    <p:sldId id="333" r:id="rId26"/>
    <p:sldId id="334" r:id="rId27"/>
    <p:sldId id="335" r:id="rId28"/>
    <p:sldId id="343"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A8E"/>
    <a:srgbClr val="C3C3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2" autoAdjust="0"/>
    <p:restoredTop sz="82338" autoAdjust="0"/>
  </p:normalViewPr>
  <p:slideViewPr>
    <p:cSldViewPr snapToGrid="0">
      <p:cViewPr varScale="1">
        <p:scale>
          <a:sx n="60" d="100"/>
          <a:sy n="60" d="100"/>
        </p:scale>
        <p:origin x="1200"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3EB41-CF60-4C9F-BD83-AE56FA0945EB}" type="datetimeFigureOut">
              <a:rPr lang="pt-BR" smtClean="0"/>
              <a:t>28/05/2019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F486D-935E-4125-8FD7-C735663CC7DE}" type="slidenum">
              <a:rPr lang="pt-BR" smtClean="0"/>
              <a:t>‹nº›</a:t>
            </a:fld>
            <a:endParaRPr lang="pt-BR"/>
          </a:p>
        </p:txBody>
      </p:sp>
    </p:spTree>
    <p:extLst>
      <p:ext uri="{BB962C8B-B14F-4D97-AF65-F5344CB8AC3E}">
        <p14:creationId xmlns:p14="http://schemas.microsoft.com/office/powerpoint/2010/main" val="42355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020F486D-935E-4125-8FD7-C735663CC7DE}" type="slidenum">
              <a:rPr lang="pt-BR" smtClean="0"/>
              <a:t>1</a:t>
            </a:fld>
            <a:endParaRPr lang="pt-BR"/>
          </a:p>
        </p:txBody>
      </p:sp>
    </p:spTree>
    <p:extLst>
      <p:ext uri="{BB962C8B-B14F-4D97-AF65-F5344CB8AC3E}">
        <p14:creationId xmlns:p14="http://schemas.microsoft.com/office/powerpoint/2010/main" val="3044808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170576"/>
          </a:xfrm>
        </p:spPr>
        <p:txBody>
          <a:bodyPr anchor="b"/>
          <a:lstStyle>
            <a:lvl1pPr algn="ctr">
              <a:defRPr sz="6000">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Subtítulo 2"/>
          <p:cNvSpPr>
            <a:spLocks noGrp="1"/>
          </p:cNvSpPr>
          <p:nvPr>
            <p:ph type="subTitle" idx="1"/>
          </p:nvPr>
        </p:nvSpPr>
        <p:spPr>
          <a:xfrm>
            <a:off x="1706880" y="4130998"/>
            <a:ext cx="9144000" cy="730810"/>
          </a:xfrm>
        </p:spPr>
        <p:txBody>
          <a:bodyPr/>
          <a:lstStyle>
            <a:lvl1pPr marL="0" indent="0" algn="ctr">
              <a:buNone/>
              <a:defRPr sz="2400">
                <a:solidFill>
                  <a:schemeClr val="accent1">
                    <a:lumMod val="50000"/>
                  </a:schemeClr>
                </a:solidFill>
                <a:latin typeface="Helvetica" panose="020B0604020202020204" pitchFamily="34" charset="0"/>
                <a:cs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28/05/2019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13298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28/05/2019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35070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28/05/2019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742088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m-full-screen">
    <p:bg>
      <p:bgPr>
        <a:solidFill>
          <a:schemeClr val="bg1"/>
        </a:solidFill>
        <a:effectLst/>
      </p:bgPr>
    </p:bg>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78"/>
            <a:ext cx="12192000" cy="6851903"/>
          </a:xfrm>
          <a:prstGeom prst="rect">
            <a:avLst/>
          </a:prstGeom>
        </p:spPr>
      </p:pic>
    </p:spTree>
    <p:extLst>
      <p:ext uri="{BB962C8B-B14F-4D97-AF65-F5344CB8AC3E}">
        <p14:creationId xmlns:p14="http://schemas.microsoft.com/office/powerpoint/2010/main" val="64552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0" y="224449"/>
            <a:ext cx="12023188" cy="858764"/>
          </a:xfrm>
        </p:spPr>
        <p:txBody>
          <a:bodyPr>
            <a:normAutofit/>
          </a:bodyPr>
          <a:lstStyle>
            <a:lvl1pPr algn="ct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idx="1"/>
          </p:nvPr>
        </p:nvSpPr>
        <p:spPr>
          <a:xfrm>
            <a:off x="317694" y="1291053"/>
            <a:ext cx="11705493" cy="4351338"/>
          </a:xfrm>
        </p:spPr>
        <p:txBody>
          <a:bodyPr/>
          <a:lstStyle>
            <a:lvl1pPr marL="0" indent="0" algn="ctr">
              <a:lnSpc>
                <a:spcPct val="100000"/>
              </a:lnSpc>
              <a:spcAft>
                <a:spcPts val="1000"/>
              </a:spcAft>
              <a:buNone/>
              <a:defRPr sz="3200">
                <a:solidFill>
                  <a:schemeClr val="accent1">
                    <a:lumMod val="50000"/>
                  </a:schemeClr>
                </a:solidFill>
                <a:latin typeface="Helvetica" panose="020B0604020202020204" pitchFamily="34" charset="0"/>
                <a:cs typeface="Helvetica" panose="020B0604020202020204" pitchFamily="34" charset="0"/>
              </a:defRPr>
            </a:lvl1pPr>
            <a:lvl2pPr algn="l">
              <a:defRPr>
                <a:solidFill>
                  <a:schemeClr val="accent1">
                    <a:lumMod val="50000"/>
                  </a:schemeClr>
                </a:solidFill>
                <a:latin typeface="Helvetica" panose="020B0604020202020204" pitchFamily="34" charset="0"/>
                <a:cs typeface="Helvetica" panose="020B0604020202020204" pitchFamily="34" charset="0"/>
              </a:defRPr>
            </a:lvl2pPr>
            <a:lvl3pPr algn="l">
              <a:defRPr>
                <a:solidFill>
                  <a:schemeClr val="accent1">
                    <a:lumMod val="50000"/>
                  </a:schemeClr>
                </a:solidFill>
                <a:latin typeface="Helvetica" panose="020B0604020202020204" pitchFamily="34" charset="0"/>
                <a:cs typeface="Helvetica" panose="020B0604020202020204" pitchFamily="34" charset="0"/>
              </a:defRPr>
            </a:lvl3pPr>
            <a:lvl4pPr algn="l">
              <a:defRPr>
                <a:solidFill>
                  <a:schemeClr val="accent1">
                    <a:lumMod val="50000"/>
                  </a:schemeClr>
                </a:solidFill>
                <a:latin typeface="Helvetica" panose="020B0604020202020204" pitchFamily="34" charset="0"/>
                <a:cs typeface="Helvetica" panose="020B0604020202020204" pitchFamily="34" charset="0"/>
              </a:defRPr>
            </a:lvl4pPr>
            <a:lvl5pPr algn="l">
              <a:defRPr>
                <a:solidFill>
                  <a:schemeClr val="accent1">
                    <a:lumMod val="50000"/>
                  </a:schemeClr>
                </a:solidFill>
                <a:latin typeface="Helvetica" panose="020B0604020202020204" pitchFamily="34" charset="0"/>
                <a:cs typeface="Helvetica" panose="020B0604020202020204" pitchFamily="34" charset="0"/>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28/05/2019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23698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13984"/>
            <a:ext cx="10515600" cy="3467173"/>
          </a:xfrm>
        </p:spPr>
        <p:txBody>
          <a:bodyPr anchor="b">
            <a:normAutofit/>
          </a:bodyPr>
          <a:lstStyle>
            <a:lvl1pP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Texto 2"/>
          <p:cNvSpPr>
            <a:spLocks noGrp="1"/>
          </p:cNvSpPr>
          <p:nvPr>
            <p:ph type="body" idx="1"/>
          </p:nvPr>
        </p:nvSpPr>
        <p:spPr>
          <a:xfrm>
            <a:off x="838200" y="3981157"/>
            <a:ext cx="10515600" cy="912739"/>
          </a:xfrm>
        </p:spPr>
        <p:txBody>
          <a:bodyPr/>
          <a:lstStyle>
            <a:lvl1pPr marL="0" indent="0">
              <a:buNone/>
              <a:defRPr sz="2400">
                <a:solidFill>
                  <a:schemeClr val="tx1">
                    <a:tint val="75000"/>
                  </a:schemeClr>
                </a:solidFill>
                <a:latin typeface="Helvetica" panose="020B0604020202020204" pitchFamily="34" charset="0"/>
                <a:cs typeface="Helvetica"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28/05/2019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7844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0" y="154111"/>
            <a:ext cx="12192000" cy="830628"/>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28/05/2019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4529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9642BF85-54FF-46CE-B398-87F998CFD60B}" type="datetimeFigureOut">
              <a:rPr lang="pt-BR" smtClean="0"/>
              <a:t>28/05/2019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90480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0" y="154110"/>
            <a:ext cx="12192000" cy="985373"/>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Espaço Reservado para Data 2"/>
          <p:cNvSpPr>
            <a:spLocks noGrp="1"/>
          </p:cNvSpPr>
          <p:nvPr>
            <p:ph type="dt" sz="half" idx="10"/>
          </p:nvPr>
        </p:nvSpPr>
        <p:spPr/>
        <p:txBody>
          <a:bodyPr/>
          <a:lstStyle/>
          <a:p>
            <a:fld id="{9642BF85-54FF-46CE-B398-87F998CFD60B}" type="datetimeFigureOut">
              <a:rPr lang="pt-BR" smtClean="0"/>
              <a:t>28/05/2019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50091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642BF85-54FF-46CE-B398-87F998CFD60B}" type="datetimeFigureOut">
              <a:rPr lang="pt-BR" smtClean="0"/>
              <a:t>28/05/2019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30885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28/05/2019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3758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28/05/2019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82332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0" y="154111"/>
            <a:ext cx="12192000" cy="1041644"/>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275490" y="1310861"/>
            <a:ext cx="11583573" cy="4351338"/>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2BF85-54FF-46CE-B398-87F998CFD60B}" type="datetimeFigureOut">
              <a:rPr lang="pt-BR" smtClean="0"/>
              <a:t>28/05/2019</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85252-FBA3-417A-8652-C405B89605D8}" type="slidenum">
              <a:rPr lang="pt-BR" smtClean="0"/>
              <a:t>‹nº›</a:t>
            </a:fld>
            <a:endParaRPr lang="pt-BR"/>
          </a:p>
        </p:txBody>
      </p:sp>
    </p:spTree>
    <p:extLst>
      <p:ext uri="{BB962C8B-B14F-4D97-AF65-F5344CB8AC3E}">
        <p14:creationId xmlns:p14="http://schemas.microsoft.com/office/powerpoint/2010/main" val="355716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Helvetica" panose="020B0604020202020204" pitchFamily="34" charset="0"/>
          <a:ea typeface="+mj-ea"/>
          <a:cs typeface="Helvetica"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50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visualstudio/install/modify-visual-studi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upport.unity3d.com/hc/en-us/articles/115005327866-How-do-I-develop-to-Xbox-platforms-" TargetMode="External"/><Relationship Id="rId2" Type="http://schemas.openxmlformats.org/officeDocument/2006/relationships/hyperlink" Target="https://docs.microsoft.com/pt-br/windows/uwp/xbox-apps/development-environment-setup" TargetMode="External"/><Relationship Id="rId1" Type="http://schemas.openxmlformats.org/officeDocument/2006/relationships/slideLayout" Target="../slideLayouts/slideLayout2.xml"/><Relationship Id="rId6" Type="http://schemas.openxmlformats.org/officeDocument/2006/relationships/hyperlink" Target="https://forum.unity.com/threads/tips-and-tricks-for-building-for-uwp-and-deploying-to-xbox-one.395150/" TargetMode="External"/><Relationship Id="rId5" Type="http://schemas.openxmlformats.org/officeDocument/2006/relationships/hyperlink" Target="https://docs.microsoft.com/en-us/windows/uwp/xbox-apps/development-lanes-unity" TargetMode="External"/><Relationship Id="rId4" Type="http://schemas.openxmlformats.org/officeDocument/2006/relationships/hyperlink" Target="https://blogs.unity3d.com/2014/08/11/unity-for-xbox-one-is-he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pt-br/windows/uwp/publish/opening-a-developer-accou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pt-br/windows/uwp/xbox-apps/devkit-activ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512010"/>
          </a:xfrm>
        </p:spPr>
        <p:txBody>
          <a:bodyPr>
            <a:normAutofit fontScale="90000"/>
          </a:bodyPr>
          <a:lstStyle/>
          <a:p>
            <a:r>
              <a:rPr lang="pt-BR" dirty="0"/>
              <a:t>Como realizar debug de um jogo no Xbox One</a:t>
            </a:r>
          </a:p>
        </p:txBody>
      </p:sp>
      <p:sp>
        <p:nvSpPr>
          <p:cNvPr id="3" name="Subtítulo 2"/>
          <p:cNvSpPr>
            <a:spLocks noGrp="1"/>
          </p:cNvSpPr>
          <p:nvPr>
            <p:ph type="subTitle" idx="1"/>
          </p:nvPr>
        </p:nvSpPr>
        <p:spPr>
          <a:xfrm>
            <a:off x="1706880" y="4443517"/>
            <a:ext cx="9144000" cy="730810"/>
          </a:xfrm>
        </p:spPr>
        <p:txBody>
          <a:bodyPr>
            <a:normAutofit fontScale="92500" lnSpcReduction="20000"/>
          </a:bodyPr>
          <a:lstStyle/>
          <a:p>
            <a:r>
              <a:rPr lang="pt-BR" dirty="0"/>
              <a:t>Salmo Marques da Silva Júnior</a:t>
            </a:r>
          </a:p>
          <a:p>
            <a:r>
              <a:rPr lang="pt-BR" dirty="0"/>
              <a:t>salmo.sjunior@sp.senac.br</a:t>
            </a:r>
          </a:p>
        </p:txBody>
      </p:sp>
    </p:spTree>
    <p:extLst>
      <p:ext uri="{BB962C8B-B14F-4D97-AF65-F5344CB8AC3E}">
        <p14:creationId xmlns:p14="http://schemas.microsoft.com/office/powerpoint/2010/main" val="2569797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4. Gerar um projeto UWP no Unity 3D</a:t>
            </a:r>
          </a:p>
        </p:txBody>
      </p:sp>
      <p:sp>
        <p:nvSpPr>
          <p:cNvPr id="6" name="Espaço Reservado para Conteúdo 5"/>
          <p:cNvSpPr>
            <a:spLocks noGrp="1"/>
          </p:cNvSpPr>
          <p:nvPr>
            <p:ph idx="1"/>
          </p:nvPr>
        </p:nvSpPr>
        <p:spPr/>
        <p:txBody>
          <a:bodyPr>
            <a:normAutofit/>
          </a:bodyPr>
          <a:lstStyle/>
          <a:p>
            <a:r>
              <a:rPr lang="pt-BR" dirty="0"/>
              <a:t>Abra o projeto do seu jogo no Unity 3D e abra a caixa de diálogo </a:t>
            </a:r>
            <a:r>
              <a:rPr lang="pt-BR" b="1" i="1" dirty="0"/>
              <a:t>Build Settings</a:t>
            </a:r>
            <a:r>
              <a:rPr lang="pt-BR" dirty="0"/>
              <a:t>, seguindo o caminho abaixo:</a:t>
            </a:r>
          </a:p>
          <a:p>
            <a:endParaRPr lang="pt-BR" dirty="0"/>
          </a:p>
          <a:p>
            <a:r>
              <a:rPr lang="pt-BR" b="1" i="1" dirty="0"/>
              <a:t>File</a:t>
            </a:r>
            <a:r>
              <a:rPr lang="pt-BR" dirty="0"/>
              <a:t> &gt;&gt; </a:t>
            </a:r>
            <a:r>
              <a:rPr lang="pt-BR" b="1" i="1" dirty="0"/>
              <a:t>Build Settings</a:t>
            </a:r>
          </a:p>
        </p:txBody>
      </p:sp>
    </p:spTree>
    <p:extLst>
      <p:ext uri="{BB962C8B-B14F-4D97-AF65-F5344CB8AC3E}">
        <p14:creationId xmlns:p14="http://schemas.microsoft.com/office/powerpoint/2010/main" val="3299223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B0873720-DB04-4E01-807D-83B22CC60437}"/>
              </a:ext>
            </a:extLst>
          </p:cNvPr>
          <p:cNvSpPr>
            <a:spLocks noGrp="1"/>
          </p:cNvSpPr>
          <p:nvPr>
            <p:ph sz="half" idx="1"/>
          </p:nvPr>
        </p:nvSpPr>
        <p:spPr>
          <a:xfrm>
            <a:off x="838199" y="1825625"/>
            <a:ext cx="5257801" cy="4351338"/>
          </a:xfrm>
        </p:spPr>
        <p:txBody>
          <a:bodyPr>
            <a:normAutofit/>
          </a:bodyPr>
          <a:lstStyle/>
          <a:p>
            <a:r>
              <a:rPr lang="en-US" dirty="0" err="1"/>
              <a:t>Em</a:t>
            </a:r>
            <a:r>
              <a:rPr lang="en-US" dirty="0"/>
              <a:t> </a:t>
            </a:r>
            <a:r>
              <a:rPr lang="en-US" b="1" i="1" dirty="0"/>
              <a:t>Platform</a:t>
            </a:r>
            <a:r>
              <a:rPr lang="en-US" dirty="0"/>
              <a:t>, </a:t>
            </a:r>
            <a:r>
              <a:rPr lang="en-US" dirty="0" err="1"/>
              <a:t>selecione</a:t>
            </a:r>
            <a:r>
              <a:rPr lang="en-US" dirty="0"/>
              <a:t> </a:t>
            </a:r>
            <a:r>
              <a:rPr lang="en-US" b="1" i="1" dirty="0"/>
              <a:t>Universal Windows Platform</a:t>
            </a:r>
            <a:r>
              <a:rPr lang="en-US" dirty="0"/>
              <a:t> e clique no </a:t>
            </a:r>
            <a:r>
              <a:rPr lang="en-US" dirty="0" err="1"/>
              <a:t>botão</a:t>
            </a:r>
            <a:r>
              <a:rPr lang="en-US" dirty="0"/>
              <a:t> </a:t>
            </a:r>
            <a:r>
              <a:rPr lang="en-US" b="1" i="1" dirty="0"/>
              <a:t>Switch Platform</a:t>
            </a:r>
            <a:r>
              <a:rPr lang="en-US" dirty="0"/>
              <a:t>;</a:t>
            </a:r>
          </a:p>
          <a:p>
            <a:r>
              <a:rPr lang="en-US" dirty="0" err="1"/>
              <a:t>Em</a:t>
            </a:r>
            <a:r>
              <a:rPr lang="en-US" dirty="0"/>
              <a:t> </a:t>
            </a:r>
            <a:r>
              <a:rPr lang="en-US" b="1" i="1" dirty="0"/>
              <a:t>Scenes in Build</a:t>
            </a:r>
            <a:r>
              <a:rPr lang="en-US" dirty="0"/>
              <a:t>, </a:t>
            </a:r>
            <a:r>
              <a:rPr lang="en-US" dirty="0" err="1"/>
              <a:t>verifique</a:t>
            </a:r>
            <a:r>
              <a:rPr lang="en-US" dirty="0"/>
              <a:t> se as </a:t>
            </a:r>
            <a:r>
              <a:rPr lang="en-US" dirty="0" err="1"/>
              <a:t>cenas</a:t>
            </a:r>
            <a:r>
              <a:rPr lang="en-US" dirty="0"/>
              <a:t> </a:t>
            </a:r>
            <a:r>
              <a:rPr lang="en-US" dirty="0" err="1"/>
              <a:t>desejadas</a:t>
            </a:r>
            <a:r>
              <a:rPr lang="en-US" dirty="0"/>
              <a:t> </a:t>
            </a:r>
            <a:r>
              <a:rPr lang="en-US" dirty="0" err="1"/>
              <a:t>estão</a:t>
            </a:r>
            <a:r>
              <a:rPr lang="en-US" dirty="0"/>
              <a:t> </a:t>
            </a:r>
            <a:r>
              <a:rPr lang="en-US" dirty="0" err="1"/>
              <a:t>selecionadas</a:t>
            </a:r>
            <a:r>
              <a:rPr lang="en-US" dirty="0"/>
              <a:t>. Se </a:t>
            </a:r>
            <a:r>
              <a:rPr lang="en-US" dirty="0" err="1"/>
              <a:t>necessário</a:t>
            </a:r>
            <a:r>
              <a:rPr lang="en-US" dirty="0"/>
              <a:t>, clique no </a:t>
            </a:r>
            <a:r>
              <a:rPr lang="en-US" dirty="0" err="1"/>
              <a:t>botão</a:t>
            </a:r>
            <a:r>
              <a:rPr lang="en-US" dirty="0"/>
              <a:t> </a:t>
            </a:r>
            <a:r>
              <a:rPr lang="en-US" b="1" i="1" dirty="0"/>
              <a:t>Add Open Scenes</a:t>
            </a:r>
            <a:r>
              <a:rPr lang="en-US" dirty="0"/>
              <a:t> para </a:t>
            </a:r>
            <a:r>
              <a:rPr lang="en-US" dirty="0" err="1"/>
              <a:t>adicionar</a:t>
            </a:r>
            <a:r>
              <a:rPr lang="en-US" dirty="0"/>
              <a:t> </a:t>
            </a:r>
            <a:r>
              <a:rPr lang="en-US" dirty="0" err="1" smtClean="0"/>
              <a:t>cenas</a:t>
            </a:r>
            <a:r>
              <a:rPr lang="en-US" dirty="0" smtClean="0"/>
              <a:t>.</a:t>
            </a:r>
            <a:endParaRPr lang="en-US" dirty="0"/>
          </a:p>
        </p:txBody>
      </p:sp>
      <p:pic>
        <p:nvPicPr>
          <p:cNvPr id="4" name="Content Placeholder 3">
            <a:extLst>
              <a:ext uri="{FF2B5EF4-FFF2-40B4-BE49-F238E27FC236}">
                <a16:creationId xmlns:a16="http://schemas.microsoft.com/office/drawing/2014/main" id="{BE3318C4-11F2-48A3-AD5D-F5AA294998DD}"/>
              </a:ext>
            </a:extLst>
          </p:cNvPr>
          <p:cNvPicPr>
            <a:picLocks noGrp="1" noChangeAspect="1"/>
          </p:cNvPicPr>
          <p:nvPr>
            <p:ph sz="half" idx="2"/>
          </p:nvPr>
        </p:nvPicPr>
        <p:blipFill>
          <a:blip r:embed="rId2"/>
          <a:stretch>
            <a:fillRect/>
          </a:stretch>
        </p:blipFill>
        <p:spPr>
          <a:xfrm>
            <a:off x="6519675" y="1825625"/>
            <a:ext cx="4289839" cy="4160464"/>
          </a:xfrm>
          <a:prstGeom prst="rect">
            <a:avLst/>
          </a:prstGeom>
        </p:spPr>
      </p:pic>
      <p:sp>
        <p:nvSpPr>
          <p:cNvPr id="10" name="Título 4">
            <a:extLst>
              <a:ext uri="{FF2B5EF4-FFF2-40B4-BE49-F238E27FC236}">
                <a16:creationId xmlns:a16="http://schemas.microsoft.com/office/drawing/2014/main" id="{0C6A6BFA-ACF6-4762-B3DF-2F2AAC0E7126}"/>
              </a:ext>
            </a:extLst>
          </p:cNvPr>
          <p:cNvSpPr txBox="1">
            <a:spLocks/>
          </p:cNvSpPr>
          <p:nvPr/>
        </p:nvSpPr>
        <p:spPr>
          <a:xfrm>
            <a:off x="0" y="224449"/>
            <a:ext cx="12023188" cy="8587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lumMod val="50000"/>
                  </a:schemeClr>
                </a:solidFill>
                <a:latin typeface="Helvetica" panose="020B0604020202020204" pitchFamily="34" charset="0"/>
                <a:ea typeface="+mj-ea"/>
                <a:cs typeface="Helvetica" panose="020B0604020202020204" pitchFamily="34" charset="0"/>
              </a:defRPr>
            </a:lvl1pPr>
          </a:lstStyle>
          <a:p>
            <a:pPr algn="ctr"/>
            <a:r>
              <a:rPr lang="pt-BR" sz="5400" dirty="0">
                <a:solidFill>
                  <a:srgbClr val="5B9BD5">
                    <a:lumMod val="50000"/>
                  </a:srgbClr>
                </a:solidFill>
              </a:rPr>
              <a:t>4. Gerar um projeto UWP no Unity 3D</a:t>
            </a:r>
          </a:p>
        </p:txBody>
      </p:sp>
    </p:spTree>
    <p:extLst>
      <p:ext uri="{BB962C8B-B14F-4D97-AF65-F5344CB8AC3E}">
        <p14:creationId xmlns:p14="http://schemas.microsoft.com/office/powerpoint/2010/main" val="2687225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B0873720-DB04-4E01-807D-83B22CC60437}"/>
              </a:ext>
            </a:extLst>
          </p:cNvPr>
          <p:cNvSpPr>
            <a:spLocks noGrp="1"/>
          </p:cNvSpPr>
          <p:nvPr>
            <p:ph sz="half" idx="1"/>
          </p:nvPr>
        </p:nvSpPr>
        <p:spPr>
          <a:xfrm>
            <a:off x="838198" y="1825625"/>
            <a:ext cx="6525987" cy="4351338"/>
          </a:xfrm>
        </p:spPr>
        <p:txBody>
          <a:bodyPr>
            <a:normAutofit lnSpcReduction="10000"/>
          </a:bodyPr>
          <a:lstStyle/>
          <a:p>
            <a:r>
              <a:rPr lang="en-US" dirty="0"/>
              <a:t>Caso </a:t>
            </a:r>
            <a:r>
              <a:rPr lang="en-US" dirty="0" err="1"/>
              <a:t>seja</a:t>
            </a:r>
            <a:r>
              <a:rPr lang="en-US" dirty="0"/>
              <a:t> </a:t>
            </a:r>
            <a:r>
              <a:rPr lang="en-US" dirty="0" err="1"/>
              <a:t>exibida</a:t>
            </a:r>
            <a:r>
              <a:rPr lang="en-US" dirty="0"/>
              <a:t> </a:t>
            </a:r>
            <a:r>
              <a:rPr lang="en-US" dirty="0" err="1"/>
              <a:t>uma</a:t>
            </a:r>
            <a:r>
              <a:rPr lang="en-US" dirty="0"/>
              <a:t> </a:t>
            </a:r>
            <a:r>
              <a:rPr lang="en-US" dirty="0" err="1"/>
              <a:t>mensagem</a:t>
            </a:r>
            <a:r>
              <a:rPr lang="en-US" dirty="0"/>
              <a:t> de </a:t>
            </a:r>
            <a:r>
              <a:rPr lang="en-US" dirty="0" err="1"/>
              <a:t>erro</a:t>
            </a:r>
            <a:r>
              <a:rPr lang="en-US" dirty="0"/>
              <a:t> </a:t>
            </a:r>
            <a:r>
              <a:rPr lang="en-US" dirty="0" err="1"/>
              <a:t>referente</a:t>
            </a:r>
            <a:r>
              <a:rPr lang="en-US" dirty="0"/>
              <a:t> </a:t>
            </a:r>
            <a:r>
              <a:rPr lang="en-US" dirty="0" err="1"/>
              <a:t>ao</a:t>
            </a:r>
            <a:r>
              <a:rPr lang="en-US" dirty="0"/>
              <a:t> </a:t>
            </a:r>
            <a:r>
              <a:rPr lang="en-US" i="1" dirty="0"/>
              <a:t>scripting backend </a:t>
            </a:r>
            <a:r>
              <a:rPr lang="en-US" i="1" dirty="0" smtClean="0"/>
              <a:t>(.NET)</a:t>
            </a:r>
            <a:r>
              <a:rPr lang="en-US" dirty="0" smtClean="0"/>
              <a:t>, </a:t>
            </a:r>
            <a:r>
              <a:rPr lang="en-US" dirty="0"/>
              <a:t>clique no </a:t>
            </a:r>
            <a:r>
              <a:rPr lang="en-US" dirty="0" err="1"/>
              <a:t>botão</a:t>
            </a:r>
            <a:r>
              <a:rPr lang="en-US" dirty="0"/>
              <a:t> </a:t>
            </a:r>
            <a:r>
              <a:rPr lang="en-US" b="1" i="1" dirty="0"/>
              <a:t>Player Settings</a:t>
            </a:r>
            <a:r>
              <a:rPr lang="en-US" dirty="0"/>
              <a:t> e, </a:t>
            </a:r>
            <a:r>
              <a:rPr lang="en-US" dirty="0" err="1"/>
              <a:t>na</a:t>
            </a:r>
            <a:r>
              <a:rPr lang="en-US" dirty="0"/>
              <a:t> </a:t>
            </a:r>
            <a:r>
              <a:rPr lang="en-US" dirty="0" err="1"/>
              <a:t>seção</a:t>
            </a:r>
            <a:r>
              <a:rPr lang="en-US" dirty="0"/>
              <a:t> </a:t>
            </a:r>
            <a:r>
              <a:rPr lang="en-US" b="1" i="1" dirty="0"/>
              <a:t>Other Settings</a:t>
            </a:r>
            <a:r>
              <a:rPr lang="en-US" dirty="0"/>
              <a:t> &gt;&gt; </a:t>
            </a:r>
            <a:r>
              <a:rPr lang="en-US" b="1" i="1" dirty="0"/>
              <a:t>Configuration</a:t>
            </a:r>
            <a:r>
              <a:rPr lang="en-US" dirty="0"/>
              <a:t>, </a:t>
            </a:r>
            <a:r>
              <a:rPr lang="en-US" dirty="0" err="1"/>
              <a:t>altere</a:t>
            </a:r>
            <a:r>
              <a:rPr lang="en-US" dirty="0"/>
              <a:t> o valor da </a:t>
            </a:r>
            <a:r>
              <a:rPr lang="en-US" dirty="0" err="1"/>
              <a:t>propriedade</a:t>
            </a:r>
            <a:r>
              <a:rPr lang="en-US" dirty="0"/>
              <a:t> </a:t>
            </a:r>
            <a:r>
              <a:rPr lang="en-US" b="1" i="1" dirty="0"/>
              <a:t>Scripting Backend</a:t>
            </a:r>
            <a:r>
              <a:rPr lang="en-US" dirty="0"/>
              <a:t> para </a:t>
            </a:r>
            <a:r>
              <a:rPr lang="en-US" b="1" i="1" dirty="0" smtClean="0"/>
              <a:t>IL2CPP</a:t>
            </a:r>
            <a:r>
              <a:rPr lang="en-US" dirty="0" smtClean="0"/>
              <a:t>.</a:t>
            </a:r>
            <a:endParaRPr lang="en-US" dirty="0"/>
          </a:p>
          <a:p>
            <a:r>
              <a:rPr lang="en-US" dirty="0" err="1"/>
              <a:t>Mantenha</a:t>
            </a:r>
            <a:r>
              <a:rPr lang="en-US" dirty="0"/>
              <a:t> as </a:t>
            </a:r>
            <a:r>
              <a:rPr lang="en-US" dirty="0" err="1"/>
              <a:t>demais</a:t>
            </a:r>
            <a:r>
              <a:rPr lang="en-US" dirty="0"/>
              <a:t> </a:t>
            </a:r>
            <a:r>
              <a:rPr lang="en-US" dirty="0" err="1"/>
              <a:t>opções</a:t>
            </a:r>
            <a:r>
              <a:rPr lang="en-US" dirty="0"/>
              <a:t> da Caixa de </a:t>
            </a:r>
            <a:r>
              <a:rPr lang="en-US" dirty="0" err="1"/>
              <a:t>diálogo</a:t>
            </a:r>
            <a:r>
              <a:rPr lang="en-US" dirty="0"/>
              <a:t> </a:t>
            </a:r>
            <a:r>
              <a:rPr lang="en-US" b="1" i="1" dirty="0"/>
              <a:t>Build Settings</a:t>
            </a:r>
            <a:r>
              <a:rPr lang="en-US" dirty="0"/>
              <a:t> com </a:t>
            </a:r>
            <a:r>
              <a:rPr lang="en-US" dirty="0" err="1"/>
              <a:t>os</a:t>
            </a:r>
            <a:r>
              <a:rPr lang="en-US" dirty="0"/>
              <a:t> </a:t>
            </a:r>
            <a:r>
              <a:rPr lang="en-US" dirty="0" err="1"/>
              <a:t>valores</a:t>
            </a:r>
            <a:r>
              <a:rPr lang="en-US" dirty="0"/>
              <a:t> </a:t>
            </a:r>
            <a:r>
              <a:rPr lang="en-US" dirty="0" err="1"/>
              <a:t>padrão</a:t>
            </a:r>
            <a:r>
              <a:rPr lang="en-US" dirty="0"/>
              <a:t> e clique no </a:t>
            </a:r>
            <a:r>
              <a:rPr lang="en-US" dirty="0" err="1"/>
              <a:t>botão</a:t>
            </a:r>
            <a:r>
              <a:rPr lang="en-US" dirty="0"/>
              <a:t> </a:t>
            </a:r>
            <a:r>
              <a:rPr lang="en-US" b="1" i="1" dirty="0"/>
              <a:t>Build</a:t>
            </a:r>
            <a:r>
              <a:rPr lang="en-US" dirty="0"/>
              <a:t>.</a:t>
            </a:r>
          </a:p>
        </p:txBody>
      </p:sp>
      <p:pic>
        <p:nvPicPr>
          <p:cNvPr id="6" name="Content Placeholder 5">
            <a:extLst>
              <a:ext uri="{FF2B5EF4-FFF2-40B4-BE49-F238E27FC236}">
                <a16:creationId xmlns:a16="http://schemas.microsoft.com/office/drawing/2014/main" id="{E0EFE769-E844-4CAB-968D-F482F1F5EFF1}"/>
              </a:ext>
            </a:extLst>
          </p:cNvPr>
          <p:cNvPicPr>
            <a:picLocks noGrp="1" noChangeAspect="1"/>
          </p:cNvPicPr>
          <p:nvPr>
            <p:ph sz="half" idx="2"/>
          </p:nvPr>
        </p:nvPicPr>
        <p:blipFill>
          <a:blip r:embed="rId2"/>
          <a:stretch>
            <a:fillRect/>
          </a:stretch>
        </p:blipFill>
        <p:spPr>
          <a:xfrm>
            <a:off x="7811426" y="1825625"/>
            <a:ext cx="3221921" cy="2828018"/>
          </a:xfrm>
          <a:prstGeom prst="rect">
            <a:avLst/>
          </a:prstGeom>
        </p:spPr>
      </p:pic>
      <p:sp>
        <p:nvSpPr>
          <p:cNvPr id="15" name="Título 4">
            <a:extLst>
              <a:ext uri="{FF2B5EF4-FFF2-40B4-BE49-F238E27FC236}">
                <a16:creationId xmlns:a16="http://schemas.microsoft.com/office/drawing/2014/main" id="{C9AD0CDE-CCEA-4084-A606-72C8A6D4C9F8}"/>
              </a:ext>
            </a:extLst>
          </p:cNvPr>
          <p:cNvSpPr txBox="1">
            <a:spLocks/>
          </p:cNvSpPr>
          <p:nvPr/>
        </p:nvSpPr>
        <p:spPr>
          <a:xfrm>
            <a:off x="0" y="224449"/>
            <a:ext cx="12023188" cy="8587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lumMod val="50000"/>
                  </a:schemeClr>
                </a:solidFill>
                <a:latin typeface="Helvetica" panose="020B0604020202020204" pitchFamily="34" charset="0"/>
                <a:ea typeface="+mj-ea"/>
                <a:cs typeface="Helvetica" panose="020B0604020202020204" pitchFamily="34" charset="0"/>
              </a:defRPr>
            </a:lvl1pPr>
          </a:lstStyle>
          <a:p>
            <a:pPr algn="ctr"/>
            <a:r>
              <a:rPr lang="pt-BR" sz="5400" dirty="0">
                <a:solidFill>
                  <a:srgbClr val="5B9BD5">
                    <a:lumMod val="50000"/>
                  </a:srgbClr>
                </a:solidFill>
              </a:rPr>
              <a:t>4. Gerar um projeto UWP no Unity 3D</a:t>
            </a:r>
          </a:p>
        </p:txBody>
      </p:sp>
    </p:spTree>
    <p:extLst>
      <p:ext uri="{BB962C8B-B14F-4D97-AF65-F5344CB8AC3E}">
        <p14:creationId xmlns:p14="http://schemas.microsoft.com/office/powerpoint/2010/main" val="3145471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solidFill>
                  <a:srgbClr val="5B9BD5">
                    <a:lumMod val="50000"/>
                  </a:srgbClr>
                </a:solidFill>
              </a:rPr>
              <a:t>4. Gerar um projeto UWP no Unity 3D</a:t>
            </a:r>
            <a:endParaRPr lang="pt-BR" dirty="0"/>
          </a:p>
        </p:txBody>
      </p:sp>
      <p:sp>
        <p:nvSpPr>
          <p:cNvPr id="6" name="Espaço Reservado para Conteúdo 5"/>
          <p:cNvSpPr>
            <a:spLocks noGrp="1"/>
          </p:cNvSpPr>
          <p:nvPr>
            <p:ph idx="1"/>
          </p:nvPr>
        </p:nvSpPr>
        <p:spPr>
          <a:xfrm>
            <a:off x="317694" y="1291053"/>
            <a:ext cx="11705493" cy="5342498"/>
          </a:xfrm>
        </p:spPr>
        <p:txBody>
          <a:bodyPr>
            <a:normAutofit/>
          </a:bodyPr>
          <a:lstStyle/>
          <a:p>
            <a:r>
              <a:rPr lang="pt-BR" dirty="0"/>
              <a:t>O Unity irá criar um projeto Universal Windows Platform (UWP) na pasta especificada. Abra esse projeto no Visual Studio*.</a:t>
            </a:r>
          </a:p>
          <a:p>
            <a:endParaRPr lang="pt-BR" dirty="0"/>
          </a:p>
          <a:p>
            <a:endParaRPr lang="pt-BR" dirty="0"/>
          </a:p>
          <a:p>
            <a:endParaRPr lang="pt-BR" dirty="0"/>
          </a:p>
          <a:p>
            <a:r>
              <a:rPr lang="pt-BR" dirty="0"/>
              <a:t>*Seu Visual Studio precisará de um </a:t>
            </a:r>
            <a:r>
              <a:rPr lang="pt-BR" i="1" dirty="0"/>
              <a:t>workload</a:t>
            </a:r>
            <a:r>
              <a:rPr lang="pt-BR" dirty="0"/>
              <a:t> específico para manipular esse projeto.</a:t>
            </a:r>
          </a:p>
        </p:txBody>
      </p:sp>
      <p:pic>
        <p:nvPicPr>
          <p:cNvPr id="2" name="Picture 1">
            <a:extLst>
              <a:ext uri="{FF2B5EF4-FFF2-40B4-BE49-F238E27FC236}">
                <a16:creationId xmlns:a16="http://schemas.microsoft.com/office/drawing/2014/main" id="{4DD4DEBC-697B-468F-B2B2-7D0DEA571B5C}"/>
              </a:ext>
            </a:extLst>
          </p:cNvPr>
          <p:cNvPicPr>
            <a:picLocks noChangeAspect="1"/>
          </p:cNvPicPr>
          <p:nvPr/>
        </p:nvPicPr>
        <p:blipFill>
          <a:blip r:embed="rId2"/>
          <a:stretch>
            <a:fillRect/>
          </a:stretch>
        </p:blipFill>
        <p:spPr>
          <a:xfrm>
            <a:off x="3309937" y="2537732"/>
            <a:ext cx="5572125" cy="2076450"/>
          </a:xfrm>
          <a:prstGeom prst="rect">
            <a:avLst/>
          </a:prstGeom>
        </p:spPr>
      </p:pic>
    </p:spTree>
    <p:extLst>
      <p:ext uri="{BB962C8B-B14F-4D97-AF65-F5344CB8AC3E}">
        <p14:creationId xmlns:p14="http://schemas.microsoft.com/office/powerpoint/2010/main" val="2286294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4728747"/>
          </a:xfrm>
        </p:spPr>
        <p:txBody>
          <a:bodyPr>
            <a:normAutofit/>
          </a:bodyPr>
          <a:lstStyle/>
          <a:p>
            <a:r>
              <a:rPr lang="pt-BR" dirty="0"/>
              <a:t>Seu Visual Studio precisará do </a:t>
            </a:r>
            <a:r>
              <a:rPr lang="pt-BR" i="1" dirty="0"/>
              <a:t>workload</a:t>
            </a:r>
            <a:r>
              <a:rPr lang="pt-BR" dirty="0"/>
              <a:t> </a:t>
            </a:r>
            <a:r>
              <a:rPr lang="pt-BR" b="1" i="1" dirty="0"/>
              <a:t>Universal Windows Platform development</a:t>
            </a:r>
            <a:r>
              <a:rPr lang="pt-BR" dirty="0"/>
              <a:t> para manipular o projeto gerado. Veja como verificar ou realizar essa configuração no site abaixo:</a:t>
            </a:r>
          </a:p>
          <a:p>
            <a:r>
              <a:rPr lang="pt-BR" dirty="0">
                <a:hlinkClick r:id="rId2"/>
              </a:rPr>
              <a:t>https://docs.microsoft.com/en-us/visualstudio/install/modify-visual-studio</a:t>
            </a:r>
            <a:endParaRPr lang="pt-BR" dirty="0"/>
          </a:p>
        </p:txBody>
      </p:sp>
    </p:spTree>
    <p:extLst>
      <p:ext uri="{BB962C8B-B14F-4D97-AF65-F5344CB8AC3E}">
        <p14:creationId xmlns:p14="http://schemas.microsoft.com/office/powerpoint/2010/main" val="3800811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4728747"/>
          </a:xfrm>
        </p:spPr>
        <p:txBody>
          <a:bodyPr>
            <a:normAutofit/>
          </a:bodyPr>
          <a:lstStyle/>
          <a:p>
            <a:r>
              <a:rPr lang="pt-BR" dirty="0" smtClean="0"/>
              <a:t>Caso o Visual Studio exiba a mensagem de erro abaixo ao tentar abrir o projeto, realize a instalação recomendada:</a:t>
            </a:r>
            <a:endParaRPr lang="pt-BR" dirty="0" smtClean="0"/>
          </a:p>
          <a:p>
            <a:endParaRPr lang="pt-BR" dirty="0"/>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7233" y="2729726"/>
            <a:ext cx="5077534" cy="2810267"/>
          </a:xfrm>
          <a:prstGeom prst="rect">
            <a:avLst/>
          </a:prstGeom>
        </p:spPr>
      </p:pic>
    </p:spTree>
    <p:extLst>
      <p:ext uri="{BB962C8B-B14F-4D97-AF65-F5344CB8AC3E}">
        <p14:creationId xmlns:p14="http://schemas.microsoft.com/office/powerpoint/2010/main" val="29509788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1746061"/>
          </a:xfrm>
        </p:spPr>
        <p:txBody>
          <a:bodyPr>
            <a:normAutofit/>
          </a:bodyPr>
          <a:lstStyle/>
          <a:p>
            <a:r>
              <a:rPr lang="pt-BR" dirty="0"/>
              <a:t>Clique com o botão direito do mouse no nome do projeto e escolha a opção </a:t>
            </a:r>
            <a:r>
              <a:rPr lang="pt-BR" b="1" i="1" dirty="0"/>
              <a:t>Properties</a:t>
            </a:r>
            <a:r>
              <a:rPr lang="pt-BR" dirty="0"/>
              <a:t> para visualizar a aba de propriedades do projeto.</a:t>
            </a:r>
          </a:p>
        </p:txBody>
      </p:sp>
      <p:pic>
        <p:nvPicPr>
          <p:cNvPr id="2" name="Picture 1">
            <a:extLst>
              <a:ext uri="{FF2B5EF4-FFF2-40B4-BE49-F238E27FC236}">
                <a16:creationId xmlns:a16="http://schemas.microsoft.com/office/drawing/2014/main" id="{8939CFFD-E748-4599-9933-83B0DEC168F4}"/>
              </a:ext>
            </a:extLst>
          </p:cNvPr>
          <p:cNvPicPr>
            <a:picLocks noChangeAspect="1"/>
          </p:cNvPicPr>
          <p:nvPr/>
        </p:nvPicPr>
        <p:blipFill>
          <a:blip r:embed="rId2"/>
          <a:stretch>
            <a:fillRect/>
          </a:stretch>
        </p:blipFill>
        <p:spPr>
          <a:xfrm>
            <a:off x="2728913" y="2973034"/>
            <a:ext cx="6734175" cy="3256992"/>
          </a:xfrm>
          <a:prstGeom prst="rect">
            <a:avLst/>
          </a:prstGeom>
        </p:spPr>
      </p:pic>
    </p:spTree>
    <p:extLst>
      <p:ext uri="{BB962C8B-B14F-4D97-AF65-F5344CB8AC3E}">
        <p14:creationId xmlns:p14="http://schemas.microsoft.com/office/powerpoint/2010/main" val="29474276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1746061"/>
          </a:xfrm>
        </p:spPr>
        <p:txBody>
          <a:bodyPr>
            <a:normAutofit/>
          </a:bodyPr>
          <a:lstStyle/>
          <a:p>
            <a:r>
              <a:rPr lang="pt-BR" dirty="0"/>
              <a:t>No menu esquerdo, escolha a opção </a:t>
            </a:r>
            <a:r>
              <a:rPr lang="pt-BR" b="1" i="1" dirty="0"/>
              <a:t>Debug</a:t>
            </a:r>
            <a:r>
              <a:rPr lang="pt-BR" dirty="0"/>
              <a:t> para que as configurações de debug sejam visualizadas à direita. Altere os campos </a:t>
            </a:r>
            <a:r>
              <a:rPr lang="pt-BR" b="1" i="1" dirty="0"/>
              <a:t>Configuration</a:t>
            </a:r>
            <a:r>
              <a:rPr lang="pt-BR" dirty="0"/>
              <a:t> para </a:t>
            </a:r>
            <a:r>
              <a:rPr lang="pt-BR" b="1" i="1" dirty="0"/>
              <a:t>Debug</a:t>
            </a:r>
            <a:r>
              <a:rPr lang="pt-BR" dirty="0"/>
              <a:t> e </a:t>
            </a:r>
            <a:r>
              <a:rPr lang="pt-BR" b="1" i="1" dirty="0"/>
              <a:t>Platform</a:t>
            </a:r>
            <a:r>
              <a:rPr lang="pt-BR" dirty="0"/>
              <a:t> para </a:t>
            </a:r>
            <a:r>
              <a:rPr lang="pt-BR" b="1" i="1" dirty="0"/>
              <a:t>x64</a:t>
            </a:r>
            <a:r>
              <a:rPr lang="pt-BR" dirty="0"/>
              <a:t>.</a:t>
            </a:r>
          </a:p>
        </p:txBody>
      </p:sp>
      <p:pic>
        <p:nvPicPr>
          <p:cNvPr id="2" name="Picture 1">
            <a:extLst>
              <a:ext uri="{FF2B5EF4-FFF2-40B4-BE49-F238E27FC236}">
                <a16:creationId xmlns:a16="http://schemas.microsoft.com/office/drawing/2014/main" id="{D173BCA6-E90C-4527-9FF2-6DE03EF00AA7}"/>
              </a:ext>
            </a:extLst>
          </p:cNvPr>
          <p:cNvPicPr>
            <a:picLocks noChangeAspect="1"/>
          </p:cNvPicPr>
          <p:nvPr/>
        </p:nvPicPr>
        <p:blipFill>
          <a:blip r:embed="rId2"/>
          <a:stretch>
            <a:fillRect/>
          </a:stretch>
        </p:blipFill>
        <p:spPr>
          <a:xfrm>
            <a:off x="2614612" y="3193593"/>
            <a:ext cx="6962775" cy="2724150"/>
          </a:xfrm>
          <a:prstGeom prst="rect">
            <a:avLst/>
          </a:prstGeom>
        </p:spPr>
      </p:pic>
      <p:sp>
        <p:nvSpPr>
          <p:cNvPr id="3" name="Rectangle 2">
            <a:extLst>
              <a:ext uri="{FF2B5EF4-FFF2-40B4-BE49-F238E27FC236}">
                <a16:creationId xmlns:a16="http://schemas.microsoft.com/office/drawing/2014/main" id="{7795D9D7-ACEA-4FBC-B94E-F19FBD096C29}"/>
              </a:ext>
            </a:extLst>
          </p:cNvPr>
          <p:cNvSpPr/>
          <p:nvPr/>
        </p:nvSpPr>
        <p:spPr>
          <a:xfrm>
            <a:off x="4124325" y="3505200"/>
            <a:ext cx="4752975" cy="3429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298815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1746061"/>
          </a:xfrm>
        </p:spPr>
        <p:txBody>
          <a:bodyPr>
            <a:normAutofit/>
          </a:bodyPr>
          <a:lstStyle/>
          <a:p>
            <a:r>
              <a:rPr lang="pt-BR" dirty="0"/>
              <a:t>Usando o IP atribuído ao Xbox ...</a:t>
            </a:r>
          </a:p>
        </p:txBody>
      </p:sp>
      <p:pic>
        <p:nvPicPr>
          <p:cNvPr id="7" name="Picture 6">
            <a:extLst>
              <a:ext uri="{FF2B5EF4-FFF2-40B4-BE49-F238E27FC236}">
                <a16:creationId xmlns:a16="http://schemas.microsoft.com/office/drawing/2014/main" id="{709C7677-750E-4088-8BEA-B96B67B089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0507" y="2112774"/>
            <a:ext cx="7270986" cy="4094714"/>
          </a:xfrm>
          <a:prstGeom prst="rect">
            <a:avLst/>
          </a:prstGeom>
        </p:spPr>
      </p:pic>
      <p:sp>
        <p:nvSpPr>
          <p:cNvPr id="4" name="Rectangle 3">
            <a:extLst>
              <a:ext uri="{FF2B5EF4-FFF2-40B4-BE49-F238E27FC236}">
                <a16:creationId xmlns:a16="http://schemas.microsoft.com/office/drawing/2014/main" id="{E65D2B13-73D4-4904-A284-924A1FAE6B36}"/>
              </a:ext>
            </a:extLst>
          </p:cNvPr>
          <p:cNvSpPr/>
          <p:nvPr/>
        </p:nvSpPr>
        <p:spPr>
          <a:xfrm>
            <a:off x="2500313" y="2157412"/>
            <a:ext cx="928687" cy="319087"/>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41238810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 Localize o console na rede, alterando o valor da propriedade </a:t>
            </a:r>
            <a:r>
              <a:rPr lang="pt-BR" b="1" i="1" dirty="0"/>
              <a:t>Target device</a:t>
            </a:r>
            <a:r>
              <a:rPr lang="pt-BR" dirty="0"/>
              <a:t> para </a:t>
            </a:r>
            <a:r>
              <a:rPr lang="pt-BR" b="1" i="1" dirty="0"/>
              <a:t>Remote Machine</a:t>
            </a:r>
            <a:r>
              <a:rPr lang="pt-BR" dirty="0"/>
              <a:t> e inserindo o IP do console na propriedade </a:t>
            </a:r>
            <a:r>
              <a:rPr lang="pt-BR" b="1" i="1" dirty="0"/>
              <a:t>Remote machine</a:t>
            </a:r>
            <a:r>
              <a:rPr lang="pt-BR" dirty="0"/>
              <a:t>. Depois clique no botão </a:t>
            </a:r>
            <a:r>
              <a:rPr lang="pt-BR" b="1" i="1" dirty="0"/>
              <a:t>Find</a:t>
            </a:r>
            <a:r>
              <a:rPr lang="pt-BR" dirty="0"/>
              <a:t>.</a:t>
            </a:r>
          </a:p>
        </p:txBody>
      </p:sp>
      <p:pic>
        <p:nvPicPr>
          <p:cNvPr id="2" name="Picture 1">
            <a:extLst>
              <a:ext uri="{FF2B5EF4-FFF2-40B4-BE49-F238E27FC236}">
                <a16:creationId xmlns:a16="http://schemas.microsoft.com/office/drawing/2014/main" id="{409E7B5B-545D-4AC0-83DF-E28746DD4650}"/>
              </a:ext>
            </a:extLst>
          </p:cNvPr>
          <p:cNvPicPr>
            <a:picLocks noChangeAspect="1"/>
          </p:cNvPicPr>
          <p:nvPr/>
        </p:nvPicPr>
        <p:blipFill>
          <a:blip r:embed="rId2"/>
          <a:stretch>
            <a:fillRect/>
          </a:stretch>
        </p:blipFill>
        <p:spPr>
          <a:xfrm>
            <a:off x="2595562" y="3477990"/>
            <a:ext cx="7000875" cy="2743200"/>
          </a:xfrm>
          <a:prstGeom prst="rect">
            <a:avLst/>
          </a:prstGeom>
        </p:spPr>
      </p:pic>
      <p:sp>
        <p:nvSpPr>
          <p:cNvPr id="3" name="Rectangle 2">
            <a:extLst>
              <a:ext uri="{FF2B5EF4-FFF2-40B4-BE49-F238E27FC236}">
                <a16:creationId xmlns:a16="http://schemas.microsoft.com/office/drawing/2014/main" id="{51574FE0-06C6-476A-A3E7-7B28FF1010FD}"/>
              </a:ext>
            </a:extLst>
          </p:cNvPr>
          <p:cNvSpPr/>
          <p:nvPr/>
        </p:nvSpPr>
        <p:spPr>
          <a:xfrm>
            <a:off x="4324349" y="5211540"/>
            <a:ext cx="5272087" cy="4953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403437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Apresentação</a:t>
            </a:r>
          </a:p>
        </p:txBody>
      </p:sp>
      <p:sp>
        <p:nvSpPr>
          <p:cNvPr id="6" name="Espaço Reservado para Conteúdo 5"/>
          <p:cNvSpPr>
            <a:spLocks noGrp="1"/>
          </p:cNvSpPr>
          <p:nvPr>
            <p:ph idx="1"/>
          </p:nvPr>
        </p:nvSpPr>
        <p:spPr/>
        <p:txBody>
          <a:bodyPr>
            <a:normAutofit/>
          </a:bodyPr>
          <a:lstStyle/>
          <a:p>
            <a:r>
              <a:rPr lang="pt-BR" dirty="0"/>
              <a:t>Neste material será apresentado um passo a passo para realizar debug dos jogos criados no Unity 3D em um console Xbox One, por meio do Visual Studio Community 2017 instalado em um computador com sistema operacional Windows 10.</a:t>
            </a:r>
          </a:p>
        </p:txBody>
      </p:sp>
    </p:spTree>
    <p:extLst>
      <p:ext uri="{BB962C8B-B14F-4D97-AF65-F5344CB8AC3E}">
        <p14:creationId xmlns:p14="http://schemas.microsoft.com/office/powerpoint/2010/main" val="205696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Na caixa de diálogo </a:t>
            </a:r>
            <a:r>
              <a:rPr lang="pt-BR" b="1" i="1" dirty="0"/>
              <a:t>Remote Connections</a:t>
            </a:r>
            <a:r>
              <a:rPr lang="pt-BR" dirty="0"/>
              <a:t>, clique no botão </a:t>
            </a:r>
            <a:r>
              <a:rPr lang="pt-BR" b="1" i="1" dirty="0"/>
              <a:t>Select</a:t>
            </a:r>
            <a:r>
              <a:rPr lang="pt-BR" dirty="0"/>
              <a:t> do dispositivo encontrado.</a:t>
            </a:r>
          </a:p>
        </p:txBody>
      </p:sp>
      <p:pic>
        <p:nvPicPr>
          <p:cNvPr id="4" name="Picture 3">
            <a:extLst>
              <a:ext uri="{FF2B5EF4-FFF2-40B4-BE49-F238E27FC236}">
                <a16:creationId xmlns:a16="http://schemas.microsoft.com/office/drawing/2014/main" id="{1B910B72-8A2D-45EA-BC0C-E6E899551FEA}"/>
              </a:ext>
            </a:extLst>
          </p:cNvPr>
          <p:cNvPicPr>
            <a:picLocks noChangeAspect="1"/>
          </p:cNvPicPr>
          <p:nvPr/>
        </p:nvPicPr>
        <p:blipFill rotWithShape="1">
          <a:blip r:embed="rId2"/>
          <a:srcRect b="46428"/>
          <a:stretch/>
        </p:blipFill>
        <p:spPr>
          <a:xfrm>
            <a:off x="4019550" y="2759527"/>
            <a:ext cx="4152900" cy="2694214"/>
          </a:xfrm>
          <a:prstGeom prst="rect">
            <a:avLst/>
          </a:prstGeom>
        </p:spPr>
      </p:pic>
    </p:spTree>
    <p:extLst>
      <p:ext uri="{BB962C8B-B14F-4D97-AF65-F5344CB8AC3E}">
        <p14:creationId xmlns:p14="http://schemas.microsoft.com/office/powerpoint/2010/main" val="3684592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Na barra de ferramentas do Visual Studio, altere o combo </a:t>
            </a:r>
            <a:r>
              <a:rPr lang="pt-BR" b="1" i="1" dirty="0"/>
              <a:t>Solution Configurations</a:t>
            </a:r>
            <a:r>
              <a:rPr lang="pt-BR" dirty="0"/>
              <a:t> para </a:t>
            </a:r>
            <a:r>
              <a:rPr lang="pt-BR" b="1" i="1" dirty="0"/>
              <a:t>Debug</a:t>
            </a:r>
            <a:r>
              <a:rPr lang="pt-BR" dirty="0"/>
              <a:t> e o combo </a:t>
            </a:r>
            <a:r>
              <a:rPr lang="pt-BR" b="1" i="1" dirty="0"/>
              <a:t>Solution Platforms</a:t>
            </a:r>
            <a:r>
              <a:rPr lang="pt-BR" dirty="0"/>
              <a:t> para </a:t>
            </a:r>
            <a:r>
              <a:rPr lang="pt-BR" b="1" i="1" dirty="0"/>
              <a:t>x64</a:t>
            </a:r>
            <a:r>
              <a:rPr lang="pt-BR" dirty="0"/>
              <a:t> e execute o projeto clicando em </a:t>
            </a:r>
            <a:r>
              <a:rPr lang="pt-BR" b="1" i="1" dirty="0"/>
              <a:t>Remote Machine</a:t>
            </a:r>
            <a:r>
              <a:rPr lang="pt-BR" dirty="0"/>
              <a:t>.</a:t>
            </a:r>
          </a:p>
        </p:txBody>
      </p:sp>
      <p:pic>
        <p:nvPicPr>
          <p:cNvPr id="2" name="Picture 1">
            <a:extLst>
              <a:ext uri="{FF2B5EF4-FFF2-40B4-BE49-F238E27FC236}">
                <a16:creationId xmlns:a16="http://schemas.microsoft.com/office/drawing/2014/main" id="{4743EACD-99CB-4479-9B28-4AC292CFACB6}"/>
              </a:ext>
            </a:extLst>
          </p:cNvPr>
          <p:cNvPicPr>
            <a:picLocks noChangeAspect="1"/>
          </p:cNvPicPr>
          <p:nvPr/>
        </p:nvPicPr>
        <p:blipFill>
          <a:blip r:embed="rId2"/>
          <a:stretch>
            <a:fillRect/>
          </a:stretch>
        </p:blipFill>
        <p:spPr>
          <a:xfrm>
            <a:off x="1849012" y="3798435"/>
            <a:ext cx="8493976" cy="1113744"/>
          </a:xfrm>
          <a:prstGeom prst="rect">
            <a:avLst/>
          </a:prstGeom>
        </p:spPr>
      </p:pic>
      <p:sp>
        <p:nvSpPr>
          <p:cNvPr id="3" name="Rectangle 2">
            <a:extLst>
              <a:ext uri="{FF2B5EF4-FFF2-40B4-BE49-F238E27FC236}">
                <a16:creationId xmlns:a16="http://schemas.microsoft.com/office/drawing/2014/main" id="{1BE458C0-F5A4-41B9-8FA2-32C27B3743CC}"/>
              </a:ext>
            </a:extLst>
          </p:cNvPr>
          <p:cNvSpPr/>
          <p:nvPr/>
        </p:nvSpPr>
        <p:spPr>
          <a:xfrm>
            <a:off x="5467350" y="4467225"/>
            <a:ext cx="4260850" cy="447675"/>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578496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Durante o processo de compilação e envio de dados para o console, será solicitado o número PIN do console</a:t>
            </a:r>
          </a:p>
        </p:txBody>
      </p:sp>
      <p:pic>
        <p:nvPicPr>
          <p:cNvPr id="7" name="Picture 6">
            <a:extLst>
              <a:ext uri="{FF2B5EF4-FFF2-40B4-BE49-F238E27FC236}">
                <a16:creationId xmlns:a16="http://schemas.microsoft.com/office/drawing/2014/main" id="{FF9726CB-376C-4B1A-903D-7666364F4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333" y="2750658"/>
            <a:ext cx="5333333" cy="3250794"/>
          </a:xfrm>
          <a:prstGeom prst="rect">
            <a:avLst/>
          </a:prstGeom>
        </p:spPr>
      </p:pic>
    </p:spTree>
    <p:extLst>
      <p:ext uri="{BB962C8B-B14F-4D97-AF65-F5344CB8AC3E}">
        <p14:creationId xmlns:p14="http://schemas.microsoft.com/office/powerpoint/2010/main" val="2353418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Para localizar o número PIN do console, selecione </a:t>
            </a:r>
            <a:r>
              <a:rPr lang="pt-BR" b="1" i="1" dirty="0"/>
              <a:t>Show Visual Studio pin</a:t>
            </a:r>
            <a:r>
              <a:rPr lang="pt-BR" dirty="0"/>
              <a:t> no Xbox One.</a:t>
            </a:r>
          </a:p>
        </p:txBody>
      </p:sp>
      <p:pic>
        <p:nvPicPr>
          <p:cNvPr id="3" name="Picture 2">
            <a:extLst>
              <a:ext uri="{FF2B5EF4-FFF2-40B4-BE49-F238E27FC236}">
                <a16:creationId xmlns:a16="http://schemas.microsoft.com/office/drawing/2014/main" id="{931FB1DE-4CFD-4BD1-8E37-6560BD33601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4643" b="56641"/>
          <a:stretch/>
        </p:blipFill>
        <p:spPr>
          <a:xfrm>
            <a:off x="2111829" y="2645272"/>
            <a:ext cx="7968343" cy="2878217"/>
          </a:xfrm>
          <a:prstGeom prst="rect">
            <a:avLst/>
          </a:prstGeom>
        </p:spPr>
      </p:pic>
    </p:spTree>
    <p:extLst>
      <p:ext uri="{BB962C8B-B14F-4D97-AF65-F5344CB8AC3E}">
        <p14:creationId xmlns:p14="http://schemas.microsoft.com/office/powerpoint/2010/main" val="2026770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O número PIN será atualizado frequentemente em um curto intervalo de tempo.</a:t>
            </a:r>
          </a:p>
        </p:txBody>
      </p:sp>
      <p:pic>
        <p:nvPicPr>
          <p:cNvPr id="4" name="Picture 3">
            <a:extLst>
              <a:ext uri="{FF2B5EF4-FFF2-40B4-BE49-F238E27FC236}">
                <a16:creationId xmlns:a16="http://schemas.microsoft.com/office/drawing/2014/main" id="{E1B42A0C-9C50-4BCE-BC41-B0147CB627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2480" y="2608780"/>
            <a:ext cx="4087041" cy="3547094"/>
          </a:xfrm>
          <a:prstGeom prst="rect">
            <a:avLst/>
          </a:prstGeom>
        </p:spPr>
      </p:pic>
    </p:spTree>
    <p:extLst>
      <p:ext uri="{BB962C8B-B14F-4D97-AF65-F5344CB8AC3E}">
        <p14:creationId xmlns:p14="http://schemas.microsoft.com/office/powerpoint/2010/main" val="41231494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2137947"/>
          </a:xfrm>
        </p:spPr>
        <p:txBody>
          <a:bodyPr>
            <a:normAutofit/>
          </a:bodyPr>
          <a:lstStyle/>
          <a:p>
            <a:r>
              <a:rPr lang="pt-BR" dirty="0"/>
              <a:t>Você pode ainda alterar as imagens usadas para criar os ícones e o splash inicial editando o arquivo de manifesto. Dê um duplo clique no arquivo </a:t>
            </a:r>
            <a:r>
              <a:rPr lang="pt-BR" b="1" i="1" dirty="0"/>
              <a:t>Package.appxmanifest</a:t>
            </a:r>
            <a:r>
              <a:rPr lang="pt-BR" dirty="0"/>
              <a:t>, no painel </a:t>
            </a:r>
            <a:r>
              <a:rPr lang="pt-BR" b="1" i="1" dirty="0" smtClean="0"/>
              <a:t>Gerenciador de Soluções</a:t>
            </a:r>
            <a:r>
              <a:rPr lang="pt-BR" dirty="0" smtClean="0"/>
              <a:t>.</a:t>
            </a:r>
            <a:endParaRPr lang="pt-BR" dirty="0"/>
          </a:p>
        </p:txBody>
      </p:sp>
      <p:pic>
        <p:nvPicPr>
          <p:cNvPr id="2" name="Imagem 1"/>
          <p:cNvPicPr>
            <a:picLocks noChangeAspect="1"/>
          </p:cNvPicPr>
          <p:nvPr/>
        </p:nvPicPr>
        <p:blipFill>
          <a:blip r:embed="rId2"/>
          <a:stretch>
            <a:fillRect/>
          </a:stretch>
        </p:blipFill>
        <p:spPr>
          <a:xfrm>
            <a:off x="4608721" y="3310943"/>
            <a:ext cx="2974558" cy="3146996"/>
          </a:xfrm>
          <a:prstGeom prst="rect">
            <a:avLst/>
          </a:prstGeom>
        </p:spPr>
      </p:pic>
    </p:spTree>
    <p:extLst>
      <p:ext uri="{BB962C8B-B14F-4D97-AF65-F5344CB8AC3E}">
        <p14:creationId xmlns:p14="http://schemas.microsoft.com/office/powerpoint/2010/main" val="27240165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3452397"/>
          </a:xfrm>
        </p:spPr>
        <p:txBody>
          <a:bodyPr>
            <a:normAutofit/>
          </a:bodyPr>
          <a:lstStyle/>
          <a:p>
            <a:r>
              <a:rPr lang="pt-BR" dirty="0"/>
              <a:t>Na aba </a:t>
            </a:r>
            <a:r>
              <a:rPr lang="pt-BR" b="1" i="1" dirty="0" smtClean="0"/>
              <a:t>Ativos Visuais</a:t>
            </a:r>
            <a:r>
              <a:rPr lang="pt-BR" dirty="0" smtClean="0"/>
              <a:t>, </a:t>
            </a:r>
            <a:r>
              <a:rPr lang="pt-BR" dirty="0"/>
              <a:t>forneça uma imagem para o jogo com dimensões </a:t>
            </a:r>
            <a:r>
              <a:rPr lang="pt-BR" b="1" i="1" dirty="0"/>
              <a:t>400 x 400 px</a:t>
            </a:r>
            <a:r>
              <a:rPr lang="pt-BR" dirty="0"/>
              <a:t> e clique no botão </a:t>
            </a:r>
            <a:r>
              <a:rPr lang="pt-BR" b="1" i="1" dirty="0" smtClean="0"/>
              <a:t>Gerar</a:t>
            </a:r>
            <a:r>
              <a:rPr lang="pt-BR" dirty="0" smtClean="0"/>
              <a:t>. </a:t>
            </a:r>
            <a:r>
              <a:rPr lang="pt-BR" dirty="0"/>
              <a:t>A partir dessa imagem, serão geradas todas as imagens necessárias para ícones, nos diversos tamanhos.</a:t>
            </a:r>
          </a:p>
        </p:txBody>
      </p:sp>
      <p:pic>
        <p:nvPicPr>
          <p:cNvPr id="3" name="Imagem 2"/>
          <p:cNvPicPr>
            <a:picLocks noChangeAspect="1"/>
          </p:cNvPicPr>
          <p:nvPr/>
        </p:nvPicPr>
        <p:blipFill>
          <a:blip r:embed="rId2"/>
          <a:stretch>
            <a:fillRect/>
          </a:stretch>
        </p:blipFill>
        <p:spPr>
          <a:xfrm>
            <a:off x="2634916" y="3378208"/>
            <a:ext cx="6922169" cy="2816752"/>
          </a:xfrm>
          <a:prstGeom prst="rect">
            <a:avLst/>
          </a:prstGeom>
        </p:spPr>
      </p:pic>
    </p:spTree>
    <p:extLst>
      <p:ext uri="{BB962C8B-B14F-4D97-AF65-F5344CB8AC3E}">
        <p14:creationId xmlns:p14="http://schemas.microsoft.com/office/powerpoint/2010/main" val="3986884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5. Realizar debug no Xbox One</a:t>
            </a:r>
          </a:p>
        </p:txBody>
      </p:sp>
      <p:sp>
        <p:nvSpPr>
          <p:cNvPr id="6" name="Espaço Reservado para Conteúdo 5"/>
          <p:cNvSpPr>
            <a:spLocks noGrp="1"/>
          </p:cNvSpPr>
          <p:nvPr>
            <p:ph idx="1"/>
          </p:nvPr>
        </p:nvSpPr>
        <p:spPr>
          <a:xfrm>
            <a:off x="317694" y="1291053"/>
            <a:ext cx="11705493" cy="3452397"/>
          </a:xfrm>
        </p:spPr>
        <p:txBody>
          <a:bodyPr>
            <a:normAutofit/>
          </a:bodyPr>
          <a:lstStyle/>
          <a:p>
            <a:r>
              <a:rPr lang="pt-BR" dirty="0"/>
              <a:t>As imagens geradas podem ser visualizadas logo abaixo na mesma aba. Caso visualize alguma mensagem de erro em alguma imagem específica, você poderá substituí-la individualmente. </a:t>
            </a:r>
          </a:p>
        </p:txBody>
      </p:sp>
      <p:pic>
        <p:nvPicPr>
          <p:cNvPr id="2" name="Imagem 1"/>
          <p:cNvPicPr>
            <a:picLocks noChangeAspect="1"/>
          </p:cNvPicPr>
          <p:nvPr/>
        </p:nvPicPr>
        <p:blipFill>
          <a:blip r:embed="rId2"/>
          <a:stretch>
            <a:fillRect/>
          </a:stretch>
        </p:blipFill>
        <p:spPr>
          <a:xfrm>
            <a:off x="2494737" y="3386081"/>
            <a:ext cx="7202527" cy="2822214"/>
          </a:xfrm>
          <a:prstGeom prst="rect">
            <a:avLst/>
          </a:prstGeom>
        </p:spPr>
      </p:pic>
    </p:spTree>
    <p:extLst>
      <p:ext uri="{BB962C8B-B14F-4D97-AF65-F5344CB8AC3E}">
        <p14:creationId xmlns:p14="http://schemas.microsoft.com/office/powerpoint/2010/main" val="21701872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smtClean="0"/>
              <a:t>Referências</a:t>
            </a:r>
            <a:endParaRPr lang="pt-BR" dirty="0"/>
          </a:p>
        </p:txBody>
      </p:sp>
      <p:sp>
        <p:nvSpPr>
          <p:cNvPr id="6" name="Espaço Reservado para Conteúdo 5"/>
          <p:cNvSpPr>
            <a:spLocks noGrp="1"/>
          </p:cNvSpPr>
          <p:nvPr>
            <p:ph idx="1"/>
          </p:nvPr>
        </p:nvSpPr>
        <p:spPr>
          <a:xfrm>
            <a:off x="317694" y="1291053"/>
            <a:ext cx="11705493" cy="3452397"/>
          </a:xfrm>
        </p:spPr>
        <p:txBody>
          <a:bodyPr>
            <a:normAutofit fontScale="70000" lnSpcReduction="20000"/>
          </a:bodyPr>
          <a:lstStyle/>
          <a:p>
            <a:r>
              <a:rPr lang="pt-BR" dirty="0">
                <a:hlinkClick r:id="rId2"/>
              </a:rPr>
              <a:t>https://</a:t>
            </a:r>
            <a:r>
              <a:rPr lang="pt-BR" dirty="0" smtClean="0">
                <a:hlinkClick r:id="rId2"/>
              </a:rPr>
              <a:t>docs.microsoft.com/pt-br/windows/uwp/xbox-apps/development-environment-setup</a:t>
            </a:r>
            <a:endParaRPr lang="pt-BR" dirty="0" smtClean="0"/>
          </a:p>
          <a:p>
            <a:r>
              <a:rPr lang="pt-BR" dirty="0">
                <a:hlinkClick r:id="rId3"/>
              </a:rPr>
              <a:t>https://</a:t>
            </a:r>
            <a:r>
              <a:rPr lang="pt-BR" dirty="0" smtClean="0">
                <a:hlinkClick r:id="rId3"/>
              </a:rPr>
              <a:t>support.unity3d.com/hc/en-us/articles/115005327866-How-do-I-develop-to-Xbox-platforms-</a:t>
            </a:r>
            <a:endParaRPr lang="pt-BR" dirty="0" smtClean="0"/>
          </a:p>
          <a:p>
            <a:r>
              <a:rPr lang="pt-BR" dirty="0">
                <a:hlinkClick r:id="rId4"/>
              </a:rPr>
              <a:t>https://blogs.unity3d.com/2014/08/11/unity-for-xbox-one-is-here</a:t>
            </a:r>
            <a:r>
              <a:rPr lang="pt-BR" dirty="0" smtClean="0">
                <a:hlinkClick r:id="rId4"/>
              </a:rPr>
              <a:t>/</a:t>
            </a:r>
            <a:endParaRPr lang="pt-BR" dirty="0" smtClean="0"/>
          </a:p>
          <a:p>
            <a:r>
              <a:rPr lang="pt-BR" dirty="0">
                <a:hlinkClick r:id="rId5"/>
              </a:rPr>
              <a:t>https://</a:t>
            </a:r>
            <a:r>
              <a:rPr lang="pt-BR" dirty="0" smtClean="0">
                <a:hlinkClick r:id="rId5"/>
              </a:rPr>
              <a:t>docs.microsoft.com/en-us/windows/uwp/xbox-apps/development-lanes-unity</a:t>
            </a:r>
            <a:endParaRPr lang="pt-BR" dirty="0" smtClean="0"/>
          </a:p>
          <a:p>
            <a:r>
              <a:rPr lang="pt-BR" dirty="0">
                <a:hlinkClick r:id="rId6"/>
              </a:rPr>
              <a:t>https://forum.unity.com/threads/tips-and-tricks-for-building-for-uwp-and-deploying-to-xbox-one.395150/</a:t>
            </a:r>
            <a:endParaRPr lang="pt-BR" dirty="0"/>
          </a:p>
        </p:txBody>
      </p:sp>
    </p:spTree>
    <p:extLst>
      <p:ext uri="{BB962C8B-B14F-4D97-AF65-F5344CB8AC3E}">
        <p14:creationId xmlns:p14="http://schemas.microsoft.com/office/powerpoint/2010/main" val="3125711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Passo a passo</a:t>
            </a:r>
          </a:p>
        </p:txBody>
      </p:sp>
      <p:sp>
        <p:nvSpPr>
          <p:cNvPr id="6" name="Espaço Reservado para Conteúdo 5"/>
          <p:cNvSpPr>
            <a:spLocks noGrp="1"/>
          </p:cNvSpPr>
          <p:nvPr>
            <p:ph idx="1"/>
          </p:nvPr>
        </p:nvSpPr>
        <p:spPr/>
        <p:txBody>
          <a:bodyPr>
            <a:normAutofit/>
          </a:bodyPr>
          <a:lstStyle/>
          <a:p>
            <a:pPr marL="514350" indent="-514350" algn="l">
              <a:buFont typeface="+mj-lt"/>
              <a:buAutoNum type="arabicPeriod"/>
            </a:pPr>
            <a:r>
              <a:rPr lang="pt-BR" dirty="0"/>
              <a:t>Criar uma conta de desenvolvedor;</a:t>
            </a:r>
          </a:p>
          <a:p>
            <a:pPr marL="514350" indent="-514350" algn="l">
              <a:buFont typeface="+mj-lt"/>
              <a:buAutoNum type="arabicPeriod"/>
            </a:pPr>
            <a:r>
              <a:rPr lang="pt-BR" dirty="0"/>
              <a:t>Configurar o Xbox One;</a:t>
            </a:r>
          </a:p>
          <a:p>
            <a:pPr marL="514350" indent="-514350" algn="l">
              <a:buFont typeface="+mj-lt"/>
              <a:buAutoNum type="arabicPeriod"/>
            </a:pPr>
            <a:r>
              <a:rPr lang="pt-BR" dirty="0"/>
              <a:t>Ativar o Modo Desenvolvedor no PC;</a:t>
            </a:r>
          </a:p>
          <a:p>
            <a:pPr marL="514350" indent="-514350" algn="l">
              <a:buFont typeface="+mj-lt"/>
              <a:buAutoNum type="arabicPeriod"/>
            </a:pPr>
            <a:r>
              <a:rPr lang="pt-BR" dirty="0"/>
              <a:t>Gerar um projeto UWP no Unity 3D; e</a:t>
            </a:r>
          </a:p>
          <a:p>
            <a:pPr marL="514350" indent="-514350" algn="l">
              <a:buFont typeface="+mj-lt"/>
              <a:buAutoNum type="arabicPeriod"/>
            </a:pPr>
            <a:r>
              <a:rPr lang="pt-BR" dirty="0"/>
              <a:t>Realizar debug no Xbox One.</a:t>
            </a:r>
          </a:p>
          <a:p>
            <a:pPr marL="514350" indent="-514350" algn="l">
              <a:buFont typeface="+mj-lt"/>
              <a:buAutoNum type="arabicPeriod"/>
            </a:pPr>
            <a:endParaRPr lang="pt-BR" dirty="0"/>
          </a:p>
        </p:txBody>
      </p:sp>
    </p:spTree>
    <p:extLst>
      <p:ext uri="{BB962C8B-B14F-4D97-AF65-F5344CB8AC3E}">
        <p14:creationId xmlns:p14="http://schemas.microsoft.com/office/powerpoint/2010/main" val="2001101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1. Criar uma conta de desenvolvedor</a:t>
            </a:r>
          </a:p>
        </p:txBody>
      </p:sp>
      <p:sp>
        <p:nvSpPr>
          <p:cNvPr id="6" name="Espaço Reservado para Conteúdo 5"/>
          <p:cNvSpPr>
            <a:spLocks noGrp="1"/>
          </p:cNvSpPr>
          <p:nvPr>
            <p:ph idx="1"/>
          </p:nvPr>
        </p:nvSpPr>
        <p:spPr/>
        <p:txBody>
          <a:bodyPr>
            <a:normAutofit/>
          </a:bodyPr>
          <a:lstStyle/>
          <a:p>
            <a:r>
              <a:rPr lang="pt-BR" dirty="0"/>
              <a:t>Será necessário criar uma conta de desenvolvedor Microsoft para testar aplicativos no formato UWP em um console Xbox One ou em dispositivos com Windows 10.</a:t>
            </a:r>
          </a:p>
          <a:p>
            <a:r>
              <a:rPr lang="pt-BR" dirty="0"/>
              <a:t>Para criar uma conta de desenvolvedor, siga as instruções da página a seguir:</a:t>
            </a:r>
          </a:p>
          <a:p>
            <a:r>
              <a:rPr lang="pt-BR" dirty="0">
                <a:hlinkClick r:id="rId2"/>
              </a:rPr>
              <a:t>https://docs.microsoft.com/pt-br/windows/uwp/publish/opening-a-developer-account</a:t>
            </a:r>
            <a:endParaRPr lang="pt-BR" dirty="0"/>
          </a:p>
          <a:p>
            <a:endParaRPr lang="pt-BR" b="1" i="1" dirty="0"/>
          </a:p>
        </p:txBody>
      </p:sp>
    </p:spTree>
    <p:extLst>
      <p:ext uri="{BB962C8B-B14F-4D97-AF65-F5344CB8AC3E}">
        <p14:creationId xmlns:p14="http://schemas.microsoft.com/office/powerpoint/2010/main" val="2551236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2. Configurar o Xbox One</a:t>
            </a:r>
          </a:p>
        </p:txBody>
      </p:sp>
      <p:sp>
        <p:nvSpPr>
          <p:cNvPr id="6" name="Espaço Reservado para Conteúdo 5"/>
          <p:cNvSpPr>
            <a:spLocks noGrp="1"/>
          </p:cNvSpPr>
          <p:nvPr>
            <p:ph idx="1"/>
          </p:nvPr>
        </p:nvSpPr>
        <p:spPr/>
        <p:txBody>
          <a:bodyPr>
            <a:normAutofit/>
          </a:bodyPr>
          <a:lstStyle/>
          <a:p>
            <a:r>
              <a:rPr lang="pt-BR" dirty="0"/>
              <a:t>No Xbox One, faça o login usando sua conta de desenvolvedor. Após o login, é necessário ativar o </a:t>
            </a:r>
            <a:r>
              <a:rPr lang="pt-BR" b="1" i="1" dirty="0"/>
              <a:t>Modo de Desenvolvedor</a:t>
            </a:r>
            <a:r>
              <a:rPr lang="pt-BR" dirty="0"/>
              <a:t> em seu console.</a:t>
            </a:r>
          </a:p>
          <a:p>
            <a:r>
              <a:rPr lang="pt-BR" dirty="0"/>
              <a:t>Para ativar o </a:t>
            </a:r>
            <a:r>
              <a:rPr lang="pt-BR" b="1" i="1" dirty="0"/>
              <a:t>Modo de Desenvolvedor</a:t>
            </a:r>
            <a:r>
              <a:rPr lang="pt-BR" dirty="0"/>
              <a:t> em seu console, siga as instruções da página a seguir: </a:t>
            </a:r>
          </a:p>
          <a:p>
            <a:r>
              <a:rPr lang="pt-BR" dirty="0">
                <a:hlinkClick r:id="rId2"/>
              </a:rPr>
              <a:t>https://docs.microsoft.com/pt-br/windows/uwp/xbox-apps/devkit-activation</a:t>
            </a:r>
            <a:endParaRPr lang="pt-BR" b="1" i="1" dirty="0"/>
          </a:p>
        </p:txBody>
      </p:sp>
    </p:spTree>
    <p:extLst>
      <p:ext uri="{BB962C8B-B14F-4D97-AF65-F5344CB8AC3E}">
        <p14:creationId xmlns:p14="http://schemas.microsoft.com/office/powerpoint/2010/main" val="2147544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2. Configurar o Xbox One</a:t>
            </a:r>
          </a:p>
        </p:txBody>
      </p:sp>
      <p:sp>
        <p:nvSpPr>
          <p:cNvPr id="6" name="Espaço Reservado para Conteúdo 5"/>
          <p:cNvSpPr>
            <a:spLocks noGrp="1"/>
          </p:cNvSpPr>
          <p:nvPr>
            <p:ph idx="1"/>
          </p:nvPr>
        </p:nvSpPr>
        <p:spPr/>
        <p:txBody>
          <a:bodyPr>
            <a:normAutofit/>
          </a:bodyPr>
          <a:lstStyle/>
          <a:p>
            <a:r>
              <a:rPr lang="pt-BR" dirty="0"/>
              <a:t>Uma vez ativado o </a:t>
            </a:r>
            <a:r>
              <a:rPr lang="pt-BR" b="1" i="1" dirty="0"/>
              <a:t>Modo de Desenvolvedor</a:t>
            </a:r>
            <a:r>
              <a:rPr lang="pt-BR" dirty="0"/>
              <a:t>, sempre que quiser realizar debug de um jogo no Xbox One, bastará logar com sua conta de desenvolvedor e acessar </a:t>
            </a:r>
            <a:r>
              <a:rPr lang="pt-BR" b="1" i="1" dirty="0"/>
              <a:t>My games &amp; apps</a:t>
            </a:r>
            <a:r>
              <a:rPr lang="pt-BR" dirty="0"/>
              <a:t> &gt;&gt; </a:t>
            </a:r>
            <a:r>
              <a:rPr lang="pt-BR" b="1" i="1" dirty="0"/>
              <a:t>Apps</a:t>
            </a:r>
            <a:r>
              <a:rPr lang="pt-BR" dirty="0"/>
              <a:t> &gt;&gt; </a:t>
            </a:r>
            <a:r>
              <a:rPr lang="pt-BR" b="1" i="1" dirty="0"/>
              <a:t>Settings</a:t>
            </a:r>
            <a:r>
              <a:rPr lang="pt-BR" dirty="0"/>
              <a:t> &gt;&gt; </a:t>
            </a:r>
            <a:r>
              <a:rPr lang="pt-BR" b="1" i="1" dirty="0"/>
              <a:t>Developer</a:t>
            </a:r>
            <a:r>
              <a:rPr lang="pt-BR" dirty="0"/>
              <a:t> &gt;&gt; </a:t>
            </a:r>
            <a:r>
              <a:rPr lang="pt-BR" b="1" i="1" dirty="0"/>
              <a:t>Developer Home*</a:t>
            </a:r>
            <a:r>
              <a:rPr lang="pt-BR" dirty="0"/>
              <a:t>.</a:t>
            </a:r>
          </a:p>
          <a:p>
            <a:endParaRPr lang="pt-BR" dirty="0"/>
          </a:p>
          <a:p>
            <a:r>
              <a:rPr lang="pt-BR" dirty="0"/>
              <a:t>*Em </a:t>
            </a:r>
            <a:r>
              <a:rPr lang="pt-BR" dirty="0" smtClean="0"/>
              <a:t>alguns consoles, na tela Home </a:t>
            </a:r>
            <a:r>
              <a:rPr lang="pt-BR" dirty="0"/>
              <a:t>é exibido um atalho direto para a </a:t>
            </a:r>
            <a:r>
              <a:rPr lang="pt-BR" b="1" i="1" dirty="0" err="1" smtClean="0"/>
              <a:t>Dev</a:t>
            </a:r>
            <a:r>
              <a:rPr lang="pt-BR" b="1" i="1" dirty="0" smtClean="0"/>
              <a:t> </a:t>
            </a:r>
            <a:r>
              <a:rPr lang="pt-BR" b="1" i="1" dirty="0"/>
              <a:t>Home</a:t>
            </a:r>
            <a:r>
              <a:rPr lang="pt-BR" dirty="0"/>
              <a:t>.</a:t>
            </a:r>
          </a:p>
        </p:txBody>
      </p:sp>
    </p:spTree>
    <p:extLst>
      <p:ext uri="{BB962C8B-B14F-4D97-AF65-F5344CB8AC3E}">
        <p14:creationId xmlns:p14="http://schemas.microsoft.com/office/powerpoint/2010/main" val="183987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2. Configurar o Xbox One</a:t>
            </a:r>
          </a:p>
        </p:txBody>
      </p:sp>
      <p:sp>
        <p:nvSpPr>
          <p:cNvPr id="6" name="Espaço Reservado para Conteúdo 5"/>
          <p:cNvSpPr>
            <a:spLocks noGrp="1"/>
          </p:cNvSpPr>
          <p:nvPr>
            <p:ph idx="1"/>
          </p:nvPr>
        </p:nvSpPr>
        <p:spPr/>
        <p:txBody>
          <a:bodyPr>
            <a:normAutofit/>
          </a:bodyPr>
          <a:lstStyle/>
          <a:p>
            <a:r>
              <a:rPr lang="pt-BR" dirty="0"/>
              <a:t>Na </a:t>
            </a:r>
            <a:r>
              <a:rPr lang="pt-BR" b="1" i="1" dirty="0"/>
              <a:t>Developer Home</a:t>
            </a:r>
            <a:r>
              <a:rPr lang="pt-BR" dirty="0"/>
              <a:t>, habilite uma conta para testes. Preferencialmente, habilite a conta de desenvolvedor.</a:t>
            </a:r>
          </a:p>
        </p:txBody>
      </p:sp>
      <p:pic>
        <p:nvPicPr>
          <p:cNvPr id="3" name="Picture 2">
            <a:extLst>
              <a:ext uri="{FF2B5EF4-FFF2-40B4-BE49-F238E27FC236}">
                <a16:creationId xmlns:a16="http://schemas.microsoft.com/office/drawing/2014/main" id="{D890D5A4-21B2-49FF-9674-5E55AF3636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4041" y="2470222"/>
            <a:ext cx="6703918" cy="3775365"/>
          </a:xfrm>
          <a:prstGeom prst="rect">
            <a:avLst/>
          </a:prstGeom>
        </p:spPr>
      </p:pic>
    </p:spTree>
    <p:extLst>
      <p:ext uri="{BB962C8B-B14F-4D97-AF65-F5344CB8AC3E}">
        <p14:creationId xmlns:p14="http://schemas.microsoft.com/office/powerpoint/2010/main" val="1811158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3. Ativar o Modo Desenvolvedor no PC</a:t>
            </a:r>
          </a:p>
        </p:txBody>
      </p:sp>
      <p:sp>
        <p:nvSpPr>
          <p:cNvPr id="6" name="Espaço Reservado para Conteúdo 5"/>
          <p:cNvSpPr>
            <a:spLocks noGrp="1"/>
          </p:cNvSpPr>
          <p:nvPr>
            <p:ph idx="1"/>
          </p:nvPr>
        </p:nvSpPr>
        <p:spPr/>
        <p:txBody>
          <a:bodyPr>
            <a:normAutofit/>
          </a:bodyPr>
          <a:lstStyle/>
          <a:p>
            <a:r>
              <a:rPr lang="pt-BR" dirty="0"/>
              <a:t>É necessário ativar o </a:t>
            </a:r>
            <a:r>
              <a:rPr lang="pt-BR" b="1" i="1" dirty="0"/>
              <a:t>Modo Devenvolvedor</a:t>
            </a:r>
            <a:r>
              <a:rPr lang="pt-BR" dirty="0"/>
              <a:t> em seu computador mesmo que você não pretenda realizar debug do jogo, como aplicativo da Windows Store, em seu computador. Siga o caminho abaixo para ativá-lo:</a:t>
            </a:r>
          </a:p>
          <a:p>
            <a:r>
              <a:rPr lang="pt-BR" b="1" i="1" dirty="0"/>
              <a:t>Start Menu</a:t>
            </a:r>
            <a:r>
              <a:rPr lang="pt-BR" dirty="0"/>
              <a:t> &gt;&gt; </a:t>
            </a:r>
            <a:r>
              <a:rPr lang="pt-BR" b="1" i="1" dirty="0"/>
              <a:t>Settings</a:t>
            </a:r>
            <a:r>
              <a:rPr lang="pt-BR" dirty="0"/>
              <a:t> &gt;&gt; </a:t>
            </a:r>
            <a:r>
              <a:rPr lang="pt-BR" b="1" i="1" dirty="0"/>
              <a:t>Update &amp; Security</a:t>
            </a:r>
            <a:r>
              <a:rPr lang="pt-BR" dirty="0"/>
              <a:t> &gt;&gt; </a:t>
            </a:r>
            <a:br>
              <a:rPr lang="pt-BR" dirty="0"/>
            </a:br>
            <a:r>
              <a:rPr lang="pt-BR" b="1" i="1" dirty="0"/>
              <a:t>For developers</a:t>
            </a:r>
            <a:endParaRPr lang="pt-BR" dirty="0"/>
          </a:p>
        </p:txBody>
      </p:sp>
    </p:spTree>
    <p:extLst>
      <p:ext uri="{BB962C8B-B14F-4D97-AF65-F5344CB8AC3E}">
        <p14:creationId xmlns:p14="http://schemas.microsoft.com/office/powerpoint/2010/main" val="477987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3. Ativar o Modo Desenvolvedor no PC</a:t>
            </a:r>
          </a:p>
        </p:txBody>
      </p:sp>
      <p:sp>
        <p:nvSpPr>
          <p:cNvPr id="6" name="Espaço Reservado para Conteúdo 5"/>
          <p:cNvSpPr>
            <a:spLocks noGrp="1"/>
          </p:cNvSpPr>
          <p:nvPr>
            <p:ph idx="1"/>
          </p:nvPr>
        </p:nvSpPr>
        <p:spPr/>
        <p:txBody>
          <a:bodyPr>
            <a:normAutofit/>
          </a:bodyPr>
          <a:lstStyle/>
          <a:p>
            <a:r>
              <a:rPr lang="pt-BR" dirty="0"/>
              <a:t>Nessa tela, selecione a opção </a:t>
            </a:r>
            <a:r>
              <a:rPr lang="pt-BR" b="1" i="1" dirty="0"/>
              <a:t>Developer mode</a:t>
            </a:r>
            <a:r>
              <a:rPr lang="pt-BR" dirty="0"/>
              <a:t>. O erro exibido na imagem não influencia na atividade de debug.</a:t>
            </a:r>
          </a:p>
        </p:txBody>
      </p:sp>
      <p:pic>
        <p:nvPicPr>
          <p:cNvPr id="2" name="Picture 1">
            <a:extLst>
              <a:ext uri="{FF2B5EF4-FFF2-40B4-BE49-F238E27FC236}">
                <a16:creationId xmlns:a16="http://schemas.microsoft.com/office/drawing/2014/main" id="{1D52DDD9-1D99-42C5-A5D1-8ABE9A6FB6C8}"/>
              </a:ext>
            </a:extLst>
          </p:cNvPr>
          <p:cNvPicPr>
            <a:picLocks noChangeAspect="1"/>
          </p:cNvPicPr>
          <p:nvPr/>
        </p:nvPicPr>
        <p:blipFill>
          <a:blip r:embed="rId2"/>
          <a:stretch>
            <a:fillRect/>
          </a:stretch>
        </p:blipFill>
        <p:spPr>
          <a:xfrm>
            <a:off x="3437165" y="2627218"/>
            <a:ext cx="5317671" cy="3600506"/>
          </a:xfrm>
          <a:prstGeom prst="rect">
            <a:avLst/>
          </a:prstGeom>
        </p:spPr>
      </p:pic>
    </p:spTree>
    <p:extLst>
      <p:ext uri="{BB962C8B-B14F-4D97-AF65-F5344CB8AC3E}">
        <p14:creationId xmlns:p14="http://schemas.microsoft.com/office/powerpoint/2010/main" val="1728797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2818</TotalTime>
  <Words>1033</Words>
  <Application>Microsoft Office PowerPoint</Application>
  <PresentationFormat>Widescreen</PresentationFormat>
  <Paragraphs>82</Paragraphs>
  <Slides>28</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28</vt:i4>
      </vt:variant>
    </vt:vector>
  </HeadingPairs>
  <TitlesOfParts>
    <vt:vector size="32" baseType="lpstr">
      <vt:lpstr>Arial</vt:lpstr>
      <vt:lpstr>Calibri</vt:lpstr>
      <vt:lpstr>Helvetica</vt:lpstr>
      <vt:lpstr>Tema do Office</vt:lpstr>
      <vt:lpstr>Como realizar debug de um jogo no Xbox One</vt:lpstr>
      <vt:lpstr>Apresentação</vt:lpstr>
      <vt:lpstr>Passo a passo</vt:lpstr>
      <vt:lpstr>1. Criar uma conta de desenvolvedor</vt:lpstr>
      <vt:lpstr>2. Configurar o Xbox One</vt:lpstr>
      <vt:lpstr>2. Configurar o Xbox One</vt:lpstr>
      <vt:lpstr>2. Configurar o Xbox One</vt:lpstr>
      <vt:lpstr>3. Ativar o Modo Desenvolvedor no PC</vt:lpstr>
      <vt:lpstr>3. Ativar o Modo Desenvolvedor no PC</vt:lpstr>
      <vt:lpstr>4. Gerar um projeto UWP no Unity 3D</vt:lpstr>
      <vt:lpstr>Apresentação do PowerPoint</vt:lpstr>
      <vt:lpstr>Apresentação do PowerPoint</vt:lpstr>
      <vt:lpstr>4. Gerar um projeto UWP no Unity 3D</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5. Realizar debug no Xbox One</vt:lpstr>
      <vt:lpstr>Referências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Thiago Augusto da Costa</dc:creator>
  <cp:lastModifiedBy>Senac São Carlos</cp:lastModifiedBy>
  <cp:revision>240</cp:revision>
  <dcterms:created xsi:type="dcterms:W3CDTF">2017-01-10T17:35:04Z</dcterms:created>
  <dcterms:modified xsi:type="dcterms:W3CDTF">2019-05-29T01:02:16Z</dcterms:modified>
</cp:coreProperties>
</file>