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7" r:id="rId57"/>
    <p:sldId id="318" r:id="rId58"/>
    <p:sldId id="316" r:id="rId59"/>
    <p:sldId id="258" r:id="rId60"/>
    <p:sldId id="292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4758" autoAdjust="0"/>
  </p:normalViewPr>
  <p:slideViewPr>
    <p:cSldViewPr snapToGrid="0">
      <p:cViewPr varScale="1">
        <p:scale>
          <a:sx n="61" d="100"/>
          <a:sy n="61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1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Apesar de a bobina relé demandar uma corrente e uma tensão baixa, ainda assim o relé precisa de mais energia do que uma porta digital da sua placa Arduino pode fornecer.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, não é trivial, mas já pode ser encontrado pronto nos módulos relés muito usados com Arduino. Esse tipo de módulo poupa tempo e é muito simples de usar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FEST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Automa</a:t>
            </a:r>
            <a:r>
              <a:rPr lang="en-US" dirty="0" err="1"/>
              <a:t>ção</a:t>
            </a:r>
            <a:r>
              <a:rPr lang="en-US" dirty="0"/>
              <a:t> </a:t>
            </a:r>
            <a:r>
              <a:rPr lang="en-US" dirty="0" err="1"/>
              <a:t>residencial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o </a:t>
            </a:r>
            <a:r>
              <a:rPr lang="pt-BR" dirty="0" err="1"/>
              <a:t>Potenci</a:t>
            </a:r>
            <a:r>
              <a:rPr lang="en-US" dirty="0"/>
              <a:t>ô</a:t>
            </a:r>
            <a:r>
              <a:rPr lang="pt-BR" dirty="0"/>
              <a:t>metro por um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possível substituir o potenciômetro por um sensor de leitura analógica e manter o resto do circuito inalterado.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86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  <p:pic>
        <p:nvPicPr>
          <p:cNvPr id="1026" name="Picture 2" descr="sensor de temperatura LM35">
            <a:extLst>
              <a:ext uri="{FF2B5EF4-FFF2-40B4-BE49-F238E27FC236}">
                <a16:creationId xmlns:a16="http://schemas.microsoft.com/office/drawing/2014/main" id="{DAED364E-545A-440F-AE65-0C9C07B0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8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71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9275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pt-BR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6C4D1A-83E3-4A1B-8EA8-C511A872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6" y="3841062"/>
            <a:ext cx="1971154" cy="222641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741AA5B-5880-49CB-86CC-3B4DE137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106" r="17887" b="3791"/>
          <a:stretch/>
        </p:blipFill>
        <p:spPr>
          <a:xfrm>
            <a:off x="5939238" y="1825625"/>
            <a:ext cx="5414562" cy="3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 *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(5.0 / 1023.0)) / 0.01;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64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Acionando equipamentos de alta tensão ou corrente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módulo relé com </a:t>
            </a:r>
            <a:r>
              <a:rPr lang="pt-BR" dirty="0" err="1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6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 5 V 1 Canal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relés são componentes eletromecânicos capazes de controlar circuitos externos de grandes correntes a partir de pequenas correntes ou tensões, ou seja, acionando um relé com uma pilha podemos controlar um motor que esteja ligado em 110 ou 220 V, por exemplo.</a:t>
            </a:r>
          </a:p>
          <a:p>
            <a:pPr marL="0" indent="0">
              <a:buNone/>
            </a:pPr>
            <a:r>
              <a:rPr lang="pt-BR" dirty="0"/>
              <a:t>O Módulo Relé 5V 1 Canal permite controlar cargas AC (alternada) de forma simples e prática, usando uma plataforma </a:t>
            </a:r>
            <a:r>
              <a:rPr lang="pt-BR" dirty="0" err="1"/>
              <a:t>microcontrolada</a:t>
            </a:r>
            <a:r>
              <a:rPr lang="pt-BR" dirty="0"/>
              <a:t> (</a:t>
            </a:r>
            <a:r>
              <a:rPr lang="pt-BR" dirty="0" err="1"/>
              <a:t>Arduino</a:t>
            </a:r>
            <a:r>
              <a:rPr lang="pt-BR" dirty="0"/>
              <a:t>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1981493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um interruptor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Tal como o nome já diz, ele tem a capacidade de interromper o fluxo de energia e vice-versa.</a:t>
            </a:r>
          </a:p>
        </p:txBody>
      </p:sp>
      <p:pic>
        <p:nvPicPr>
          <p:cNvPr id="1026" name="Picture 2" descr="Interruptor resid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909888"/>
            <a:ext cx="3600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um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relé possui um eletroímã, ou seja, uma bobina que quando energizada cria um campo eletromagnético. Devido a força de atração magnética do eletroímã, teremos a movimentação de um interruptor interno.</a:t>
            </a:r>
          </a:p>
        </p:txBody>
      </p:sp>
      <p:pic>
        <p:nvPicPr>
          <p:cNvPr id="2050" name="Picture 2" descr="Dentro de um rel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09963"/>
            <a:ext cx="3248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Possui um circuito auxiliar para o acionamento do relé. Esse circuito usa uma fonte de alimentação que pode ser a própria saída de 5 V do Arduino.</a:t>
            </a:r>
          </a:p>
        </p:txBody>
      </p:sp>
      <p:pic>
        <p:nvPicPr>
          <p:cNvPr id="1026" name="Picture 2" descr="Módulo relé de 1 canal.">
            <a:extLst>
              <a:ext uri="{FF2B5EF4-FFF2-40B4-BE49-F238E27FC236}">
                <a16:creationId xmlns:a16="http://schemas.microsoft.com/office/drawing/2014/main" id="{11717441-6699-4424-A40E-04C718DF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88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3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Vcc</a:t>
            </a:r>
            <a:r>
              <a:rPr lang="pt-BR" dirty="0"/>
              <a:t>: pino de alimentação 5 V;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IN: pino de comando do módulo. Esse é o pino responsável por ligar ou desligar o relé.</a:t>
            </a:r>
          </a:p>
        </p:txBody>
      </p:sp>
    </p:spTree>
    <p:extLst>
      <p:ext uri="{BB962C8B-B14F-4D97-AF65-F5344CB8AC3E}">
        <p14:creationId xmlns:p14="http://schemas.microsoft.com/office/powerpoint/2010/main" val="3521570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e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Tensão de operação: 3,3 - 5 VDC</a:t>
            </a:r>
          </a:p>
          <a:p>
            <a:r>
              <a:rPr lang="pt-BR" dirty="0"/>
              <a:t>Corrente de operação: 15 ~ 20 </a:t>
            </a:r>
            <a:r>
              <a:rPr lang="pt-BR" dirty="0" err="1"/>
              <a:t>mA</a:t>
            </a:r>
            <a:endParaRPr lang="pt-BR" dirty="0"/>
          </a:p>
          <a:p>
            <a:r>
              <a:rPr lang="pt-BR" dirty="0"/>
              <a:t>Capacidade do relé: 30 VDC/10 A e 250 VAC/10 A</a:t>
            </a:r>
          </a:p>
          <a:p>
            <a:r>
              <a:rPr lang="pt-BR" dirty="0"/>
              <a:t>1 canal</a:t>
            </a:r>
          </a:p>
          <a:p>
            <a:r>
              <a:rPr lang="pt-BR" dirty="0"/>
              <a:t>LED indicador para  presença de tensão</a:t>
            </a:r>
          </a:p>
          <a:p>
            <a:r>
              <a:rPr lang="pt-BR" dirty="0"/>
              <a:t>LED indicador para acionamento do relé</a:t>
            </a:r>
          </a:p>
          <a:p>
            <a:r>
              <a:rPr lang="pt-BR" dirty="0"/>
              <a:t>Tempo de resposta: 5 ~ 10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431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874-4F51-4080-9D9E-224452D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812D-83AA-4EE0-9E9E-05E75C168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Controlar o acionamento de uma lâmpada</a:t>
            </a:r>
          </a:p>
        </p:txBody>
      </p:sp>
    </p:spTree>
    <p:extLst>
      <p:ext uri="{BB962C8B-B14F-4D97-AF65-F5344CB8AC3E}">
        <p14:creationId xmlns:p14="http://schemas.microsoft.com/office/powerpoint/2010/main" val="12275970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relé;</a:t>
            </a:r>
          </a:p>
          <a:p>
            <a:r>
              <a:rPr lang="pt-BR" dirty="0"/>
              <a:t>1 </a:t>
            </a:r>
            <a:r>
              <a:rPr lang="en-US" dirty="0"/>
              <a:t>plug de </a:t>
            </a:r>
            <a:r>
              <a:rPr lang="en-US" dirty="0" err="1"/>
              <a:t>tomada</a:t>
            </a:r>
            <a:r>
              <a:rPr lang="en-US" dirty="0"/>
              <a:t> (macho);</a:t>
            </a:r>
          </a:p>
          <a:p>
            <a:r>
              <a:rPr lang="en-US" dirty="0"/>
              <a:t>1 </a:t>
            </a:r>
            <a:r>
              <a:rPr lang="en-US" dirty="0" err="1"/>
              <a:t>bocal</a:t>
            </a:r>
            <a:r>
              <a:rPr lang="en-US" dirty="0"/>
              <a:t> de </a:t>
            </a:r>
            <a:r>
              <a:rPr lang="en-US" dirty="0" err="1"/>
              <a:t>lâmpada</a:t>
            </a:r>
            <a:r>
              <a:rPr lang="en-US" dirty="0"/>
              <a:t>;</a:t>
            </a:r>
          </a:p>
          <a:p>
            <a:r>
              <a:rPr lang="en-US" dirty="0"/>
              <a:t>1 </a:t>
            </a:r>
            <a:r>
              <a:rPr lang="en-US" dirty="0" err="1"/>
              <a:t>lâmpada</a:t>
            </a:r>
            <a:r>
              <a:rPr lang="en-US" dirty="0"/>
              <a:t>;</a:t>
            </a:r>
          </a:p>
          <a:p>
            <a:r>
              <a:rPr lang="en-US" dirty="0"/>
              <a:t>2 m de </a:t>
            </a:r>
            <a:r>
              <a:rPr lang="en-US" dirty="0" err="1"/>
              <a:t>fio</a:t>
            </a:r>
            <a:r>
              <a:rPr lang="en-US" dirty="0"/>
              <a:t> de </a:t>
            </a:r>
            <a:r>
              <a:rPr lang="en-US" dirty="0" err="1"/>
              <a:t>cobre</a:t>
            </a:r>
            <a:r>
              <a:rPr lang="en-US" dirty="0"/>
              <a:t> de 1,5 mm;</a:t>
            </a:r>
          </a:p>
          <a:p>
            <a:r>
              <a:rPr lang="en-US" dirty="0"/>
              <a:t>1 </a:t>
            </a:r>
            <a:r>
              <a:rPr lang="en-US" dirty="0" err="1"/>
              <a:t>suporte</a:t>
            </a:r>
            <a:r>
              <a:rPr lang="en-US" dirty="0"/>
              <a:t> para 4 </a:t>
            </a:r>
            <a:r>
              <a:rPr lang="en-US" dirty="0" err="1"/>
              <a:t>pilhas</a:t>
            </a:r>
            <a:r>
              <a:rPr lang="en-US" dirty="0"/>
              <a:t>;</a:t>
            </a:r>
          </a:p>
          <a:p>
            <a:r>
              <a:rPr lang="en-US" dirty="0"/>
              <a:t>4 </a:t>
            </a:r>
            <a:r>
              <a:rPr lang="en-US" dirty="0" err="1"/>
              <a:t>pilhas</a:t>
            </a:r>
            <a:r>
              <a:rPr lang="en-US" dirty="0"/>
              <a:t>;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; e</a:t>
            </a:r>
          </a:p>
          <a:p>
            <a:r>
              <a:rPr lang="pt-BR" dirty="0"/>
              <a:t>Alicate e fita isolante.</a:t>
            </a:r>
          </a:p>
        </p:txBody>
      </p:sp>
    </p:spTree>
    <p:extLst>
      <p:ext uri="{BB962C8B-B14F-4D97-AF65-F5344CB8AC3E}">
        <p14:creationId xmlns:p14="http://schemas.microsoft.com/office/powerpoint/2010/main" val="384485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29381"/>
              </p:ext>
            </p:extLst>
          </p:nvPr>
        </p:nvGraphicFramePr>
        <p:xfrm>
          <a:off x="838200" y="1825625"/>
          <a:ext cx="3525254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27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762627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Vcc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F6DB820-9CD6-416D-9D65-07D6645D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89" y="1825625"/>
            <a:ext cx="6252411" cy="31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rele,LOW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rele,HIGH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delay(10000); 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14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D547-BAAE-4693-B12A-129BF758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1E5-C439-404E-8AD6-FAEECA44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Acionar lâmpada via </a:t>
            </a:r>
            <a:r>
              <a:rPr lang="pt-BR" dirty="0" err="1"/>
              <a:t>bluetooth</a:t>
            </a:r>
            <a:r>
              <a:rPr lang="pt-BR" dirty="0"/>
              <a:t> do celular.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Acionar lâmpada a partir de uma determinada temperatura.</a:t>
            </a:r>
          </a:p>
        </p:txBody>
      </p:sp>
    </p:spTree>
    <p:extLst>
      <p:ext uri="{BB962C8B-B14F-4D97-AF65-F5344CB8AC3E}">
        <p14:creationId xmlns:p14="http://schemas.microsoft.com/office/powerpoint/2010/main" val="761909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Electronic</a:t>
            </a:r>
            <a:r>
              <a:rPr lang="pt-BR" dirty="0"/>
              <a:t> </a:t>
            </a:r>
            <a:r>
              <a:rPr lang="pt-BR" dirty="0" err="1"/>
              <a:t>Wings</a:t>
            </a:r>
            <a:r>
              <a:rPr lang="pt-BR" dirty="0"/>
              <a:t>. </a:t>
            </a:r>
            <a:r>
              <a:rPr lang="pt-BR" b="1" dirty="0"/>
              <a:t>Bluetooth Module HC-05</a:t>
            </a:r>
            <a:r>
              <a:rPr lang="pt-BR" dirty="0"/>
              <a:t>. Disponível em:  </a:t>
            </a:r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/>
          </a:p>
          <a:p>
            <a:r>
              <a:rPr lang="pt-BR" dirty="0" err="1"/>
              <a:t>Maker</a:t>
            </a:r>
            <a:r>
              <a:rPr lang="pt-BR" dirty="0"/>
              <a:t> Pro. </a:t>
            </a:r>
            <a:r>
              <a:rPr lang="en-US" b="1" dirty="0"/>
              <a:t>Bluetooth Basics: How to Control an LED Using a Smartphone and Arduino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Mechatronics</a:t>
            </a:r>
            <a:r>
              <a:rPr lang="pt-BR" dirty="0"/>
              <a:t>. </a:t>
            </a:r>
            <a:r>
              <a:rPr lang="en-US" b="1" dirty="0"/>
              <a:t>Arduino and HC-05 Bluetooth Module Tutorial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 err="1"/>
              <a:t>Instructables</a:t>
            </a:r>
            <a:r>
              <a:rPr lang="pt-BR" dirty="0"/>
              <a:t> </a:t>
            </a:r>
            <a:r>
              <a:rPr lang="pt-BR" dirty="0" err="1"/>
              <a:t>circuits</a:t>
            </a:r>
            <a:r>
              <a:rPr lang="pt-BR" dirty="0"/>
              <a:t>. </a:t>
            </a:r>
            <a:r>
              <a:rPr lang="en-US" b="1" dirty="0"/>
              <a:t>Tutorial - Using HC06 Bluetooth to Serial Wireless UART Adaptors With Arduino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b="1" dirty="0"/>
              <a:t> </a:t>
            </a:r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 err="1"/>
              <a:t>Instructables</a:t>
            </a:r>
            <a:r>
              <a:rPr lang="en-US" dirty="0"/>
              <a:t> circuits. </a:t>
            </a:r>
            <a:r>
              <a:rPr lang="en-US" b="1" dirty="0"/>
              <a:t>AT Command Mode of HC-05 and HC-06 Bluetooth Module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Blog Master Walker Shop. </a:t>
            </a:r>
            <a:r>
              <a:rPr lang="pt-BR" b="1" dirty="0"/>
              <a:t>Como usar com </a:t>
            </a:r>
            <a:r>
              <a:rPr lang="pt-BR" b="1" dirty="0" err="1"/>
              <a:t>Arduino</a:t>
            </a:r>
            <a:r>
              <a:rPr lang="pt-BR" b="1" dirty="0"/>
              <a:t> – Potenciômetro Linear 10K com Eixo Estriado</a:t>
            </a:r>
            <a:r>
              <a:rPr lang="pt-BR" dirty="0"/>
              <a:t>. Disponível em: </a:t>
            </a:r>
            <a:r>
              <a:rPr lang="pt-BR" dirty="0">
                <a:hlinkClick r:id="rId2"/>
              </a:rPr>
              <a:t> </a:t>
            </a:r>
            <a:r>
              <a:rPr lang="en-US" dirty="0">
                <a:hlinkClick r:id="rId2"/>
              </a:rPr>
              <a:t>https://blogmasterwalkershop.com.br/arduino/arduino-utilizando-o-potenciometro-linear/</a:t>
            </a:r>
            <a:endParaRPr lang="en-US" dirty="0"/>
          </a:p>
          <a:p>
            <a:r>
              <a:rPr lang="en-US" dirty="0"/>
              <a:t>Vida de </a:t>
            </a:r>
            <a:r>
              <a:rPr lang="en-US" dirty="0" err="1"/>
              <a:t>Silicio</a:t>
            </a:r>
            <a:r>
              <a:rPr lang="en-US" dirty="0"/>
              <a:t>. </a:t>
            </a:r>
            <a:r>
              <a:rPr lang="pt-BR" b="1" dirty="0"/>
              <a:t>LM35 - Medindo temperatura com </a:t>
            </a:r>
            <a:r>
              <a:rPr lang="pt-BR" b="1" dirty="0" err="1"/>
              <a:t>arduino</a:t>
            </a:r>
            <a:r>
              <a:rPr lang="pt-BR" dirty="0"/>
              <a:t>. Disponível em: </a:t>
            </a:r>
            <a:r>
              <a:rPr lang="en-US" dirty="0">
                <a:hlinkClick r:id="rId3"/>
              </a:rPr>
              <a:t>https://portal.vidadesilicio.com.br/lm35-medindo-temperatura-com-arduino/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/>
              <a:t>Blog Master Walker Shop. </a:t>
            </a:r>
            <a:r>
              <a:rPr lang="pt-BR" b="1" dirty="0"/>
              <a:t>Como usar com </a:t>
            </a:r>
            <a:r>
              <a:rPr lang="pt-BR" b="1" dirty="0" err="1"/>
              <a:t>Arduino</a:t>
            </a:r>
            <a:r>
              <a:rPr lang="pt-BR" b="1" dirty="0"/>
              <a:t> – Módulo Relé 5V 1 Canal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https://blogmasterwalkershop.com.br/arduino/como-usar-com-arduino-modulo-rele-5v-1-canal/</a:t>
            </a:r>
            <a:endParaRPr lang="en-US" dirty="0"/>
          </a:p>
          <a:p>
            <a:r>
              <a:rPr lang="en-US" dirty="0"/>
              <a:t>Vida de </a:t>
            </a:r>
            <a:r>
              <a:rPr lang="en-US" dirty="0" err="1"/>
              <a:t>Silicio</a:t>
            </a:r>
            <a:r>
              <a:rPr lang="en-US" dirty="0"/>
              <a:t>. </a:t>
            </a:r>
            <a:r>
              <a:rPr lang="pt-BR" b="1" dirty="0"/>
              <a:t>Módulo relé – Acionando cargas com </a:t>
            </a:r>
            <a:r>
              <a:rPr lang="pt-BR" b="1" dirty="0" err="1"/>
              <a:t>Arduino</a:t>
            </a:r>
            <a:r>
              <a:rPr lang="pt-BR" dirty="0"/>
              <a:t>. Disponível em: </a:t>
            </a:r>
            <a:r>
              <a:rPr lang="pt-BR" dirty="0">
                <a:hlinkClick r:id="rId5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3008</Words>
  <Application>Microsoft Office PowerPoint</Application>
  <PresentationFormat>Widescreen</PresentationFormat>
  <Paragraphs>339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Tema do Office</vt:lpstr>
      <vt:lpstr>Arduino FEST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Trocando o Potenciômetro por um sensor</vt:lpstr>
      <vt:lpstr>Sensor de temperature LM35</vt:lpstr>
      <vt:lpstr>Sensor de temperature LM35</vt:lpstr>
      <vt:lpstr>Montagem do circuito - conexões</vt:lpstr>
      <vt:lpstr>Enviar código</vt:lpstr>
      <vt:lpstr>Acionando equipamentos de alta tensão ou corrente</vt:lpstr>
      <vt:lpstr>Módulo Relé 5 V 1 Canal</vt:lpstr>
      <vt:lpstr>Entendendo um interruptor</vt:lpstr>
      <vt:lpstr>Entendendo um relé</vt:lpstr>
      <vt:lpstr>Módulo relé</vt:lpstr>
      <vt:lpstr>Descrição dos pinos</vt:lpstr>
      <vt:lpstr>Especificações e características</vt:lpstr>
      <vt:lpstr>Prática</vt:lpstr>
      <vt:lpstr>Montagem do circuito - componentes</vt:lpstr>
      <vt:lpstr>Montagem do circuito - conexões</vt:lpstr>
      <vt:lpstr>Enviar código</vt:lpstr>
      <vt:lpstr>Exercícios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Júnior</cp:lastModifiedBy>
  <cp:revision>99</cp:revision>
  <dcterms:created xsi:type="dcterms:W3CDTF">2019-11-01T20:07:11Z</dcterms:created>
  <dcterms:modified xsi:type="dcterms:W3CDTF">2019-11-09T03:19:44Z</dcterms:modified>
</cp:coreProperties>
</file>