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52"/>
  </p:notesMasterIdLst>
  <p:sldIdLst>
    <p:sldId id="256" r:id="rId3"/>
    <p:sldId id="257" r:id="rId4"/>
    <p:sldId id="258" r:id="rId5"/>
    <p:sldId id="259" r:id="rId6"/>
    <p:sldId id="260" r:id="rId7"/>
    <p:sldId id="269" r:id="rId8"/>
    <p:sldId id="261" r:id="rId9"/>
    <p:sldId id="270" r:id="rId10"/>
    <p:sldId id="268" r:id="rId11"/>
    <p:sldId id="271" r:id="rId12"/>
    <p:sldId id="272" r:id="rId13"/>
    <p:sldId id="276" r:id="rId14"/>
    <p:sldId id="277" r:id="rId15"/>
    <p:sldId id="278" r:id="rId16"/>
    <p:sldId id="275" r:id="rId17"/>
    <p:sldId id="273" r:id="rId18"/>
    <p:sldId id="274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4" r:id="rId41"/>
    <p:sldId id="301" r:id="rId42"/>
    <p:sldId id="302" r:id="rId43"/>
    <p:sldId id="303" r:id="rId44"/>
    <p:sldId id="305" r:id="rId45"/>
    <p:sldId id="306" r:id="rId46"/>
    <p:sldId id="308" r:id="rId47"/>
    <p:sldId id="307" r:id="rId48"/>
    <p:sldId id="309" r:id="rId49"/>
    <p:sldId id="310" r:id="rId50"/>
    <p:sldId id="267" r:id="rId5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60" autoAdjust="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CD769397-1751-4A3D-A1F6-8C3A38F3F7A9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DABD8CD-D2C2-479A-95F6-05FF71438CA0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11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6858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12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4895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13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1362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14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13401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Exemplo</a:t>
            </a:r>
            <a:b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http://www.omdbapi.com/?apikey=925eba28&amp;s=bat</a:t>
            </a:r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15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46579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https://axios-http.com/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Promises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Promises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como já dissemos, definem uma ação que vai ser executada no futuro, ou seja, ela pode ser resolvida (com sucesso) ou rejeitada (com erro).</a:t>
            </a:r>
          </a:p>
          <a:p>
            <a:endParaRPr lang="pt-BR" sz="2000" b="0" strike="noStrike" spc="-1" dirty="0">
              <a:latin typeface="Arial"/>
            </a:endParaRPr>
          </a:p>
          <a:p>
            <a:r>
              <a:rPr lang="pt-BR" sz="2000" b="0" strike="noStrike" spc="-1" dirty="0">
                <a:latin typeface="+mn-lt"/>
              </a:rPr>
              <a:t>https://medium.com/trainingcenter/entendendo-promises-de-uma-vez-por-todas-32442ec725c2</a:t>
            </a: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16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24071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17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7328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18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49374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19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1042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C724B49-1D65-4173-A329-9E8E92CC1843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2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20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9314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21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23609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22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19217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23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75110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24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01702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25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01110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26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95759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27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98702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28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24420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29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3630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DF6BD7B-7CDC-4274-97B4-F69C4865F364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3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30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28968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31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67781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32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24373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33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22724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34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45800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35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94346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36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62524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37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94138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38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18117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39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7213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75D9483-988A-474F-9F6B-A29EDB1BAB7E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4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40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95849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41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02050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42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805862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43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456822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44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32600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45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18768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46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960790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47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723738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48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275855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6541F3C-0A59-4F90-AFC6-6F0BC6A0EC2F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49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C769F64-B950-482A-B364-F29E9028AEBB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5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3A01F1E-C600-480B-92DE-E0477DB9A59F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125553D-A391-4956-A73A-D4B12738D8EA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7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4200"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latin typeface="Arial"/>
              </a:rPr>
              <a:t>Caso a instalação falhe, verificar política de execução:</a:t>
            </a:r>
          </a:p>
          <a:p>
            <a:pPr marL="216000" indent="-214200"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 err="1">
                <a:latin typeface="Arial"/>
              </a:rPr>
              <a:t>Get-ExecutionPolicy</a:t>
            </a:r>
            <a:endParaRPr lang="pt-BR" sz="2000" b="0" strike="noStrike" spc="-1" dirty="0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pos="0" algn="l"/>
              </a:tabLst>
            </a:pPr>
            <a:endParaRPr lang="pt-BR" sz="2000" b="0" strike="noStrike" spc="-1" dirty="0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latin typeface="Arial"/>
                <a:ea typeface="Noto Sans CJK SC"/>
              </a:rPr>
              <a:t>Configurar como ‘</a:t>
            </a:r>
            <a:r>
              <a:rPr lang="pt-BR" sz="2000" b="0" strike="noStrike" spc="-1" dirty="0" err="1">
                <a:latin typeface="Arial"/>
                <a:ea typeface="Noto Sans CJK SC"/>
              </a:rPr>
              <a:t>RemoteSigned</a:t>
            </a:r>
            <a:r>
              <a:rPr lang="pt-BR" sz="2000" b="0" strike="noStrike" spc="-1" dirty="0">
                <a:latin typeface="Arial"/>
                <a:ea typeface="Noto Sans CJK SC"/>
              </a:rPr>
              <a:t>’ ou ‘</a:t>
            </a:r>
            <a:r>
              <a:rPr lang="pt-BR" sz="2000" b="0" strike="noStrike" spc="-1" dirty="0" err="1">
                <a:latin typeface="Arial"/>
                <a:ea typeface="Noto Sans CJK SC"/>
              </a:rPr>
              <a:t>Unrestricted</a:t>
            </a:r>
            <a:r>
              <a:rPr lang="pt-BR" sz="2000" b="0" strike="noStrike" spc="-1" dirty="0">
                <a:latin typeface="Arial"/>
                <a:ea typeface="Noto Sans CJK SC"/>
              </a:rPr>
              <a:t>’:</a:t>
            </a:r>
            <a:endParaRPr lang="pt-BR" sz="2000" b="0" strike="noStrike" spc="-1" dirty="0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latin typeface="Arial"/>
                <a:ea typeface="Noto Sans CJK SC"/>
              </a:rPr>
              <a:t>Set-</a:t>
            </a:r>
            <a:r>
              <a:rPr lang="pt-BR" sz="2000" b="0" strike="noStrike" spc="-1" dirty="0" err="1">
                <a:latin typeface="Arial"/>
                <a:ea typeface="Noto Sans CJK SC"/>
              </a:rPr>
              <a:t>ExecutionPolicy</a:t>
            </a:r>
            <a:r>
              <a:rPr lang="pt-BR" sz="2000" b="0" strike="noStrike" spc="-1" dirty="0">
                <a:latin typeface="Arial"/>
                <a:ea typeface="Noto Sans CJK SC"/>
              </a:rPr>
              <a:t> </a:t>
            </a:r>
            <a:r>
              <a:rPr lang="pt-BR" sz="2000" b="0" strike="noStrike" spc="-1" dirty="0" err="1">
                <a:latin typeface="+mn-lt"/>
                <a:ea typeface="Noto Sans CJK SC"/>
              </a:rPr>
              <a:t>Unrestricted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18883D6-9251-46D7-BBA9-EE06E6E936D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8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 dirty="0">
                <a:latin typeface="Arial"/>
              </a:rPr>
              <a:t>Equivalente</a:t>
            </a:r>
          </a:p>
          <a:p>
            <a:r>
              <a:rPr lang="pt-BR" sz="2000" b="0" strike="noStrike" spc="-1" dirty="0" err="1">
                <a:latin typeface="+mn-lt"/>
              </a:rPr>
              <a:t>npm</a:t>
            </a:r>
            <a:r>
              <a:rPr lang="pt-BR" sz="2000" b="0" strike="noStrike" spc="-1" dirty="0">
                <a:latin typeface="+mn-lt"/>
              </a:rPr>
              <a:t> </a:t>
            </a:r>
            <a:r>
              <a:rPr lang="pt-BR" sz="2000" b="0" strike="noStrike" spc="-1" dirty="0" err="1">
                <a:latin typeface="+mn-lt"/>
              </a:rPr>
              <a:t>install</a:t>
            </a:r>
            <a:r>
              <a:rPr lang="pt-BR" sz="2000" b="0" strike="noStrike" spc="-1" dirty="0">
                <a:latin typeface="+mn-lt"/>
              </a:rPr>
              <a:t> -g </a:t>
            </a:r>
            <a:r>
              <a:rPr lang="pt-BR" sz="2000" b="0" strike="noStrike" spc="-1" dirty="0" err="1">
                <a:latin typeface="+mn-lt"/>
              </a:rPr>
              <a:t>create</a:t>
            </a:r>
            <a:r>
              <a:rPr lang="pt-BR" sz="2000" b="0" strike="noStrike" spc="-1" dirty="0">
                <a:latin typeface="+mn-lt"/>
              </a:rPr>
              <a:t>-</a:t>
            </a:r>
            <a:r>
              <a:rPr lang="pt-BR" sz="2000" b="0" strike="noStrike" spc="-1" dirty="0" err="1">
                <a:latin typeface="+mn-lt"/>
              </a:rPr>
              <a:t>react</a:t>
            </a:r>
            <a:r>
              <a:rPr lang="pt-BR" sz="2000" b="0" strike="noStrike" spc="-1" dirty="0">
                <a:latin typeface="+mn-lt"/>
              </a:rPr>
              <a:t>-app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-app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</a:t>
            </a:r>
            <a:r>
              <a:rPr lang="pt-B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-pizza </a:t>
            </a:r>
            <a:r>
              <a:rPr lang="pt-BR" sz="2000" b="0" strike="noStrike" spc="-1">
                <a:solidFill>
                  <a:srgbClr val="1F4E79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</a:t>
            </a:r>
            <a:r>
              <a:rPr lang="pt-BR" sz="20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template</a:t>
            </a:r>
            <a:r>
              <a:rPr lang="pt-BR" sz="2000" b="0" strike="noStrike" spc="-1" dirty="0">
                <a:solidFill>
                  <a:srgbClr val="1F4E79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0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typescript</a:t>
            </a:r>
            <a:endParaRPr lang="pt-BR" sz="2000" b="0" strike="noStrike" spc="-1" dirty="0">
              <a:latin typeface="+mn-lt"/>
            </a:endParaRPr>
          </a:p>
          <a:p>
            <a:endParaRPr lang="pt-BR" sz="2000" b="0" strike="noStrike" spc="-1" dirty="0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125553D-A391-4956-A73A-D4B12738D8EA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9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7654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components-and-props.htm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ik.org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Document_Object_Model/Introduction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alura.com.br/artigos/poo-programacao-orientada-a-objetos" TargetMode="External"/><Relationship Id="rId4" Type="http://schemas.openxmlformats.org/officeDocument/2006/relationships/hyperlink" Target="https://developer.mozilla.org/pt-BR/docs/Web/JavaScript/Reference/Classe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arnpkg.com/getting-started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88600" y="2898000"/>
            <a:ext cx="11379600" cy="151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60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ReactJS</a:t>
            </a:r>
            <a:endParaRPr lang="pt-BR" sz="60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706760" y="4443480"/>
            <a:ext cx="9142920" cy="72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7500" lnSpcReduction="100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solidFill>
                  <a:srgbClr val="1F4E79"/>
                </a:solidFill>
                <a:latin typeface="Arial"/>
                <a:ea typeface="DejaVu Sans"/>
              </a:rPr>
              <a:t>Salmo Marques da Silva Júnior</a:t>
            </a:r>
            <a:endParaRPr lang="pt-BR" sz="2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solidFill>
                  <a:srgbClr val="1F4E79"/>
                </a:solidFill>
                <a:latin typeface="Arial"/>
                <a:ea typeface="DejaVu Sans"/>
              </a:rPr>
              <a:t>salmo.sjunior@sp.senac.br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00"/>
    </mc:Choice>
    <mc:Fallback xmlns="" xmlns:p15="http://schemas.microsoft.com/office/powerpoint/2012/main">
      <p:transition spd="slow" advTm="17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Iniciando um Projeto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Acesse o diretório da aplicação criada: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cd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&lt;nome-do-aplicativo&gt;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e execute o comando abaixo para abrir o diretório atual no VS </a:t>
            </a:r>
            <a:r>
              <a:rPr lang="pt-BR" sz="3200" spc="-1" dirty="0" err="1">
                <a:solidFill>
                  <a:srgbClr val="1F4E79"/>
                </a:solidFill>
              </a:rPr>
              <a:t>Code</a:t>
            </a:r>
            <a:r>
              <a:rPr lang="pt-BR" sz="3200" spc="-1" dirty="0">
                <a:solidFill>
                  <a:srgbClr val="1F4E79"/>
                </a:solidFill>
              </a:rPr>
              <a:t>: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code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.</a:t>
            </a:r>
            <a:endParaRPr lang="pt-BR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Zerando o projeto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Remova do projeto:</a:t>
            </a: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arquivos de formatação (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css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);</a:t>
            </a: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  <a:ea typeface="DejaVu Sans"/>
              </a:rPr>
              <a:t>arquivos de teste; e</a:t>
            </a: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  <a:ea typeface="DejaVu Sans"/>
              </a:rPr>
              <a:t>i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magens.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8608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Primeiros componentes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No diretório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src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, crie a seguinte estrutura de diretórios: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-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p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ages</a:t>
            </a:r>
            <a:endParaRPr lang="pt-BR" sz="3200" b="0" strike="noStrike" spc="-1" dirty="0">
              <a:solidFill>
                <a:srgbClr val="1F4E79"/>
              </a:solidFill>
              <a:latin typeface="Courier New" panose="02070309020205020404" pitchFamily="49" charset="0"/>
              <a:ea typeface="DejaVu Sans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-- home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--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products</a:t>
            </a:r>
            <a:endParaRPr lang="pt-BR" sz="3200" b="0" strike="noStrike" spc="-1" dirty="0">
              <a:solidFill>
                <a:srgbClr val="1F4E79"/>
              </a:solidFill>
              <a:latin typeface="Courier New" panose="02070309020205020404" pitchFamily="49" charset="0"/>
              <a:ea typeface="DejaVu Sans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711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Primeiros componentes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No diretório 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home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, crie o arquivo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index.tsx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Home = () =&gt;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return(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&lt;h1&gt;Home&lt;/h1&gt;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default Home;</a:t>
            </a:r>
            <a:endParaRPr lang="pt-BR" sz="3200" b="0" strike="noStrike" spc="-1" dirty="0">
              <a:solidFill>
                <a:srgbClr val="1F4E79"/>
              </a:solidFill>
              <a:latin typeface="Courier New" panose="02070309020205020404" pitchFamily="49" charset="0"/>
              <a:ea typeface="DejaVu Sans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517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Primeiros componentes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No diretório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products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, crie o arquivo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index.tsx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Products = () =&gt;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return(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&lt;h1&gt;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Produtos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&lt;/h1&gt;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default Products;</a:t>
            </a:r>
            <a:endParaRPr lang="pt-BR" sz="3200" b="0" strike="noStrike" spc="-1" dirty="0">
              <a:solidFill>
                <a:srgbClr val="1F4E79"/>
              </a:solidFill>
              <a:latin typeface="Courier New" panose="02070309020205020404" pitchFamily="49" charset="0"/>
              <a:ea typeface="DejaVu Sans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011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Escolhendo uma API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 err="1">
                <a:solidFill>
                  <a:srgbClr val="1F4E79"/>
                </a:solidFill>
              </a:rPr>
              <a:t>Acesse</a:t>
            </a:r>
            <a:r>
              <a:rPr lang="en-US" sz="3200" spc="-1" dirty="0">
                <a:solidFill>
                  <a:srgbClr val="1F4E79"/>
                </a:solidFill>
              </a:rPr>
              <a:t> a </a:t>
            </a:r>
            <a:r>
              <a:rPr lang="en-US" sz="3200" spc="-1" dirty="0" err="1">
                <a:solidFill>
                  <a:srgbClr val="1F4E79"/>
                </a:solidFill>
              </a:rPr>
              <a:t>documentação</a:t>
            </a:r>
            <a:r>
              <a:rPr lang="en-US" sz="3200" spc="-1" dirty="0">
                <a:solidFill>
                  <a:srgbClr val="1F4E79"/>
                </a:solidFill>
              </a:rPr>
              <a:t> da API: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https://www.omdbapi.com/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9919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spc="-1" dirty="0">
                <a:solidFill>
                  <a:srgbClr val="1F4E79"/>
                </a:solidFill>
              </a:rPr>
              <a:t>Escolhendo 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uma API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 err="1">
                <a:solidFill>
                  <a:srgbClr val="1F4E79"/>
                </a:solidFill>
              </a:rPr>
              <a:t>Usaremos</a:t>
            </a:r>
            <a:r>
              <a:rPr lang="en-US" sz="3200" spc="-1" dirty="0">
                <a:solidFill>
                  <a:srgbClr val="1F4E79"/>
                </a:solidFill>
              </a:rPr>
              <a:t> o </a:t>
            </a:r>
            <a:r>
              <a:rPr lang="en-US" sz="3200" spc="-1" dirty="0" err="1">
                <a:solidFill>
                  <a:srgbClr val="1F4E79"/>
                </a:solidFill>
              </a:rPr>
              <a:t>pacote</a:t>
            </a:r>
            <a:r>
              <a:rPr lang="en-US" sz="3200" spc="-1" dirty="0">
                <a:solidFill>
                  <a:srgbClr val="1F4E79"/>
                </a:solidFill>
              </a:rPr>
              <a:t> </a:t>
            </a:r>
            <a:r>
              <a:rPr lang="en-US" sz="3200" spc="-1" dirty="0" err="1">
                <a:solidFill>
                  <a:srgbClr val="1F4E79"/>
                </a:solidFill>
              </a:rPr>
              <a:t>Axios</a:t>
            </a:r>
            <a:r>
              <a:rPr lang="en-US" sz="3200" spc="-1" dirty="0">
                <a:solidFill>
                  <a:srgbClr val="1F4E79"/>
                </a:solidFill>
              </a:rPr>
              <a:t> para </a:t>
            </a:r>
            <a:r>
              <a:rPr lang="en-US" sz="3200" spc="-1" dirty="0" err="1">
                <a:solidFill>
                  <a:srgbClr val="1F4E79"/>
                </a:solidFill>
              </a:rPr>
              <a:t>consumir</a:t>
            </a:r>
            <a:r>
              <a:rPr lang="en-US" sz="3200" spc="-1" dirty="0">
                <a:solidFill>
                  <a:srgbClr val="1F4E79"/>
                </a:solidFill>
              </a:rPr>
              <a:t> dados de </a:t>
            </a:r>
            <a:r>
              <a:rPr lang="en-US" sz="3200" spc="-1" dirty="0" err="1">
                <a:solidFill>
                  <a:srgbClr val="1F4E79"/>
                </a:solidFill>
              </a:rPr>
              <a:t>uma</a:t>
            </a:r>
            <a:r>
              <a:rPr lang="en-US" sz="3200" spc="-1" dirty="0">
                <a:solidFill>
                  <a:srgbClr val="1F4E79"/>
                </a:solidFill>
              </a:rPr>
              <a:t> API. </a:t>
            </a:r>
            <a:r>
              <a:rPr lang="en-US" sz="3200" spc="-1" dirty="0" err="1">
                <a:solidFill>
                  <a:srgbClr val="1F4E79"/>
                </a:solidFill>
              </a:rPr>
              <a:t>Axios</a:t>
            </a:r>
            <a:r>
              <a:rPr lang="en-US" sz="3200" spc="-1" dirty="0">
                <a:solidFill>
                  <a:srgbClr val="1F4E79"/>
                </a:solidFill>
              </a:rPr>
              <a:t> é </a:t>
            </a:r>
            <a:r>
              <a:rPr lang="en-US" sz="3200" spc="-1" dirty="0" err="1">
                <a:solidFill>
                  <a:srgbClr val="1F4E79"/>
                </a:solidFill>
              </a:rPr>
              <a:t>uma</a:t>
            </a:r>
            <a:r>
              <a:rPr lang="en-US" sz="3200" spc="-1" dirty="0">
                <a:solidFill>
                  <a:srgbClr val="1F4E79"/>
                </a:solidFill>
              </a:rPr>
              <a:t> Promise </a:t>
            </a:r>
            <a:r>
              <a:rPr lang="en-US" sz="3200" spc="-1" dirty="0" err="1">
                <a:solidFill>
                  <a:srgbClr val="1F4E79"/>
                </a:solidFill>
              </a:rPr>
              <a:t>baseada</a:t>
            </a:r>
            <a:r>
              <a:rPr lang="en-US" sz="3200" spc="-1" dirty="0">
                <a:solidFill>
                  <a:srgbClr val="1F4E79"/>
                </a:solidFill>
              </a:rPr>
              <a:t> </a:t>
            </a:r>
            <a:r>
              <a:rPr lang="en-US" sz="3200" spc="-1" dirty="0" err="1">
                <a:solidFill>
                  <a:srgbClr val="1F4E79"/>
                </a:solidFill>
              </a:rPr>
              <a:t>em</a:t>
            </a:r>
            <a:r>
              <a:rPr lang="en-US" sz="3200" spc="-1" dirty="0">
                <a:solidFill>
                  <a:srgbClr val="1F4E79"/>
                </a:solidFill>
              </a:rPr>
              <a:t> </a:t>
            </a:r>
            <a:r>
              <a:rPr lang="en-US" sz="3200" spc="-1" dirty="0" err="1">
                <a:solidFill>
                  <a:srgbClr val="1F4E79"/>
                </a:solidFill>
              </a:rPr>
              <a:t>cliente</a:t>
            </a:r>
            <a:r>
              <a:rPr lang="en-US" sz="3200" spc="-1" dirty="0">
                <a:solidFill>
                  <a:srgbClr val="1F4E79"/>
                </a:solidFill>
              </a:rPr>
              <a:t> HTTP para browsers e node.js.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 err="1">
                <a:solidFill>
                  <a:srgbClr val="1F4E79"/>
                </a:solidFill>
              </a:rPr>
              <a:t>Axios</a:t>
            </a:r>
            <a:r>
              <a:rPr lang="en-US" sz="3200" spc="-1" dirty="0">
                <a:solidFill>
                  <a:srgbClr val="1F4E79"/>
                </a:solidFill>
              </a:rPr>
              <a:t> </a:t>
            </a:r>
            <a:r>
              <a:rPr lang="en-US" sz="3200" spc="-1" dirty="0" err="1">
                <a:solidFill>
                  <a:srgbClr val="1F4E79"/>
                </a:solidFill>
              </a:rPr>
              <a:t>fornece</a:t>
            </a:r>
            <a:r>
              <a:rPr lang="en-US" sz="3200" spc="-1" dirty="0">
                <a:solidFill>
                  <a:srgbClr val="1F4E79"/>
                </a:solidFill>
              </a:rPr>
              <a:t> </a:t>
            </a:r>
            <a:r>
              <a:rPr lang="en-US" sz="3200" spc="-1" dirty="0" err="1">
                <a:solidFill>
                  <a:srgbClr val="1F4E79"/>
                </a:solidFill>
              </a:rPr>
              <a:t>uma</a:t>
            </a:r>
            <a:r>
              <a:rPr lang="en-US" sz="3200" spc="-1" dirty="0">
                <a:solidFill>
                  <a:srgbClr val="1F4E79"/>
                </a:solidFill>
              </a:rPr>
              <a:t> </a:t>
            </a:r>
            <a:r>
              <a:rPr lang="en-US" sz="3200" spc="-1" dirty="0" err="1">
                <a:solidFill>
                  <a:srgbClr val="1F4E79"/>
                </a:solidFill>
              </a:rPr>
              <a:t>biblioteca</a:t>
            </a:r>
            <a:r>
              <a:rPr lang="en-US" sz="3200" spc="-1" dirty="0">
                <a:solidFill>
                  <a:srgbClr val="1F4E79"/>
                </a:solidFill>
              </a:rPr>
              <a:t> simples de </a:t>
            </a:r>
            <a:r>
              <a:rPr lang="en-US" sz="3200" spc="-1" dirty="0" err="1">
                <a:solidFill>
                  <a:srgbClr val="1F4E79"/>
                </a:solidFill>
              </a:rPr>
              <a:t>usar</a:t>
            </a:r>
            <a:r>
              <a:rPr lang="en-US" sz="3200" spc="-1" dirty="0">
                <a:solidFill>
                  <a:srgbClr val="1F4E79"/>
                </a:solidFill>
              </a:rPr>
              <a:t> </a:t>
            </a:r>
            <a:r>
              <a:rPr lang="en-US" sz="3200" spc="-1" dirty="0" err="1">
                <a:solidFill>
                  <a:srgbClr val="1F4E79"/>
                </a:solidFill>
              </a:rPr>
              <a:t>em</a:t>
            </a:r>
            <a:r>
              <a:rPr lang="en-US" sz="3200" spc="-1" dirty="0">
                <a:solidFill>
                  <a:srgbClr val="1F4E79"/>
                </a:solidFill>
              </a:rPr>
              <a:t> um </a:t>
            </a:r>
            <a:r>
              <a:rPr lang="en-US" sz="3200" spc="-1" dirty="0" err="1">
                <a:solidFill>
                  <a:srgbClr val="1F4E79"/>
                </a:solidFill>
              </a:rPr>
              <a:t>pacote</a:t>
            </a:r>
            <a:r>
              <a:rPr lang="en-US" sz="3200" spc="-1" dirty="0">
                <a:solidFill>
                  <a:srgbClr val="1F4E79"/>
                </a:solidFill>
              </a:rPr>
              <a:t> </a:t>
            </a:r>
            <a:r>
              <a:rPr lang="en-US" sz="3200" spc="-1" dirty="0" err="1">
                <a:solidFill>
                  <a:srgbClr val="1F4E79"/>
                </a:solidFill>
              </a:rPr>
              <a:t>pequeno</a:t>
            </a:r>
            <a:r>
              <a:rPr lang="en-US" sz="3200" spc="-1" dirty="0">
                <a:solidFill>
                  <a:srgbClr val="1F4E79"/>
                </a:solidFill>
              </a:rPr>
              <a:t> com </a:t>
            </a:r>
            <a:r>
              <a:rPr lang="en-US" sz="3200" spc="-1" dirty="0" err="1">
                <a:solidFill>
                  <a:srgbClr val="1F4E79"/>
                </a:solidFill>
              </a:rPr>
              <a:t>uma</a:t>
            </a:r>
            <a:r>
              <a:rPr lang="en-US" sz="3200" spc="-1" dirty="0">
                <a:solidFill>
                  <a:srgbClr val="1F4E79"/>
                </a:solidFill>
              </a:rPr>
              <a:t> interface </a:t>
            </a:r>
            <a:r>
              <a:rPr lang="en-US" sz="3200" spc="-1" dirty="0" err="1">
                <a:solidFill>
                  <a:srgbClr val="1F4E79"/>
                </a:solidFill>
              </a:rPr>
              <a:t>extensível</a:t>
            </a:r>
            <a:r>
              <a:rPr lang="en-US" sz="3200" spc="-1" dirty="0">
                <a:solidFill>
                  <a:srgbClr val="1F4E79"/>
                </a:solidFill>
              </a:rPr>
              <a:t>.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7277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spc="-1" dirty="0">
                <a:solidFill>
                  <a:srgbClr val="1F4E79"/>
                </a:solidFill>
              </a:rPr>
              <a:t>Configurando um objeto </a:t>
            </a:r>
            <a:r>
              <a:rPr lang="pt-BR" sz="5400" spc="-1" dirty="0" err="1">
                <a:solidFill>
                  <a:srgbClr val="1F4E79"/>
                </a:solidFill>
              </a:rPr>
              <a:t>Axios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 err="1">
                <a:solidFill>
                  <a:srgbClr val="1F4E79"/>
                </a:solidFill>
              </a:rPr>
              <a:t>Instale</a:t>
            </a:r>
            <a:r>
              <a:rPr lang="en-US" sz="3200" spc="-1" dirty="0">
                <a:solidFill>
                  <a:srgbClr val="1F4E79"/>
                </a:solidFill>
              </a:rPr>
              <a:t> o </a:t>
            </a:r>
            <a:r>
              <a:rPr lang="en-US" sz="3200" spc="-1" dirty="0" err="1">
                <a:solidFill>
                  <a:srgbClr val="1F4E79"/>
                </a:solidFill>
              </a:rPr>
              <a:t>axios</a:t>
            </a:r>
            <a:r>
              <a:rPr lang="en-US" sz="3200" spc="-1" dirty="0">
                <a:solidFill>
                  <a:srgbClr val="1F4E79"/>
                </a:solidFill>
              </a:rPr>
              <a:t> </a:t>
            </a:r>
            <a:r>
              <a:rPr lang="en-US" sz="3200" spc="-1" dirty="0" err="1">
                <a:solidFill>
                  <a:srgbClr val="1F4E79"/>
                </a:solidFill>
              </a:rPr>
              <a:t>executando</a:t>
            </a:r>
            <a:r>
              <a:rPr lang="en-US" sz="3200" spc="-1" dirty="0">
                <a:solidFill>
                  <a:srgbClr val="1F4E79"/>
                </a:solidFill>
              </a:rPr>
              <a:t> o </a:t>
            </a:r>
            <a:r>
              <a:rPr lang="en-US" sz="3200" spc="-1" dirty="0" err="1">
                <a:solidFill>
                  <a:srgbClr val="1F4E79"/>
                </a:solidFill>
              </a:rPr>
              <a:t>seguinte</a:t>
            </a:r>
            <a:r>
              <a:rPr lang="en-US" sz="3200" spc="-1" dirty="0">
                <a:solidFill>
                  <a:srgbClr val="1F4E79"/>
                </a:solidFill>
              </a:rPr>
              <a:t> commando: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yarn add 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axios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1814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Configurando um objeto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Axios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No diretório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sz="3200" spc="-1" dirty="0">
                <a:solidFill>
                  <a:srgbClr val="1F4E79"/>
                </a:solidFill>
              </a:rPr>
              <a:t>, crie um subdiretório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services</a:t>
            </a:r>
            <a:r>
              <a:rPr lang="pt-BR" sz="3200" spc="-1" dirty="0">
                <a:solidFill>
                  <a:srgbClr val="1F4E79"/>
                </a:solidFill>
              </a:rPr>
              <a:t>. Dentro dele, crie o arquivo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api.ts</a:t>
            </a:r>
            <a:r>
              <a:rPr lang="en-US" sz="3200" spc="-1" dirty="0">
                <a:solidFill>
                  <a:srgbClr val="1F4E79"/>
                </a:solidFill>
              </a:rPr>
              <a:t>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axios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'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axios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axios.create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baseURL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'http://www.omdbapi.com'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default 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0482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Definindo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Product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- interface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</a:rPr>
              <a:t>Uma 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</a:rPr>
              <a:t> informa ao compilador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</a:rPr>
              <a:t>TypeScript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</a:rPr>
              <a:t> as propriedades, e seus respectivos tipos de dados, presentes em um objeto.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9136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224280"/>
            <a:ext cx="12022200" cy="85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O que é React?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17520" y="1290960"/>
            <a:ext cx="117043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Uma biblioteca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JavaScript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para construir interfaces de usuário.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Aplicativos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React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são executados nos navegadores.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  <a:ea typeface="DejaVu Sans"/>
              </a:rPr>
              <a:t>A interface da aplicação é uma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página compostas por componentes.</a:t>
            </a:r>
            <a:endParaRPr lang="pt-BR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Definindo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Product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- interface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0000" lnSpcReduction="2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Observando o retorno da </a:t>
            </a:r>
            <a:r>
              <a:rPr lang="pt-BR" sz="3200" spc="-1" dirty="0" err="1">
                <a:solidFill>
                  <a:srgbClr val="1F4E79"/>
                </a:solidFill>
              </a:rPr>
              <a:t>api</a:t>
            </a:r>
            <a:r>
              <a:rPr lang="pt-BR" sz="3200" spc="-1" dirty="0">
                <a:solidFill>
                  <a:srgbClr val="1F4E79"/>
                </a:solidFill>
              </a:rPr>
              <a:t> escolhida, pode-se conhecer a estrutura de dados adotada. Assim, podemos definir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pt-BR" sz="3200" spc="-1" dirty="0">
                <a:solidFill>
                  <a:srgbClr val="1F4E79"/>
                </a:solidFill>
              </a:rPr>
              <a:t> da seguinte maneira</a:t>
            </a:r>
            <a:r>
              <a:rPr lang="en-US" sz="3200" spc="-1" dirty="0">
                <a:solidFill>
                  <a:srgbClr val="1F4E79"/>
                </a:solidFill>
              </a:rPr>
              <a:t>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IProduct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Title: string;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Year: string;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imdbID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Type: string;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Poster: string;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2216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Armazenando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Products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-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state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Estados (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states</a:t>
            </a:r>
            <a:r>
              <a:rPr lang="pt-BR" sz="3200" spc="-1" dirty="0">
                <a:solidFill>
                  <a:srgbClr val="1F4E79"/>
                </a:solidFill>
              </a:rPr>
              <a:t>) são similares a propriedades, porém são privadas e totalmente controladas pelo componente.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</a:rPr>
              <a:t>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hook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useState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</a:rPr>
              <a:t> permite criarmos estados </a:t>
            </a:r>
            <a:r>
              <a:rPr lang="pt-BR" sz="3200" spc="-1" dirty="0">
                <a:solidFill>
                  <a:srgbClr val="1F4E79"/>
                </a:solidFill>
                <a:latin typeface="Arial"/>
              </a:rPr>
              <a:t>em componentes funcionais.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</a:rPr>
              <a:t>Ou seja, sem a obrigatoriedade de definir classes.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7004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Armazenando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Products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-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state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Crie um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products</a:t>
            </a:r>
            <a:r>
              <a:rPr lang="pt-BR" sz="3200" spc="-1" dirty="0">
                <a:solidFill>
                  <a:srgbClr val="1F4E79"/>
                </a:solidFill>
              </a:rPr>
              <a:t> no arquivo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index.tsx</a:t>
            </a:r>
            <a:r>
              <a:rPr lang="pt-BR" sz="3200" spc="-1" dirty="0">
                <a:solidFill>
                  <a:srgbClr val="1F4E79"/>
                </a:solidFill>
              </a:rPr>
              <a:t> do diretório </a:t>
            </a:r>
            <a:r>
              <a:rPr lang="pt-BR" sz="3200" spc="-1" dirty="0" err="1">
                <a:solidFill>
                  <a:srgbClr val="1F4E79"/>
                </a:solidFill>
              </a:rPr>
              <a:t>products</a:t>
            </a:r>
            <a:r>
              <a:rPr lang="pt-BR" sz="3200" spc="-1" dirty="0">
                <a:solidFill>
                  <a:srgbClr val="1F4E79"/>
                </a:solidFill>
              </a:rPr>
              <a:t>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[products, 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setProducts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useState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IProduct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[]&gt;([]);</a:t>
            </a:r>
            <a:endParaRPr lang="pt-BR" sz="3200" spc="-1" dirty="0">
              <a:solidFill>
                <a:srgbClr val="1F4E7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399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Consumindo uma API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No arquivo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index.tsx</a:t>
            </a:r>
            <a:r>
              <a:rPr lang="pt-BR" sz="3200" spc="-1" dirty="0">
                <a:solidFill>
                  <a:srgbClr val="1F4E79"/>
                </a:solidFill>
              </a:rPr>
              <a:t> do diretório </a:t>
            </a:r>
            <a:r>
              <a:rPr lang="pt-BR" sz="3200" spc="-1" dirty="0" err="1">
                <a:solidFill>
                  <a:srgbClr val="1F4E79"/>
                </a:solidFill>
              </a:rPr>
              <a:t>products</a:t>
            </a:r>
            <a:r>
              <a:rPr lang="pt-BR" sz="3200" spc="-1" dirty="0">
                <a:solidFill>
                  <a:srgbClr val="1F4E79"/>
                </a:solidFill>
              </a:rPr>
              <a:t>, crie a seguinte função: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loadingProducts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async () =&gt;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const results = await 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api.get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(`/?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apikey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=925eba28&amp;s=batman`);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setProducts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results.data.Search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pt-BR" sz="3200" spc="-1" dirty="0">
              <a:solidFill>
                <a:srgbClr val="1F4E7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022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Efeitos -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useEffect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Este </a:t>
            </a:r>
            <a:r>
              <a:rPr lang="pt-BR" sz="3200" spc="-1" dirty="0" err="1">
                <a:solidFill>
                  <a:srgbClr val="1F4E79"/>
                </a:solidFill>
              </a:rPr>
              <a:t>hook</a:t>
            </a:r>
            <a:r>
              <a:rPr lang="pt-BR" sz="3200" spc="-1" dirty="0">
                <a:solidFill>
                  <a:srgbClr val="1F4E79"/>
                </a:solidFill>
              </a:rPr>
              <a:t> é executado sempre que o componente é </a:t>
            </a:r>
            <a:r>
              <a:rPr lang="pt-BR" sz="3200" spc="-1" dirty="0" err="1">
                <a:solidFill>
                  <a:srgbClr val="1F4E79"/>
                </a:solidFill>
              </a:rPr>
              <a:t>renderizado</a:t>
            </a:r>
            <a:r>
              <a:rPr lang="pt-BR" sz="3200" spc="-1" dirty="0">
                <a:solidFill>
                  <a:srgbClr val="1F4E79"/>
                </a:solidFill>
              </a:rPr>
              <a:t>.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Também podemos dizer quando será </a:t>
            </a:r>
            <a:r>
              <a:rPr lang="pt-BR" sz="3200" spc="-1" dirty="0" err="1">
                <a:solidFill>
                  <a:srgbClr val="1F4E79"/>
                </a:solidFill>
              </a:rPr>
              <a:t>renderizada</a:t>
            </a:r>
            <a:r>
              <a:rPr lang="pt-BR" sz="3200" spc="-1" dirty="0">
                <a:solidFill>
                  <a:srgbClr val="1F4E79"/>
                </a:solidFill>
              </a:rPr>
              <a:t> novamente, fornecendo um </a:t>
            </a:r>
            <a:r>
              <a:rPr lang="pt-BR" sz="3200" spc="-1" dirty="0" err="1">
                <a:solidFill>
                  <a:srgbClr val="1F4E79"/>
                </a:solidFill>
              </a:rPr>
              <a:t>array</a:t>
            </a:r>
            <a:r>
              <a:rPr lang="pt-BR" sz="3200" spc="-1" dirty="0">
                <a:solidFill>
                  <a:srgbClr val="1F4E79"/>
                </a:solidFill>
              </a:rPr>
              <a:t> de dependências.</a:t>
            </a:r>
            <a:endParaRPr lang="pt-BR" sz="3200" spc="-1" dirty="0">
              <a:solidFill>
                <a:srgbClr val="1F4E7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75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Efeitos -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useEffect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No arquivo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index.tsx</a:t>
            </a:r>
            <a:r>
              <a:rPr lang="pt-BR" sz="3200" spc="-1" dirty="0">
                <a:solidFill>
                  <a:srgbClr val="1F4E79"/>
                </a:solidFill>
              </a:rPr>
              <a:t> do diretório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products</a:t>
            </a:r>
            <a:r>
              <a:rPr lang="pt-BR" sz="3200" spc="-1" dirty="0">
                <a:solidFill>
                  <a:srgbClr val="1F4E79"/>
                </a:solidFill>
              </a:rPr>
              <a:t>, faça a seguinte chamada para o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useEffect</a:t>
            </a:r>
            <a:r>
              <a:rPr lang="pt-BR" sz="3200" spc="-1" dirty="0">
                <a:solidFill>
                  <a:srgbClr val="1F4E79"/>
                </a:solidFill>
              </a:rPr>
              <a:t>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useEffect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(() =&gt;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loadingProducts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 []);</a:t>
            </a:r>
          </a:p>
        </p:txBody>
      </p:sp>
    </p:spTree>
    <p:extLst>
      <p:ext uri="{BB962C8B-B14F-4D97-AF65-F5344CB8AC3E}">
        <p14:creationId xmlns:p14="http://schemas.microsoft.com/office/powerpoint/2010/main" val="38406132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Listando os produtos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No arquivo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index.tsx</a:t>
            </a:r>
            <a:r>
              <a:rPr lang="pt-BR" sz="3200" spc="-1" dirty="0">
                <a:solidFill>
                  <a:srgbClr val="1F4E79"/>
                </a:solidFill>
              </a:rPr>
              <a:t> do diretório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products</a:t>
            </a:r>
            <a:r>
              <a:rPr lang="pt-BR" sz="3200" spc="-1" dirty="0">
                <a:solidFill>
                  <a:srgbClr val="1F4E79"/>
                </a:solidFill>
              </a:rPr>
              <a:t>, atualize o retorno: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&lt;h1&gt;Produtos&lt;/h1&gt;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products.map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=&gt;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(&lt;li&gt;{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p.Title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}&lt;/li&gt;);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})}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83118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Componentes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Componentes são itens da UI que podem ser definidos de modo independente e reutilizável.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Conceitualmente, componentes são como funções </a:t>
            </a:r>
            <a:r>
              <a:rPr lang="pt-BR" sz="3200" spc="-1" dirty="0" err="1">
                <a:solidFill>
                  <a:srgbClr val="1F4E79"/>
                </a:solidFill>
              </a:rPr>
              <a:t>JavaScript</a:t>
            </a:r>
            <a:r>
              <a:rPr lang="pt-BR" sz="3200" spc="-1" dirty="0">
                <a:solidFill>
                  <a:srgbClr val="1F4E79"/>
                </a:solidFill>
              </a:rPr>
              <a:t>. Eles aceitam entradas (chamadas </a:t>
            </a:r>
            <a:r>
              <a:rPr lang="pt-BR" sz="3200" b="1" spc="-1" dirty="0" err="1">
                <a:solidFill>
                  <a:srgbClr val="1F4E79"/>
                </a:solidFill>
              </a:rPr>
              <a:t>props</a:t>
            </a:r>
            <a:r>
              <a:rPr lang="pt-BR" sz="3200" spc="-1" dirty="0">
                <a:solidFill>
                  <a:srgbClr val="1F4E79"/>
                </a:solidFill>
              </a:rPr>
              <a:t>) e retornam </a:t>
            </a:r>
            <a:r>
              <a:rPr lang="pt-BR" sz="3200" spc="-1">
                <a:solidFill>
                  <a:srgbClr val="1F4E79"/>
                </a:solidFill>
              </a:rPr>
              <a:t>elementos JSX </a:t>
            </a:r>
            <a:r>
              <a:rPr lang="pt-BR" sz="3200" spc="-1" dirty="0">
                <a:solidFill>
                  <a:srgbClr val="1F4E79"/>
                </a:solidFill>
              </a:rPr>
              <a:t>que descrevem o que deve aparecer na tela.</a:t>
            </a:r>
            <a:endParaRPr lang="pt-BR" sz="3200" spc="-1" dirty="0">
              <a:solidFill>
                <a:srgbClr val="1F4E7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1330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Componente Produto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Podemos definir um componente para exibir os dados de um produto.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Ele deve receber os dados de um produto e retorná-los em uma estrutura JSX formatada</a:t>
            </a:r>
            <a:r>
              <a:rPr lang="pt-BR" sz="3200" spc="-1" dirty="0">
                <a:solidFill>
                  <a:srgbClr val="1F4E79"/>
                </a:solidFill>
                <a:hlinkClick r:id="rId3"/>
              </a:rPr>
              <a:t>*</a:t>
            </a:r>
            <a:r>
              <a:rPr lang="pt-BR" sz="3200" spc="-1" dirty="0">
                <a:solidFill>
                  <a:srgbClr val="1F4E79"/>
                </a:solidFill>
              </a:rPr>
              <a:t>.</a:t>
            </a:r>
            <a:endParaRPr lang="pt-BR" sz="3200" spc="-1" dirty="0">
              <a:solidFill>
                <a:srgbClr val="1F4E7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4434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Componente Produto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0000" lnSpcReduction="20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ProductCard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({data}: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IProductCardProps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=&gt; {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 &lt;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data.Title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data.Poster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/&gt;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&lt;h1&gt;{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data.Title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}&lt;/h1&gt;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&lt;h2&gt;{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data.Year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[{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data.imdbID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}]&lt;/h2&gt;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&lt;h3&gt;{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data.Type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}&lt;/h3&gt;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&lt;/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);}</a:t>
            </a:r>
          </a:p>
        </p:txBody>
      </p:sp>
    </p:spTree>
    <p:extLst>
      <p:ext uri="{BB962C8B-B14F-4D97-AF65-F5344CB8AC3E}">
        <p14:creationId xmlns:p14="http://schemas.microsoft.com/office/powerpoint/2010/main" val="2933359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224280"/>
            <a:ext cx="12022200" cy="85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O que são componentes?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17520" y="1290960"/>
            <a:ext cx="117043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Itens da página responsáveis por: armazenar e manipular dados; ou apenas apresentar conteúdo.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São trechos de código reutilizáveis.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Navegação por rotas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A navegação na aplicação será realizada por rotas, que serão tratadas pela aplicação para que o componente correto seja </a:t>
            </a:r>
            <a:r>
              <a:rPr lang="pt-BR" sz="3200" spc="-1" dirty="0" err="1">
                <a:solidFill>
                  <a:srgbClr val="1F4E79"/>
                </a:solidFill>
              </a:rPr>
              <a:t>renderizado</a:t>
            </a:r>
            <a:r>
              <a:rPr lang="pt-BR" sz="3200" spc="-1" dirty="0">
                <a:solidFill>
                  <a:srgbClr val="1F4E79"/>
                </a:solidFill>
              </a:rPr>
              <a:t>.</a:t>
            </a:r>
            <a:endParaRPr lang="pt-BR" sz="3200" spc="-1" dirty="0">
              <a:solidFill>
                <a:srgbClr val="1F4E7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4999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Instalando </a:t>
            </a:r>
            <a:r>
              <a:rPr lang="pt-BR" sz="5400" spc="-1" dirty="0">
                <a:solidFill>
                  <a:srgbClr val="1F4E79"/>
                </a:solidFill>
              </a:rPr>
              <a:t>o </a:t>
            </a:r>
            <a:r>
              <a:rPr lang="pt-BR" sz="5400" spc="-1" dirty="0" err="1">
                <a:solidFill>
                  <a:srgbClr val="1F4E79"/>
                </a:solidFill>
              </a:rPr>
              <a:t>react</a:t>
            </a:r>
            <a:r>
              <a:rPr lang="pt-BR" sz="5400" spc="-1" dirty="0">
                <a:solidFill>
                  <a:srgbClr val="1F4E79"/>
                </a:solidFill>
              </a:rPr>
              <a:t>-</a:t>
            </a:r>
            <a:r>
              <a:rPr lang="pt-BR" sz="5400" spc="-1" dirty="0" err="1">
                <a:solidFill>
                  <a:srgbClr val="1F4E79"/>
                </a:solidFill>
              </a:rPr>
              <a:t>router</a:t>
            </a:r>
            <a:r>
              <a:rPr lang="pt-BR" sz="5400" spc="-1" dirty="0">
                <a:solidFill>
                  <a:srgbClr val="1F4E79"/>
                </a:solidFill>
              </a:rPr>
              <a:t>-dom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Execute o comando abaixo: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yarn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-dom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yarn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–D @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-dom</a:t>
            </a:r>
          </a:p>
        </p:txBody>
      </p:sp>
    </p:spTree>
    <p:extLst>
      <p:ext uri="{BB962C8B-B14F-4D97-AF65-F5344CB8AC3E}">
        <p14:creationId xmlns:p14="http://schemas.microsoft.com/office/powerpoint/2010/main" val="40946518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Estruturando as rotas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As rotas serão tratadas no arquivo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App.tsx</a:t>
            </a:r>
            <a:r>
              <a:rPr lang="pt-BR" sz="3200" spc="-1" dirty="0">
                <a:solidFill>
                  <a:srgbClr val="1F4E79"/>
                </a:solidFill>
              </a:rPr>
              <a:t>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BrowserRouter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&lt;Switch&gt;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path="/"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exact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={Home} /&gt;        			&lt;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path="/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/&gt;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&lt;/Switch&gt;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BrowserRouter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938377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Criando um menu global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Em componentes, crie um diretório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globalMenu</a:t>
            </a:r>
            <a:r>
              <a:rPr lang="pt-BR" sz="3200" spc="-1" dirty="0">
                <a:solidFill>
                  <a:srgbClr val="1F4E79"/>
                </a:solidFill>
              </a:rPr>
              <a:t>, e um arquivo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index.tsx</a:t>
            </a:r>
            <a:r>
              <a:rPr lang="pt-BR" sz="3200" spc="-1" dirty="0">
                <a:solidFill>
                  <a:srgbClr val="1F4E79"/>
                </a:solidFill>
              </a:rPr>
              <a:t>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&lt;nav&gt;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&lt;Link to="/"&gt;Home&lt;/Link&gt;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&lt;Link to="/products"&gt;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Produtos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&lt;/Link&gt;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&lt;Link to="/tests"&gt;Testes&lt;/Link&gt;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&lt;/nav&gt;</a:t>
            </a:r>
            <a:endParaRPr lang="pt-BR" sz="3200" spc="-1" dirty="0">
              <a:solidFill>
                <a:srgbClr val="1F4E7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2135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Instalando a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Formik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</a:rPr>
              <a:t>Formik</a:t>
            </a:r>
            <a:r>
              <a:rPr lang="pt-BR" sz="3200" spc="-1" dirty="0">
                <a:solidFill>
                  <a:srgbClr val="1F4E79"/>
                </a:solidFill>
              </a:rPr>
              <a:t> é uma biblioteca open </a:t>
            </a:r>
            <a:r>
              <a:rPr lang="pt-BR" sz="3200" spc="-1" dirty="0" err="1">
                <a:solidFill>
                  <a:srgbClr val="1F4E79"/>
                </a:solidFill>
              </a:rPr>
              <a:t>source</a:t>
            </a:r>
            <a:r>
              <a:rPr lang="pt-BR" sz="3200" spc="-1" dirty="0">
                <a:solidFill>
                  <a:srgbClr val="1F4E79"/>
                </a:solidFill>
              </a:rPr>
              <a:t> para construir formulários em </a:t>
            </a:r>
            <a:r>
              <a:rPr lang="pt-BR" sz="3200" spc="-1" dirty="0" err="1">
                <a:solidFill>
                  <a:srgbClr val="1F4E79"/>
                </a:solidFill>
              </a:rPr>
              <a:t>React</a:t>
            </a:r>
            <a:r>
              <a:rPr lang="pt-BR" sz="3200" spc="-1" dirty="0">
                <a:solidFill>
                  <a:srgbClr val="1F4E79"/>
                </a:solidFill>
              </a:rPr>
              <a:t> e </a:t>
            </a:r>
            <a:r>
              <a:rPr lang="pt-BR" sz="3200" spc="-1" dirty="0" err="1">
                <a:solidFill>
                  <a:srgbClr val="1F4E79"/>
                </a:solidFill>
              </a:rPr>
              <a:t>React</a:t>
            </a:r>
            <a:r>
              <a:rPr lang="pt-BR" sz="3200" spc="-1" dirty="0">
                <a:solidFill>
                  <a:srgbClr val="1F4E79"/>
                </a:solidFill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</a:rPr>
              <a:t>Native</a:t>
            </a:r>
            <a:r>
              <a:rPr lang="pt-BR" sz="3200" spc="-1" dirty="0">
                <a:solidFill>
                  <a:srgbClr val="1F4E79"/>
                </a:solidFill>
                <a:hlinkClick r:id="rId3"/>
              </a:rPr>
              <a:t>*</a:t>
            </a:r>
            <a:r>
              <a:rPr lang="pt-BR" sz="3200" spc="-1" dirty="0">
                <a:solidFill>
                  <a:srgbClr val="1F4E79"/>
                </a:solidFill>
              </a:rPr>
              <a:t>.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Para instalar a biblioteca, execute o seguinte comando: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yarn add 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formik</a:t>
            </a:r>
            <a:endParaRPr lang="en-US" sz="3200" spc="-1" dirty="0">
              <a:solidFill>
                <a:srgbClr val="1F4E7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</a:t>
            </a:r>
            <a:endParaRPr lang="en-US" sz="3200" spc="-1" dirty="0">
              <a:solidFill>
                <a:srgbClr val="1F4E7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formik</a:t>
            </a:r>
            <a:endParaRPr lang="pt-BR" sz="3200" spc="-1" dirty="0">
              <a:solidFill>
                <a:srgbClr val="1F4E7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1909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Formik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: caso de uso 1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Criar um objeto para controlar o formulário usando o </a:t>
            </a:r>
            <a:r>
              <a:rPr lang="pt-BR" sz="3200" spc="-1" dirty="0" err="1">
                <a:solidFill>
                  <a:srgbClr val="1F4E79"/>
                </a:solidFill>
              </a:rPr>
              <a:t>hook</a:t>
            </a:r>
            <a:r>
              <a:rPr lang="pt-BR" sz="3200" spc="-1" dirty="0">
                <a:solidFill>
                  <a:srgbClr val="1F4E79"/>
                </a:solidFill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useFormik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sz="3200" spc="-1" dirty="0">
                <a:solidFill>
                  <a:srgbClr val="1F4E79"/>
                </a:solidFill>
              </a:rPr>
              <a:t>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formik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useFormik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initialValues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{ name: '', description: '' },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onSubmit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(values) =&gt;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{ alert(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JSON.stringify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(values, null, 2)); 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pt-BR" sz="3200" spc="-1" dirty="0">
              <a:solidFill>
                <a:srgbClr val="1F4E7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3849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Formik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: caso de uso 1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Vinculando o objeto ao formulário: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&lt;form 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onSubmit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formik.handleSubmit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}&gt;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type=“text” id=“name” name=“name”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onChange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formik.handleChange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value={formik.values.name}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pt-BR" sz="3200" spc="-1" dirty="0">
              <a:solidFill>
                <a:srgbClr val="1F4E7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110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Formik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: caso de uso 1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Validando dados: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validate = (values: 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IFormValues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=&gt;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const errors: 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IFormValues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{};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if (!values.name)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{ errors.name = '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Obrigatório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 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 errors;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3200" spc="-1" dirty="0">
              <a:solidFill>
                <a:srgbClr val="1F4E7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9485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Formik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: caso de uso 1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Validando dados: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formik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useFormik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initialValues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{ ... },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(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=&gt;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onSubmit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(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=&gt; { ... 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5419532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Formik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: caso de uso 1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Validando dados: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 ... /&gt;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formik.errors.name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? &lt;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&gt;{formik.errors.name}&lt;/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: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pt-BR" sz="3200" spc="-1" dirty="0">
              <a:solidFill>
                <a:srgbClr val="1F4E7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8218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224280"/>
            <a:ext cx="12022200" cy="85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O que são SPAs?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317520" y="1290960"/>
            <a:ext cx="117043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1" i="1" strike="noStrike" spc="-1">
                <a:solidFill>
                  <a:srgbClr val="1F4E79"/>
                </a:solidFill>
                <a:latin typeface="Arial"/>
                <a:ea typeface="DejaVu Sans"/>
              </a:rPr>
              <a:t>Single Page Application (SPA)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é uma aplicação que interage com o navegador dinamicamente atualizando a página atual com novos dados do servidor ao invés de carregar novas páginas inteiras.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Formik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: caso de uso 2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0000" lnSpcReduction="2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Usando o componente 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Formik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BR" sz="3200" spc="-1" dirty="0">
                <a:solidFill>
                  <a:srgbClr val="1F4E79"/>
                </a:solidFill>
              </a:rPr>
              <a:t>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Formik</a:t>
            </a:r>
            <a:endParaRPr lang="pt-BR" sz="3200" spc="-1" dirty="0">
              <a:solidFill>
                <a:srgbClr val="1F4E7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initialValues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{ ... },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(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=&gt; { ... },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onSubmit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(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=&gt; { ... 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{ ({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submitForm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isSubmitting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}) =&gt; ( {/* FOMULARIO */} ) 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Formik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801534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Formik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: caso de uso 2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Instalando o framework Material UI: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nn-NO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yarn add formik-material-ui @material-ui/core</a:t>
            </a:r>
            <a:endParaRPr lang="pt-BR" sz="3200" spc="-1" dirty="0">
              <a:solidFill>
                <a:srgbClr val="1F4E7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7974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Formik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: caso de uso 2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7500" lnSpcReduction="20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nn-NO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&lt;Form&gt;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nn-NO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&lt;Field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nn-NO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component={TextField}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nn-NO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label="Email"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nn-NO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name="email"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nn-NO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/&gt;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nn-NO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&lt;Button onClick={submitForm}&gt;Submit&lt;/Button&gt;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nn-NO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&lt;/Form&gt;</a:t>
            </a:r>
            <a:endParaRPr lang="pt-BR" sz="3200" spc="-1" dirty="0">
              <a:solidFill>
                <a:srgbClr val="1F4E7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3969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Upload de arquivos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Podemos instalar os seguintes pacotes para submeter arquivos: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nn-NO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yarn add material-ui-dropzone 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material-ui-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icons</a:t>
            </a:r>
            <a:endParaRPr lang="nn-NO" sz="3200" spc="-1" dirty="0">
              <a:solidFill>
                <a:srgbClr val="1F4E7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yarn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-D @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/material-ui-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dropzone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@types/material-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-icons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yarn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@material-ui/core @material-ui/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icons</a:t>
            </a:r>
            <a:endParaRPr lang="pt-BR" sz="3200" spc="-1" dirty="0">
              <a:solidFill>
                <a:srgbClr val="1F4E7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6608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Upload de arquivos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0000" lnSpcReduction="2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Segue um exemplo de como utilizar o componente 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n-NO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DropzoneArea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BR" sz="3200" spc="-1" dirty="0">
                <a:solidFill>
                  <a:srgbClr val="1F4E79"/>
                </a:solidFill>
              </a:rPr>
              <a:t>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nn-NO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&lt;DropzoneArea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nn-NO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dropzoneText="Arraste um arquivo ou clique para adicionar"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nn-NO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acceptedFiles={['image/*’]}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nn-NO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filesLimit={1}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nn-NO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onChange={(files) =&gt; setFile(files[0])}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nn-NO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maxFileSize={5000000}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nn-NO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pt-BR" sz="3200" spc="-1" dirty="0">
              <a:solidFill>
                <a:srgbClr val="1F4E7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7167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Upload de arquivos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Onde as propriedades:</a:t>
            </a: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nn-NO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acceptedFiles</a:t>
            </a:r>
            <a:r>
              <a:rPr lang="nn-NO" sz="3200" spc="-1" dirty="0">
                <a:solidFill>
                  <a:srgbClr val="1F4E79"/>
                </a:solidFill>
                <a:cs typeface="Courier New" panose="02070309020205020404" pitchFamily="49" charset="0"/>
              </a:rPr>
              <a:t>: indica o tipo de arquivo aceito;</a:t>
            </a: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nn-NO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filesLimit</a:t>
            </a:r>
            <a:r>
              <a:rPr lang="nn-NO" sz="3200" spc="-1" dirty="0">
                <a:solidFill>
                  <a:srgbClr val="1F4E79"/>
                </a:solidFill>
                <a:cs typeface="Courier New" panose="02070309020205020404" pitchFamily="49" charset="0"/>
              </a:rPr>
              <a:t> : indica a quantidade de arquivos aceita; e</a:t>
            </a:r>
            <a:endParaRPr lang="nn-NO" sz="3200" spc="-1" dirty="0">
              <a:solidFill>
                <a:srgbClr val="1F4E7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nn-NO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maxFileSize</a:t>
            </a:r>
            <a:r>
              <a:rPr lang="nn-NO" sz="3200" spc="-1" dirty="0">
                <a:solidFill>
                  <a:srgbClr val="1F4E79"/>
                </a:solidFill>
                <a:cs typeface="Courier New" panose="02070309020205020404" pitchFamily="49" charset="0"/>
              </a:rPr>
              <a:t> : indica o tamanho máximo de arquivo aceito, em bytes.</a:t>
            </a:r>
            <a:endParaRPr lang="pt-BR" sz="3200" spc="-1" dirty="0">
              <a:solidFill>
                <a:srgbClr val="1F4E7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3134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Upload de arquivos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Os seguintes trechos de código também são necessários, no mesmo arquivo: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DropzoneArea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'material-ui-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dropzone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[file,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setFile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useState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&lt;File&gt;();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3200" spc="-1" dirty="0">
              <a:solidFill>
                <a:srgbClr val="1F4E7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5904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Upload de arquivos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55000" lnSpcReduction="2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Exemplo de submissão de imagem para um item específico (por ID):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updateAvatar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useCallback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(id: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imageUri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=&gt;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FormData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body.append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('anexo',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imageUri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  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 '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content-type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'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multipart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form-data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accept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api.post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(`/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/upload-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/item/${id}`,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{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 catch (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console.log(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 []);</a:t>
            </a:r>
          </a:p>
        </p:txBody>
      </p:sp>
    </p:spTree>
    <p:extLst>
      <p:ext uri="{BB962C8B-B14F-4D97-AF65-F5344CB8AC3E}">
        <p14:creationId xmlns:p14="http://schemas.microsoft.com/office/powerpoint/2010/main" val="27310784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Upload de arquivos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O código anterior assume a existência do </a:t>
            </a:r>
            <a:r>
              <a:rPr lang="pt-BR" sz="3200" spc="-1" dirty="0" err="1">
                <a:solidFill>
                  <a:srgbClr val="1F4E79"/>
                </a:solidFill>
              </a:rPr>
              <a:t>endpoint</a:t>
            </a:r>
            <a:r>
              <a:rPr lang="pt-BR" sz="3200" spc="-1" dirty="0">
                <a:solidFill>
                  <a:srgbClr val="1F4E79"/>
                </a:solidFill>
              </a:rPr>
              <a:t> 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/upload-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/item/:id</a:t>
            </a:r>
            <a:r>
              <a:rPr lang="pt-BR" sz="3200" spc="-1" dirty="0">
                <a:solidFill>
                  <a:srgbClr val="1F4E79"/>
                </a:solidFill>
              </a:rPr>
              <a:t> na API configurada no objeto: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'../../services/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  <a:endParaRPr lang="pt-BR" sz="3200" spc="-1" dirty="0">
              <a:solidFill>
                <a:srgbClr val="1F4E7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2691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224280"/>
            <a:ext cx="12022200" cy="85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Referências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317520" y="1290960"/>
            <a:ext cx="117043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5500" lnSpcReduction="20000"/>
          </a:bodyPr>
          <a:lstStyle/>
          <a:p>
            <a:pPr marL="514440" indent="-5133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MDN web docs.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Introduction to the DOM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 In: Document Object Model. Disponível em: 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https://developer.mozilla.org/en-US/docs/Web/API/Document_Object_Model/Introduction</a:t>
            </a:r>
            <a:endParaRPr lang="pt-BR" sz="3200" b="0" strike="noStrike" spc="-1">
              <a:latin typeface="Arial"/>
            </a:endParaRPr>
          </a:p>
          <a:p>
            <a:pPr marL="514440" indent="-5133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MDN web docs.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Classes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4"/>
              </a:rPr>
              <a:t>https://developer.mozilla.org/pt-BR/docs/Web/JavaScript/Reference/Classes</a:t>
            </a:r>
            <a:endParaRPr lang="pt-BR" sz="3200" b="0" strike="noStrike" spc="-1">
              <a:latin typeface="Arial"/>
            </a:endParaRPr>
          </a:p>
          <a:p>
            <a:pPr marL="514440" indent="-5133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João Henrique.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POO: o que é programação orientada a objetos?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. Disponível em: 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5"/>
              </a:rPr>
              <a:t>https://www.alura.com.br/artigos/poo-programacao-orientada-a-objetos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  <a:p>
            <a:pPr marL="514440" indent="-5133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https://www.devmedia.com.br/os-4-pilares-da-programacao-orientada-a-objetos/9264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224280"/>
            <a:ext cx="12022200" cy="85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Pré-requisitos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17520" y="1290960"/>
            <a:ext cx="117043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57200" indent="-4561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familiaridade básica com HTML e CSS;</a:t>
            </a:r>
            <a:endParaRPr lang="pt-BR" sz="3200" b="0" strike="noStrike" spc="-1">
              <a:latin typeface="Arial"/>
            </a:endParaRPr>
          </a:p>
          <a:p>
            <a:pPr marL="457200" indent="-4561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conhecimento básico de JavaScript e programação;</a:t>
            </a:r>
            <a:endParaRPr lang="pt-BR" sz="3200" b="0" strike="noStrike" spc="-1">
              <a:latin typeface="Arial"/>
            </a:endParaRPr>
          </a:p>
          <a:p>
            <a:pPr marL="457200" indent="-4561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entendimento básico do DOM (Document Object Model - DOM);</a:t>
            </a:r>
            <a:endParaRPr lang="pt-BR" sz="3200" b="0" strike="noStrike" spc="-1">
              <a:latin typeface="Arial"/>
            </a:endParaRPr>
          </a:p>
          <a:p>
            <a:pPr marL="457200" indent="-4561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familiaridade com a sintaxe ES6 (ECMAScript 6); e</a:t>
            </a:r>
            <a:endParaRPr lang="pt-BR" sz="3200" b="0" strike="noStrike" spc="-1">
              <a:latin typeface="Arial"/>
            </a:endParaRPr>
          </a:p>
          <a:p>
            <a:pPr marL="457200" indent="-4561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Node.js e npm instalados globalmente.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Instalação do Node.js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https://nodejs.org/en/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No Windows, não esqueça de aceitar a instalação do Chocolatey durante a instalação do Node.js</a:t>
            </a:r>
            <a:endParaRPr lang="pt-BR" sz="3200" b="0" strike="noStrike" spc="-1">
              <a:latin typeface="Arial"/>
            </a:endParaRPr>
          </a:p>
        </p:txBody>
      </p:sp>
      <p:pic>
        <p:nvPicPr>
          <p:cNvPr id="93" name="Picture 2" descr="Instalando NodeJS no Windows/Linux | Alura Cursos Online"/>
          <p:cNvPicPr/>
          <p:nvPr/>
        </p:nvPicPr>
        <p:blipFill>
          <a:blip r:embed="rId4"/>
          <a:stretch/>
        </p:blipFill>
        <p:spPr>
          <a:xfrm>
            <a:off x="4028760" y="3160440"/>
            <a:ext cx="4132440" cy="3237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224280"/>
            <a:ext cx="12022200" cy="85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spc="-1" dirty="0">
                <a:solidFill>
                  <a:srgbClr val="1F4E79"/>
                </a:solidFill>
              </a:rPr>
              <a:t>NPM vs. </a:t>
            </a:r>
            <a:r>
              <a:rPr lang="pt-BR" sz="5400" spc="-1" dirty="0" err="1">
                <a:solidFill>
                  <a:srgbClr val="1F4E79"/>
                </a:solidFill>
              </a:rPr>
              <a:t>Yarn</a:t>
            </a:r>
            <a:endParaRPr lang="pt-BR" sz="5400" spc="-1" dirty="0">
              <a:solidFill>
                <a:srgbClr val="1F4E79"/>
              </a:solidFill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317520" y="1290960"/>
            <a:ext cx="117043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São gerenciadores de pacotes para Node.js.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Permitem instalar bibliotecas de terceiros e fornecer bibliotecas para terceiros.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O </a:t>
            </a:r>
            <a:r>
              <a:rPr lang="pt-BR" sz="3200" spc="-1" dirty="0" err="1">
                <a:solidFill>
                  <a:srgbClr val="1F4E79"/>
                </a:solidFill>
              </a:rPr>
              <a:t>Yarn</a:t>
            </a:r>
            <a:r>
              <a:rPr lang="pt-BR" sz="3200" spc="-1" dirty="0">
                <a:solidFill>
                  <a:srgbClr val="1F4E79"/>
                </a:solidFill>
              </a:rPr>
              <a:t> apresenta um desempenho melhor no momento, com alguns recursos ainda não presentes no NPM</a:t>
            </a:r>
            <a:r>
              <a:rPr lang="pt-BR" sz="3200" spc="-1" dirty="0">
                <a:solidFill>
                  <a:srgbClr val="1F4E79"/>
                </a:solidFill>
                <a:hlinkClick r:id="rId3"/>
              </a:rPr>
              <a:t>*</a:t>
            </a:r>
            <a:r>
              <a:rPr lang="pt-BR" sz="3200" spc="-1" dirty="0">
                <a:solidFill>
                  <a:srgbClr val="1F4E79"/>
                </a:solidFill>
              </a:rPr>
              <a:t>.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Instalando o Yarn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Execute o seguinte comando para iniciar o projeto: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npm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i -g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yarn</a:t>
            </a:r>
            <a:endParaRPr lang="pt-BR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224280"/>
            <a:ext cx="12022200" cy="85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spc="-1" dirty="0">
                <a:solidFill>
                  <a:srgbClr val="1F4E79"/>
                </a:solidFill>
              </a:rPr>
              <a:t>Iniciando um Projeto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317520" y="1290960"/>
            <a:ext cx="117043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Navegue até o diretório desejado, via terminal de comando, e execute os comandos: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yarn</a:t>
            </a:r>
            <a:r>
              <a:rPr lang="pt-BR" sz="3200" strike="noStrike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</a:t>
            </a:r>
            <a:r>
              <a:rPr lang="pt-BR" sz="320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create</a:t>
            </a:r>
            <a:r>
              <a:rPr lang="pt-BR" sz="3200" strike="noStrike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</a:t>
            </a:r>
            <a:r>
              <a:rPr lang="pt-BR" sz="320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react</a:t>
            </a:r>
            <a:r>
              <a:rPr lang="pt-BR" sz="3200" strike="noStrike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-app</a:t>
            </a:r>
            <a:r>
              <a:rPr lang="pt-BR" sz="3200" b="1" strike="noStrike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&lt;nome-do-aplicativo&gt;</a:t>
            </a:r>
            <a:br>
              <a:rPr lang="pt-BR" sz="3200" b="0" strike="noStrike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</a:br>
            <a:r>
              <a:rPr lang="pt-BR" sz="3200" b="0" strike="noStrike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--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template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typescript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2120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8509</TotalTime>
  <Words>2172</Words>
  <Application>Microsoft Office PowerPoint</Application>
  <PresentationFormat>Widescreen</PresentationFormat>
  <Paragraphs>324</Paragraphs>
  <Slides>49</Slides>
  <Notes>49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49</vt:i4>
      </vt:variant>
    </vt:vector>
  </HeadingPairs>
  <TitlesOfParts>
    <vt:vector size="59" baseType="lpstr">
      <vt:lpstr>Arial</vt:lpstr>
      <vt:lpstr>Calibri Light</vt:lpstr>
      <vt:lpstr>Courier New</vt:lpstr>
      <vt:lpstr>DejaVu Sans</vt:lpstr>
      <vt:lpstr>Noto Sans CJK SC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Thiago Augusto da Costa</dc:creator>
  <dc:description/>
  <cp:lastModifiedBy>Salmo Marques da Silva Junior</cp:lastModifiedBy>
  <cp:revision>553</cp:revision>
  <dcterms:created xsi:type="dcterms:W3CDTF">2017-01-10T17:35:04Z</dcterms:created>
  <dcterms:modified xsi:type="dcterms:W3CDTF">2021-09-09T18:13:18Z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