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5" r:id="rId13"/>
    <p:sldId id="296" r:id="rId14"/>
    <p:sldId id="290" r:id="rId15"/>
    <p:sldId id="291" r:id="rId16"/>
    <p:sldId id="292" r:id="rId17"/>
    <p:sldId id="293" r:id="rId18"/>
    <p:sldId id="294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68" r:id="rId29"/>
    <p:sldId id="269" r:id="rId30"/>
    <p:sldId id="270" r:id="rId31"/>
    <p:sldId id="271" r:id="rId32"/>
    <p:sldId id="272" r:id="rId33"/>
    <p:sldId id="273" r:id="rId34"/>
    <p:sldId id="279" r:id="rId35"/>
    <p:sldId id="274" r:id="rId36"/>
    <p:sldId id="275" r:id="rId37"/>
    <p:sldId id="276" r:id="rId38"/>
    <p:sldId id="277" r:id="rId39"/>
    <p:sldId id="278" r:id="rId40"/>
    <p:sldId id="280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BEB69-67A0-4448-B13E-56C346BAF2B5}" type="doc">
      <dgm:prSet loTypeId="urn:microsoft.com/office/officeart/2005/8/layout/cycle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DF0DD32-1CD9-451C-A7DC-EEA77ED6675C}">
      <dgm:prSet phldrT="[Texto]" custT="1"/>
      <dgm:spPr/>
      <dgm:t>
        <a:bodyPr/>
        <a:lstStyle/>
        <a:p>
          <a:r>
            <a:rPr lang="pt-BR" sz="1600" dirty="0"/>
            <a:t>FACILIDADE DE APRENDIZAGEM</a:t>
          </a:r>
        </a:p>
      </dgm:t>
    </dgm:pt>
    <dgm:pt modelId="{E1C2173C-6D89-423E-A5FA-C7AC34588814}" type="parTrans" cxnId="{9A5BB945-70B9-4590-AC75-A2205D087F0C}">
      <dgm:prSet/>
      <dgm:spPr/>
      <dgm:t>
        <a:bodyPr/>
        <a:lstStyle/>
        <a:p>
          <a:endParaRPr lang="pt-BR"/>
        </a:p>
      </dgm:t>
    </dgm:pt>
    <dgm:pt modelId="{8C0CACFF-DC4A-47FB-B455-A933BAC89381}" type="sibTrans" cxnId="{9A5BB945-70B9-4590-AC75-A2205D087F0C}">
      <dgm:prSet/>
      <dgm:spPr/>
      <dgm:t>
        <a:bodyPr/>
        <a:lstStyle/>
        <a:p>
          <a:endParaRPr lang="pt-BR"/>
        </a:p>
      </dgm:t>
    </dgm:pt>
    <dgm:pt modelId="{A1529EC1-4F2D-49E6-B4FE-C712A53006AD}">
      <dgm:prSet phldrT="[Texto]" custT="1"/>
      <dgm:spPr/>
      <dgm:t>
        <a:bodyPr/>
        <a:lstStyle/>
        <a:p>
          <a:r>
            <a:rPr lang="pt-BR" sz="1600" dirty="0"/>
            <a:t>FACILIDADE DE UTILIZAÇÃO</a:t>
          </a:r>
        </a:p>
      </dgm:t>
    </dgm:pt>
    <dgm:pt modelId="{5AB82972-405B-4F09-AF13-075E80FC06A2}" type="parTrans" cxnId="{56376F46-FC70-49DF-A5C5-2C8868C1FD7D}">
      <dgm:prSet/>
      <dgm:spPr/>
      <dgm:t>
        <a:bodyPr/>
        <a:lstStyle/>
        <a:p>
          <a:endParaRPr lang="pt-BR"/>
        </a:p>
      </dgm:t>
    </dgm:pt>
    <dgm:pt modelId="{6EF4D821-57B6-457C-9709-6844F6A8CBBD}" type="sibTrans" cxnId="{56376F46-FC70-49DF-A5C5-2C8868C1FD7D}">
      <dgm:prSet/>
      <dgm:spPr/>
      <dgm:t>
        <a:bodyPr/>
        <a:lstStyle/>
        <a:p>
          <a:endParaRPr lang="pt-BR"/>
        </a:p>
      </dgm:t>
    </dgm:pt>
    <dgm:pt modelId="{DEFC1B6F-B73B-48D3-8880-885C63215338}">
      <dgm:prSet phldrT="[Texto]" custT="1"/>
      <dgm:spPr/>
      <dgm:t>
        <a:bodyPr/>
        <a:lstStyle/>
        <a:p>
          <a:r>
            <a:rPr lang="pt-BR" sz="1600" dirty="0"/>
            <a:t>FACILIDADE DE MEMORIZAÇÃO</a:t>
          </a:r>
        </a:p>
      </dgm:t>
    </dgm:pt>
    <dgm:pt modelId="{58DBE7D5-6704-4258-9560-3ABFAF40BE9F}" type="parTrans" cxnId="{6C173874-B21C-47E8-8F1B-EA050721EFD6}">
      <dgm:prSet/>
      <dgm:spPr/>
      <dgm:t>
        <a:bodyPr/>
        <a:lstStyle/>
        <a:p>
          <a:endParaRPr lang="pt-BR"/>
        </a:p>
      </dgm:t>
    </dgm:pt>
    <dgm:pt modelId="{3E29B24B-54A5-4ACF-B92B-6462E0A3CAEA}" type="sibTrans" cxnId="{6C173874-B21C-47E8-8F1B-EA050721EFD6}">
      <dgm:prSet/>
      <dgm:spPr/>
      <dgm:t>
        <a:bodyPr/>
        <a:lstStyle/>
        <a:p>
          <a:endParaRPr lang="pt-BR"/>
        </a:p>
      </dgm:t>
    </dgm:pt>
    <dgm:pt modelId="{645AD702-1407-4A5A-8159-A0A0A37EA32B}">
      <dgm:prSet phldrT="[Texto]" custT="1"/>
      <dgm:spPr/>
      <dgm:t>
        <a:bodyPr/>
        <a:lstStyle/>
        <a:p>
          <a:r>
            <a:rPr lang="pt-BR" sz="1600" dirty="0"/>
            <a:t>POUCOS ERROS</a:t>
          </a:r>
        </a:p>
      </dgm:t>
    </dgm:pt>
    <dgm:pt modelId="{385E309F-D44F-4B01-BE60-C779516718DE}" type="parTrans" cxnId="{D4AC9E13-BCA1-4E8E-B73C-CB2021F19619}">
      <dgm:prSet/>
      <dgm:spPr/>
      <dgm:t>
        <a:bodyPr/>
        <a:lstStyle/>
        <a:p>
          <a:endParaRPr lang="pt-BR"/>
        </a:p>
      </dgm:t>
    </dgm:pt>
    <dgm:pt modelId="{D4960362-3B5A-4E14-A7AF-69DC64FEA75C}" type="sibTrans" cxnId="{D4AC9E13-BCA1-4E8E-B73C-CB2021F19619}">
      <dgm:prSet/>
      <dgm:spPr/>
      <dgm:t>
        <a:bodyPr/>
        <a:lstStyle/>
        <a:p>
          <a:endParaRPr lang="pt-BR"/>
        </a:p>
      </dgm:t>
    </dgm:pt>
    <dgm:pt modelId="{E95C1154-10E9-44E6-9FC8-BA93124FBCD5}">
      <dgm:prSet phldrT="[Texto]" custT="1"/>
      <dgm:spPr/>
      <dgm:t>
        <a:bodyPr/>
        <a:lstStyle/>
        <a:p>
          <a:r>
            <a:rPr lang="pt-BR" sz="1600" dirty="0"/>
            <a:t>SATISTAÇÃO SUBJETIVA</a:t>
          </a:r>
        </a:p>
      </dgm:t>
    </dgm:pt>
    <dgm:pt modelId="{EB6A00CD-9124-45EB-97E9-57C8EDEE65DE}" type="parTrans" cxnId="{BB765214-C664-44C2-B738-79448DD3BA9F}">
      <dgm:prSet/>
      <dgm:spPr/>
      <dgm:t>
        <a:bodyPr/>
        <a:lstStyle/>
        <a:p>
          <a:endParaRPr lang="pt-BR"/>
        </a:p>
      </dgm:t>
    </dgm:pt>
    <dgm:pt modelId="{7D6F845A-E924-4E12-834D-9E492BB7FF02}" type="sibTrans" cxnId="{BB765214-C664-44C2-B738-79448DD3BA9F}">
      <dgm:prSet/>
      <dgm:spPr/>
      <dgm:t>
        <a:bodyPr/>
        <a:lstStyle/>
        <a:p>
          <a:endParaRPr lang="pt-BR"/>
        </a:p>
      </dgm:t>
    </dgm:pt>
    <dgm:pt modelId="{007D09A2-EE48-4FDC-A957-A6DDB50882E7}" type="pres">
      <dgm:prSet presAssocID="{2FBBEB69-67A0-4448-B13E-56C346BAF2B5}" presName="cycle" presStyleCnt="0">
        <dgm:presLayoutVars>
          <dgm:dir/>
          <dgm:resizeHandles val="exact"/>
        </dgm:presLayoutVars>
      </dgm:prSet>
      <dgm:spPr/>
    </dgm:pt>
    <dgm:pt modelId="{9EF6929B-1634-4084-BC90-21F3C8138EF2}" type="pres">
      <dgm:prSet presAssocID="{EDF0DD32-1CD9-451C-A7DC-EEA77ED6675C}" presName="node" presStyleLbl="node1" presStyleIdx="0" presStyleCnt="5" custScaleX="115731">
        <dgm:presLayoutVars>
          <dgm:bulletEnabled val="1"/>
        </dgm:presLayoutVars>
      </dgm:prSet>
      <dgm:spPr/>
    </dgm:pt>
    <dgm:pt modelId="{950BB519-F552-4F2B-A63E-F1986AA010E1}" type="pres">
      <dgm:prSet presAssocID="{EDF0DD32-1CD9-451C-A7DC-EEA77ED6675C}" presName="spNode" presStyleCnt="0"/>
      <dgm:spPr/>
    </dgm:pt>
    <dgm:pt modelId="{2B7B24E4-E579-4119-9BC1-7AA1B1941EEE}" type="pres">
      <dgm:prSet presAssocID="{8C0CACFF-DC4A-47FB-B455-A933BAC89381}" presName="sibTrans" presStyleLbl="sibTrans1D1" presStyleIdx="0" presStyleCnt="5"/>
      <dgm:spPr/>
    </dgm:pt>
    <dgm:pt modelId="{0C408F32-ED2E-40D9-981A-10DB7D5355FC}" type="pres">
      <dgm:prSet presAssocID="{A1529EC1-4F2D-49E6-B4FE-C712A53006AD}" presName="node" presStyleLbl="node1" presStyleIdx="1" presStyleCnt="5">
        <dgm:presLayoutVars>
          <dgm:bulletEnabled val="1"/>
        </dgm:presLayoutVars>
      </dgm:prSet>
      <dgm:spPr/>
    </dgm:pt>
    <dgm:pt modelId="{E7899C20-3A58-4AA6-AF36-8E7E164E8E20}" type="pres">
      <dgm:prSet presAssocID="{A1529EC1-4F2D-49E6-B4FE-C712A53006AD}" presName="spNode" presStyleCnt="0"/>
      <dgm:spPr/>
    </dgm:pt>
    <dgm:pt modelId="{24F1BB6A-717E-4629-A94E-88723B6BBB29}" type="pres">
      <dgm:prSet presAssocID="{6EF4D821-57B6-457C-9709-6844F6A8CBBD}" presName="sibTrans" presStyleLbl="sibTrans1D1" presStyleIdx="1" presStyleCnt="5"/>
      <dgm:spPr/>
    </dgm:pt>
    <dgm:pt modelId="{202AA23C-73CB-453C-8218-C01814151921}" type="pres">
      <dgm:prSet presAssocID="{DEFC1B6F-B73B-48D3-8880-885C63215338}" presName="node" presStyleLbl="node1" presStyleIdx="2" presStyleCnt="5">
        <dgm:presLayoutVars>
          <dgm:bulletEnabled val="1"/>
        </dgm:presLayoutVars>
      </dgm:prSet>
      <dgm:spPr/>
    </dgm:pt>
    <dgm:pt modelId="{F8BF7867-7004-4C26-B3AC-DECFD13427B5}" type="pres">
      <dgm:prSet presAssocID="{DEFC1B6F-B73B-48D3-8880-885C63215338}" presName="spNode" presStyleCnt="0"/>
      <dgm:spPr/>
    </dgm:pt>
    <dgm:pt modelId="{3DB15E10-8CBA-4FAD-AF34-B124E06C5795}" type="pres">
      <dgm:prSet presAssocID="{3E29B24B-54A5-4ACF-B92B-6462E0A3CAEA}" presName="sibTrans" presStyleLbl="sibTrans1D1" presStyleIdx="2" presStyleCnt="5"/>
      <dgm:spPr/>
    </dgm:pt>
    <dgm:pt modelId="{8A180F68-1583-4AE7-8C84-CFB5639F2ACA}" type="pres">
      <dgm:prSet presAssocID="{645AD702-1407-4A5A-8159-A0A0A37EA32B}" presName="node" presStyleLbl="node1" presStyleIdx="3" presStyleCnt="5">
        <dgm:presLayoutVars>
          <dgm:bulletEnabled val="1"/>
        </dgm:presLayoutVars>
      </dgm:prSet>
      <dgm:spPr/>
    </dgm:pt>
    <dgm:pt modelId="{8482173D-3D9A-44B7-937A-2B45F54F3403}" type="pres">
      <dgm:prSet presAssocID="{645AD702-1407-4A5A-8159-A0A0A37EA32B}" presName="spNode" presStyleCnt="0"/>
      <dgm:spPr/>
    </dgm:pt>
    <dgm:pt modelId="{0302AE01-9424-4B61-9822-C3944ECD3277}" type="pres">
      <dgm:prSet presAssocID="{D4960362-3B5A-4E14-A7AF-69DC64FEA75C}" presName="sibTrans" presStyleLbl="sibTrans1D1" presStyleIdx="3" presStyleCnt="5"/>
      <dgm:spPr/>
    </dgm:pt>
    <dgm:pt modelId="{DAAE3E68-DF13-49A7-A36C-22C9D42C7FAE}" type="pres">
      <dgm:prSet presAssocID="{E95C1154-10E9-44E6-9FC8-BA93124FBCD5}" presName="node" presStyleLbl="node1" presStyleIdx="4" presStyleCnt="5">
        <dgm:presLayoutVars>
          <dgm:bulletEnabled val="1"/>
        </dgm:presLayoutVars>
      </dgm:prSet>
      <dgm:spPr/>
    </dgm:pt>
    <dgm:pt modelId="{23E6837E-D61B-4C27-A47E-78CFA918CFBE}" type="pres">
      <dgm:prSet presAssocID="{E95C1154-10E9-44E6-9FC8-BA93124FBCD5}" presName="spNode" presStyleCnt="0"/>
      <dgm:spPr/>
    </dgm:pt>
    <dgm:pt modelId="{48965974-77D5-4736-B48A-3E907E5CF848}" type="pres">
      <dgm:prSet presAssocID="{7D6F845A-E924-4E12-834D-9E492BB7FF02}" presName="sibTrans" presStyleLbl="sibTrans1D1" presStyleIdx="4" presStyleCnt="5"/>
      <dgm:spPr/>
    </dgm:pt>
  </dgm:ptLst>
  <dgm:cxnLst>
    <dgm:cxn modelId="{32281301-0CD1-4879-8049-161CE6E5DEA5}" type="presOf" srcId="{6EF4D821-57B6-457C-9709-6844F6A8CBBD}" destId="{24F1BB6A-717E-4629-A94E-88723B6BBB29}" srcOrd="0" destOrd="0" presId="urn:microsoft.com/office/officeart/2005/8/layout/cycle6"/>
    <dgm:cxn modelId="{4BB9C704-99F5-44BF-B7C6-37BE57DFA4CB}" type="presOf" srcId="{7D6F845A-E924-4E12-834D-9E492BB7FF02}" destId="{48965974-77D5-4736-B48A-3E907E5CF848}" srcOrd="0" destOrd="0" presId="urn:microsoft.com/office/officeart/2005/8/layout/cycle6"/>
    <dgm:cxn modelId="{D4AC9E13-BCA1-4E8E-B73C-CB2021F19619}" srcId="{2FBBEB69-67A0-4448-B13E-56C346BAF2B5}" destId="{645AD702-1407-4A5A-8159-A0A0A37EA32B}" srcOrd="3" destOrd="0" parTransId="{385E309F-D44F-4B01-BE60-C779516718DE}" sibTransId="{D4960362-3B5A-4E14-A7AF-69DC64FEA75C}"/>
    <dgm:cxn modelId="{BB765214-C664-44C2-B738-79448DD3BA9F}" srcId="{2FBBEB69-67A0-4448-B13E-56C346BAF2B5}" destId="{E95C1154-10E9-44E6-9FC8-BA93124FBCD5}" srcOrd="4" destOrd="0" parTransId="{EB6A00CD-9124-45EB-97E9-57C8EDEE65DE}" sibTransId="{7D6F845A-E924-4E12-834D-9E492BB7FF02}"/>
    <dgm:cxn modelId="{09CD2C2C-95CC-4A39-97A8-24B6473483B9}" type="presOf" srcId="{DEFC1B6F-B73B-48D3-8880-885C63215338}" destId="{202AA23C-73CB-453C-8218-C01814151921}" srcOrd="0" destOrd="0" presId="urn:microsoft.com/office/officeart/2005/8/layout/cycle6"/>
    <dgm:cxn modelId="{D6990145-8339-4EE9-B071-BE4D821D74E3}" type="presOf" srcId="{2FBBEB69-67A0-4448-B13E-56C346BAF2B5}" destId="{007D09A2-EE48-4FDC-A957-A6DDB50882E7}" srcOrd="0" destOrd="0" presId="urn:microsoft.com/office/officeart/2005/8/layout/cycle6"/>
    <dgm:cxn modelId="{9A5BB945-70B9-4590-AC75-A2205D087F0C}" srcId="{2FBBEB69-67A0-4448-B13E-56C346BAF2B5}" destId="{EDF0DD32-1CD9-451C-A7DC-EEA77ED6675C}" srcOrd="0" destOrd="0" parTransId="{E1C2173C-6D89-423E-A5FA-C7AC34588814}" sibTransId="{8C0CACFF-DC4A-47FB-B455-A933BAC89381}"/>
    <dgm:cxn modelId="{56376F46-FC70-49DF-A5C5-2C8868C1FD7D}" srcId="{2FBBEB69-67A0-4448-B13E-56C346BAF2B5}" destId="{A1529EC1-4F2D-49E6-B4FE-C712A53006AD}" srcOrd="1" destOrd="0" parTransId="{5AB82972-405B-4F09-AF13-075E80FC06A2}" sibTransId="{6EF4D821-57B6-457C-9709-6844F6A8CBBD}"/>
    <dgm:cxn modelId="{6C173874-B21C-47E8-8F1B-EA050721EFD6}" srcId="{2FBBEB69-67A0-4448-B13E-56C346BAF2B5}" destId="{DEFC1B6F-B73B-48D3-8880-885C63215338}" srcOrd="2" destOrd="0" parTransId="{58DBE7D5-6704-4258-9560-3ABFAF40BE9F}" sibTransId="{3E29B24B-54A5-4ACF-B92B-6462E0A3CAEA}"/>
    <dgm:cxn modelId="{BA93627A-ADB7-4ED7-8BC3-BC23248778FF}" type="presOf" srcId="{A1529EC1-4F2D-49E6-B4FE-C712A53006AD}" destId="{0C408F32-ED2E-40D9-981A-10DB7D5355FC}" srcOrd="0" destOrd="0" presId="urn:microsoft.com/office/officeart/2005/8/layout/cycle6"/>
    <dgm:cxn modelId="{63C204BB-BF11-4DAA-8610-98A7B6104B3C}" type="presOf" srcId="{E95C1154-10E9-44E6-9FC8-BA93124FBCD5}" destId="{DAAE3E68-DF13-49A7-A36C-22C9D42C7FAE}" srcOrd="0" destOrd="0" presId="urn:microsoft.com/office/officeart/2005/8/layout/cycle6"/>
    <dgm:cxn modelId="{6FA35DC9-86CB-410F-8022-5FCA8BCB7379}" type="presOf" srcId="{D4960362-3B5A-4E14-A7AF-69DC64FEA75C}" destId="{0302AE01-9424-4B61-9822-C3944ECD3277}" srcOrd="0" destOrd="0" presId="urn:microsoft.com/office/officeart/2005/8/layout/cycle6"/>
    <dgm:cxn modelId="{25691BE3-0965-45B5-AE36-FBE3A1143295}" type="presOf" srcId="{645AD702-1407-4A5A-8159-A0A0A37EA32B}" destId="{8A180F68-1583-4AE7-8C84-CFB5639F2ACA}" srcOrd="0" destOrd="0" presId="urn:microsoft.com/office/officeart/2005/8/layout/cycle6"/>
    <dgm:cxn modelId="{F22851E5-8742-405E-A6C0-2E4C63E0C95A}" type="presOf" srcId="{EDF0DD32-1CD9-451C-A7DC-EEA77ED6675C}" destId="{9EF6929B-1634-4084-BC90-21F3C8138EF2}" srcOrd="0" destOrd="0" presId="urn:microsoft.com/office/officeart/2005/8/layout/cycle6"/>
    <dgm:cxn modelId="{917392F2-6504-4B2D-A55C-331A2EBBC004}" type="presOf" srcId="{3E29B24B-54A5-4ACF-B92B-6462E0A3CAEA}" destId="{3DB15E10-8CBA-4FAD-AF34-B124E06C5795}" srcOrd="0" destOrd="0" presId="urn:microsoft.com/office/officeart/2005/8/layout/cycle6"/>
    <dgm:cxn modelId="{38EC8CF4-0C24-4733-8E8E-8813C7E9F81E}" type="presOf" srcId="{8C0CACFF-DC4A-47FB-B455-A933BAC89381}" destId="{2B7B24E4-E579-4119-9BC1-7AA1B1941EEE}" srcOrd="0" destOrd="0" presId="urn:microsoft.com/office/officeart/2005/8/layout/cycle6"/>
    <dgm:cxn modelId="{E4F6D898-972B-490A-8E95-F31E0C614DCD}" type="presParOf" srcId="{007D09A2-EE48-4FDC-A957-A6DDB50882E7}" destId="{9EF6929B-1634-4084-BC90-21F3C8138EF2}" srcOrd="0" destOrd="0" presId="urn:microsoft.com/office/officeart/2005/8/layout/cycle6"/>
    <dgm:cxn modelId="{7E0E24BB-7719-483D-AD2F-3F94E211243D}" type="presParOf" srcId="{007D09A2-EE48-4FDC-A957-A6DDB50882E7}" destId="{950BB519-F552-4F2B-A63E-F1986AA010E1}" srcOrd="1" destOrd="0" presId="urn:microsoft.com/office/officeart/2005/8/layout/cycle6"/>
    <dgm:cxn modelId="{12713D1B-2E59-41C2-96F3-681C58B28340}" type="presParOf" srcId="{007D09A2-EE48-4FDC-A957-A6DDB50882E7}" destId="{2B7B24E4-E579-4119-9BC1-7AA1B1941EEE}" srcOrd="2" destOrd="0" presId="urn:microsoft.com/office/officeart/2005/8/layout/cycle6"/>
    <dgm:cxn modelId="{BEB5297B-152D-4A61-953D-B6194E1FC87A}" type="presParOf" srcId="{007D09A2-EE48-4FDC-A957-A6DDB50882E7}" destId="{0C408F32-ED2E-40D9-981A-10DB7D5355FC}" srcOrd="3" destOrd="0" presId="urn:microsoft.com/office/officeart/2005/8/layout/cycle6"/>
    <dgm:cxn modelId="{F64FBC93-37B1-4CD1-8134-007782BDA571}" type="presParOf" srcId="{007D09A2-EE48-4FDC-A957-A6DDB50882E7}" destId="{E7899C20-3A58-4AA6-AF36-8E7E164E8E20}" srcOrd="4" destOrd="0" presId="urn:microsoft.com/office/officeart/2005/8/layout/cycle6"/>
    <dgm:cxn modelId="{02DE2EE4-2DBC-4500-BDAD-E0037DC12A56}" type="presParOf" srcId="{007D09A2-EE48-4FDC-A957-A6DDB50882E7}" destId="{24F1BB6A-717E-4629-A94E-88723B6BBB29}" srcOrd="5" destOrd="0" presId="urn:microsoft.com/office/officeart/2005/8/layout/cycle6"/>
    <dgm:cxn modelId="{D776BD63-DB52-4339-A7B4-E66E12AF6D2B}" type="presParOf" srcId="{007D09A2-EE48-4FDC-A957-A6DDB50882E7}" destId="{202AA23C-73CB-453C-8218-C01814151921}" srcOrd="6" destOrd="0" presId="urn:microsoft.com/office/officeart/2005/8/layout/cycle6"/>
    <dgm:cxn modelId="{7C22D81A-7747-4A77-B1AB-03F00825709F}" type="presParOf" srcId="{007D09A2-EE48-4FDC-A957-A6DDB50882E7}" destId="{F8BF7867-7004-4C26-B3AC-DECFD13427B5}" srcOrd="7" destOrd="0" presId="urn:microsoft.com/office/officeart/2005/8/layout/cycle6"/>
    <dgm:cxn modelId="{9D260122-D2F2-42D8-B540-04486D45F746}" type="presParOf" srcId="{007D09A2-EE48-4FDC-A957-A6DDB50882E7}" destId="{3DB15E10-8CBA-4FAD-AF34-B124E06C5795}" srcOrd="8" destOrd="0" presId="urn:microsoft.com/office/officeart/2005/8/layout/cycle6"/>
    <dgm:cxn modelId="{942BBEA2-AADF-43EA-962A-652E4B9AADA4}" type="presParOf" srcId="{007D09A2-EE48-4FDC-A957-A6DDB50882E7}" destId="{8A180F68-1583-4AE7-8C84-CFB5639F2ACA}" srcOrd="9" destOrd="0" presId="urn:microsoft.com/office/officeart/2005/8/layout/cycle6"/>
    <dgm:cxn modelId="{B7369B21-0674-478A-A0E2-A866A6DDBB0B}" type="presParOf" srcId="{007D09A2-EE48-4FDC-A957-A6DDB50882E7}" destId="{8482173D-3D9A-44B7-937A-2B45F54F3403}" srcOrd="10" destOrd="0" presId="urn:microsoft.com/office/officeart/2005/8/layout/cycle6"/>
    <dgm:cxn modelId="{3925C820-1FA0-47D7-B1C3-8A6EF31259EA}" type="presParOf" srcId="{007D09A2-EE48-4FDC-A957-A6DDB50882E7}" destId="{0302AE01-9424-4B61-9822-C3944ECD3277}" srcOrd="11" destOrd="0" presId="urn:microsoft.com/office/officeart/2005/8/layout/cycle6"/>
    <dgm:cxn modelId="{4C5E8F65-F50D-4464-BD26-EF3155D2D95E}" type="presParOf" srcId="{007D09A2-EE48-4FDC-A957-A6DDB50882E7}" destId="{DAAE3E68-DF13-49A7-A36C-22C9D42C7FAE}" srcOrd="12" destOrd="0" presId="urn:microsoft.com/office/officeart/2005/8/layout/cycle6"/>
    <dgm:cxn modelId="{B5ABA283-72A6-4322-BCC0-44FE4C354F39}" type="presParOf" srcId="{007D09A2-EE48-4FDC-A957-A6DDB50882E7}" destId="{23E6837E-D61B-4C27-A47E-78CFA918CFBE}" srcOrd="13" destOrd="0" presId="urn:microsoft.com/office/officeart/2005/8/layout/cycle6"/>
    <dgm:cxn modelId="{F4D3A6FC-B674-4C85-B3D1-079337016538}" type="presParOf" srcId="{007D09A2-EE48-4FDC-A957-A6DDB50882E7}" destId="{48965974-77D5-4736-B48A-3E907E5CF84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929B-1634-4084-BC90-21F3C8138EF2}">
      <dsp:nvSpPr>
        <dsp:cNvPr id="0" name=""/>
        <dsp:cNvSpPr/>
      </dsp:nvSpPr>
      <dsp:spPr>
        <a:xfrm>
          <a:off x="5688643" y="929"/>
          <a:ext cx="187173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FACILIDADE DE APRENDIZAGEM</a:t>
          </a:r>
        </a:p>
      </dsp:txBody>
      <dsp:txXfrm>
        <a:off x="5739961" y="52247"/>
        <a:ext cx="1769095" cy="948616"/>
      </dsp:txXfrm>
    </dsp:sp>
    <dsp:sp modelId="{2B7B24E4-E579-4119-9BC1-7AA1B1941EEE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047079" y="224674"/>
              </a:moveTo>
              <a:arcTo wR="2101624" hR="2101624" stAng="17804116" swAng="1738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08F32-ED2E-40D9-981A-10DB7D5355FC}">
      <dsp:nvSpPr>
        <dsp:cNvPr id="0" name=""/>
        <dsp:cNvSpPr/>
      </dsp:nvSpPr>
      <dsp:spPr>
        <a:xfrm>
          <a:off x="7814617" y="1453115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FACILIDADE DE UTILIZAÇÃO</a:t>
          </a:r>
        </a:p>
      </dsp:txBody>
      <dsp:txXfrm>
        <a:off x="7865935" y="1504433"/>
        <a:ext cx="1514675" cy="948616"/>
      </dsp:txXfrm>
    </dsp:sp>
    <dsp:sp modelId="{24F1BB6A-717E-4629-A94E-88723B6BBB29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4200348" y="1991253"/>
              </a:moveTo>
              <a:arcTo wR="2101624" hR="2101624" stAng="21419377" swAng="21974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AA23C-73CB-453C-8218-C01814151921}">
      <dsp:nvSpPr>
        <dsp:cNvPr id="0" name=""/>
        <dsp:cNvSpPr/>
      </dsp:nvSpPr>
      <dsp:spPr>
        <a:xfrm>
          <a:off x="7051157" y="3802803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FACILIDADE DE MEMORIZAÇÃO</a:t>
          </a:r>
        </a:p>
      </dsp:txBody>
      <dsp:txXfrm>
        <a:off x="7102475" y="3854121"/>
        <a:ext cx="1514675" cy="948616"/>
      </dsp:txXfrm>
    </dsp:sp>
    <dsp:sp modelId="{3DB15E10-8CBA-4FAD-AF34-B124E06C5795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2519913" y="4161201"/>
              </a:moveTo>
              <a:arcTo wR="2101624" hR="2101624" stAng="4711181" swAng="1377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80F68-1583-4AE7-8C84-CFB5639F2ACA}">
      <dsp:nvSpPr>
        <dsp:cNvPr id="0" name=""/>
        <dsp:cNvSpPr/>
      </dsp:nvSpPr>
      <dsp:spPr>
        <a:xfrm>
          <a:off x="4580549" y="3802803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POUCOS ERROS</a:t>
          </a:r>
        </a:p>
      </dsp:txBody>
      <dsp:txXfrm>
        <a:off x="4631867" y="3854121"/>
        <a:ext cx="1514675" cy="948616"/>
      </dsp:txXfrm>
    </dsp:sp>
    <dsp:sp modelId="{0302AE01-9424-4B61-9822-C3944ECD3277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51412" y="3265061"/>
              </a:moveTo>
              <a:arcTo wR="2101624" hR="2101624" stAng="8783184" swAng="21974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E3E68-DF13-49A7-A36C-22C9D42C7FAE}">
      <dsp:nvSpPr>
        <dsp:cNvPr id="0" name=""/>
        <dsp:cNvSpPr/>
      </dsp:nvSpPr>
      <dsp:spPr>
        <a:xfrm>
          <a:off x="3817090" y="1453115"/>
          <a:ext cx="1617311" cy="1051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SATISTAÇÃO SUBJETIVA</a:t>
          </a:r>
        </a:p>
      </dsp:txBody>
      <dsp:txXfrm>
        <a:off x="3868408" y="1504433"/>
        <a:ext cx="1514675" cy="948616"/>
      </dsp:txXfrm>
    </dsp:sp>
    <dsp:sp modelId="{48965974-77D5-4736-B48A-3E907E5CF848}">
      <dsp:nvSpPr>
        <dsp:cNvPr id="0" name=""/>
        <dsp:cNvSpPr/>
      </dsp:nvSpPr>
      <dsp:spPr>
        <a:xfrm>
          <a:off x="4522885" y="526555"/>
          <a:ext cx="4203248" cy="4203248"/>
        </a:xfrm>
        <a:custGeom>
          <a:avLst/>
          <a:gdLst/>
          <a:ahLst/>
          <a:cxnLst/>
          <a:rect l="0" t="0" r="0" b="0"/>
          <a:pathLst>
            <a:path>
              <a:moveTo>
                <a:pt x="365216" y="917684"/>
              </a:moveTo>
              <a:arcTo wR="2101624" hR="2101624" stAng="12857246" swAng="17386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https://www.caelum.com.br/apostila-ux-usabilidade-mobile-web/design-visual/#especificao-do-design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15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sability.gov/how-to-and-tools/methods/persona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emaps.co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injamock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/>
          <a:p>
            <a:r>
              <a:rPr lang="pt-BR" dirty="0"/>
              <a:t>IHC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Interação Humano-Computador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da Qualidade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529332"/>
              </p:ext>
            </p:extLst>
          </p:nvPr>
        </p:nvGraphicFramePr>
        <p:xfrm>
          <a:off x="-528509" y="1290638"/>
          <a:ext cx="13249019" cy="4924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53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Público-alvo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Objetivo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Personas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Card</a:t>
            </a:r>
            <a:r>
              <a:rPr lang="pt-BR" dirty="0"/>
              <a:t> </a:t>
            </a:r>
            <a:r>
              <a:rPr lang="pt-BR" dirty="0" err="1"/>
              <a:t>Sorting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Sitemap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Wireframes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5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 dos usuários que têm interesse no conteúdo que o site irá disponibilizar.</a:t>
            </a:r>
          </a:p>
          <a:p>
            <a:r>
              <a:rPr lang="pt-BR" dirty="0"/>
              <a:t>Redigir um parágrafo ou dois que descreva as características principais desses usuários.</a:t>
            </a:r>
          </a:p>
        </p:txBody>
      </p:sp>
    </p:spTree>
    <p:extLst>
      <p:ext uri="{BB962C8B-B14F-4D97-AF65-F5344CB8AC3E}">
        <p14:creationId xmlns:p14="http://schemas.microsoft.com/office/powerpoint/2010/main" val="151011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Redigir um parágrafo ou dois que responda às questões abaixo:</a:t>
            </a:r>
          </a:p>
          <a:p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que será disponibilizado?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Como será disponibilizado?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que diferencia seu site </a:t>
            </a:r>
            <a:r>
              <a:rPr lang="pt-BR"/>
              <a:t>dos demais?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9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Personagens criadas para representar os diferentes públicos que utilizam um site.</a:t>
            </a:r>
          </a:p>
          <a:p>
            <a:r>
              <a:rPr lang="pt-BR" dirty="0"/>
              <a:t>São atribuídos nomes, profissões, personalidades e aspirações a essas personagens.</a:t>
            </a:r>
          </a:p>
          <a:p>
            <a:r>
              <a:rPr lang="pt-BR" dirty="0"/>
              <a:t>[ </a:t>
            </a:r>
            <a:r>
              <a:rPr lang="pt-BR" dirty="0">
                <a:hlinkClick r:id="rId2"/>
              </a:rPr>
              <a:t>modelos</a:t>
            </a:r>
            <a:r>
              <a:rPr lang="pt-BR" dirty="0"/>
              <a:t>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 descr="http://bharwood.com/assets/img/jo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96" y="3801979"/>
            <a:ext cx="3742088" cy="263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5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Card</a:t>
            </a:r>
            <a:r>
              <a:rPr lang="pt-BR" dirty="0"/>
              <a:t> </a:t>
            </a:r>
            <a:r>
              <a:rPr lang="pt-BR" dirty="0" err="1"/>
              <a:t>Sorting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organização em que um conjunto de cartões representa os conteúdos do site e as categorias em que eles podem ser organizados.</a:t>
            </a:r>
          </a:p>
          <a:p>
            <a:r>
              <a:rPr lang="pt-BR" dirty="0"/>
              <a:t>Os participantes agrupam os cartões da forma que lhes parecer mais adequada.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050" name="Picture 2" descr="http://www.maxandriani.art.br/wp-content/uploads/2012/11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76" y="3818361"/>
            <a:ext cx="3928928" cy="26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7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Sitemap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013621"/>
          </a:xfrm>
        </p:spPr>
        <p:txBody>
          <a:bodyPr/>
          <a:lstStyle/>
          <a:p>
            <a:r>
              <a:rPr lang="pt-BR" dirty="0"/>
              <a:t>Diagrama que mostra a estrutura de um site ou sistema. Deve mapear as principais telas e fluxos do site. O diagrama deve traduzir visualmente também as principais interações possíveis no sistema.</a:t>
            </a:r>
          </a:p>
        </p:txBody>
      </p:sp>
      <p:pic>
        <p:nvPicPr>
          <p:cNvPr id="3074" name="Picture 2" descr="https://s-media-cache-ak0.pinimg.com/736x/6b/20/e8/6b20e8d6117af7ab88beb03171f28eb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33" y="3418455"/>
            <a:ext cx="2812214" cy="28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855243" y="4455230"/>
            <a:ext cx="14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 </a:t>
            </a:r>
            <a:r>
              <a:rPr lang="pt-BR" dirty="0" err="1">
                <a:hlinkClick r:id="rId3"/>
              </a:rPr>
              <a:t>Writemaps</a:t>
            </a:r>
            <a:r>
              <a:rPr lang="pt-BR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15642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Wireframes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Wireframe</a:t>
            </a:r>
            <a:r>
              <a:rPr lang="pt-BR" dirty="0"/>
              <a:t> é um desenho básico que demonstra de modo direto a arquitetura de uma página Web. </a:t>
            </a:r>
          </a:p>
          <a:p>
            <a:r>
              <a:rPr lang="pt-BR" dirty="0"/>
              <a:t>Ele é elaborado para organizar os elementos da página, no entanto, ele deve ser feito da maneira mais simples possível, mostrando apenas o essencial.</a:t>
            </a:r>
          </a:p>
        </p:txBody>
      </p:sp>
    </p:spTree>
    <p:extLst>
      <p:ext uri="{BB962C8B-B14F-4D97-AF65-F5344CB8AC3E}">
        <p14:creationId xmlns:p14="http://schemas.microsoft.com/office/powerpoint/2010/main" val="307951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Wireframes</a:t>
            </a:r>
            <a:endParaRPr lang="pt-BR" dirty="0"/>
          </a:p>
        </p:txBody>
      </p:sp>
      <p:pic>
        <p:nvPicPr>
          <p:cNvPr id="5" name="Picture 3" descr="interface_globo_esporte.png                                    000C9E1CMacintosh HD                   BC593A42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20" y="1290638"/>
            <a:ext cx="4332561" cy="509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512971" y="3320718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 </a:t>
            </a:r>
            <a:r>
              <a:rPr lang="pt-BR" dirty="0" err="1">
                <a:hlinkClick r:id="rId3"/>
              </a:rPr>
              <a:t>NinjaMock</a:t>
            </a:r>
            <a:r>
              <a:rPr lang="pt-BR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44880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 na Web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0945" t="19912" r="20743" b="9903"/>
          <a:stretch/>
        </p:blipFill>
        <p:spPr>
          <a:xfrm>
            <a:off x="4415459" y="1291053"/>
            <a:ext cx="3361082" cy="49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0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Emergiu na década de 80, como novo campo de investigação preocupado não somente com o design computacional, mas também com os interesses dos usuários.</a:t>
            </a:r>
          </a:p>
          <a:p>
            <a:endParaRPr lang="pt-BR" dirty="0"/>
          </a:p>
          <a:p>
            <a:r>
              <a:rPr lang="pt-BR" altLang="pt-BR" dirty="0"/>
              <a:t>É uma disciplina que envolve design, implementação e avaliação da interação homem computador bem como o estudo dos fenômenos que os cercam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50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dos 3 cliques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capacidade dos usuários de encontrar produtos em um site de comércio eletrônico aumentou 600% depois que o design foi alterado para que os produtos estivessem a quatro cliques da homepage. O design revisado era mais rápido e mais gerenciável porque os usuários não tinham de gastar tanto tempo pensando onde clicar.</a:t>
            </a:r>
          </a:p>
        </p:txBody>
      </p:sp>
    </p:spTree>
    <p:extLst>
      <p:ext uri="{BB962C8B-B14F-4D97-AF65-F5344CB8AC3E}">
        <p14:creationId xmlns:p14="http://schemas.microsoft.com/office/powerpoint/2010/main" val="407246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layout comuns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Página não estruturada em ordem de prioridade;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Interações excessivamente complexas e que não oferecem orientação;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Áreas relacionadas não agrupadas em boa proximidade;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Elementos não alinhados adequadamente para criar ordem;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Elementos não posicionados no lugar que as pessoas esperam;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Muitos elementos na página.</a:t>
            </a:r>
          </a:p>
        </p:txBody>
      </p:sp>
    </p:spTree>
    <p:extLst>
      <p:ext uri="{BB962C8B-B14F-4D97-AF65-F5344CB8AC3E}">
        <p14:creationId xmlns:p14="http://schemas.microsoft.com/office/powerpoint/2010/main" val="249307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princípio CRAP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Contraste;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Repetição;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Alinhamento;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/>
              <a:t>Proximidade.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31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650042"/>
          </a:xfrm>
        </p:spPr>
        <p:txBody>
          <a:bodyPr/>
          <a:lstStyle/>
          <a:p>
            <a:r>
              <a:rPr lang="pt-BR" dirty="0"/>
              <a:t>Direciona o usuário para as áreas importantes da interface.</a:t>
            </a:r>
          </a:p>
        </p:txBody>
      </p:sp>
      <p:pic>
        <p:nvPicPr>
          <p:cNvPr id="1026" name="Picture 2" descr="Exemplo de contrast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05" y="1941095"/>
            <a:ext cx="5694190" cy="458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8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842547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Áreas diferentes devem usar a mesma abordagem de design e um mesmo elemento deve transmitir a mesma ideia em qualquer parte da aplicação.</a:t>
            </a:r>
          </a:p>
        </p:txBody>
      </p:sp>
      <p:pic>
        <p:nvPicPr>
          <p:cNvPr id="2050" name="Picture 2" descr="Exemplo de repetiçã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88" y="2105744"/>
            <a:ext cx="5223024" cy="443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5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8962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Fornece uma âncora visual e faz a página parecer mais unificada.</a:t>
            </a:r>
          </a:p>
        </p:txBody>
      </p:sp>
      <p:pic>
        <p:nvPicPr>
          <p:cNvPr id="3074" name="Picture 2" descr="Exemplo de alinham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15" y="1745640"/>
            <a:ext cx="5926370" cy="464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4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Proximidade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85858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Trabalha em conjunto com o alinhamento, onde os elementos relacionados devem também se relacionar visualmente, através da aproximação.</a:t>
            </a:r>
          </a:p>
        </p:txBody>
      </p:sp>
      <p:pic>
        <p:nvPicPr>
          <p:cNvPr id="4098" name="Picture 2" descr="Exemplo de proximidad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95" y="2050812"/>
            <a:ext cx="3694011" cy="456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1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Heurística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princípios de usabilidade conhecido como heurísticas.</a:t>
            </a:r>
          </a:p>
          <a:p>
            <a:endParaRPr lang="pt-BR" dirty="0"/>
          </a:p>
          <a:p>
            <a:r>
              <a:rPr lang="pt-BR" dirty="0"/>
              <a:t>Essas heurísticas são diretrizes (</a:t>
            </a:r>
            <a:r>
              <a:rPr lang="pt-BR" dirty="0" err="1"/>
              <a:t>guidelines</a:t>
            </a:r>
            <a:r>
              <a:rPr lang="pt-BR" dirty="0"/>
              <a:t>) que orientam os avaliadores enquanto percorrem uma interface buscando problemas e deficiências.</a:t>
            </a:r>
          </a:p>
        </p:txBody>
      </p:sp>
    </p:spTree>
    <p:extLst>
      <p:ext uri="{BB962C8B-B14F-4D97-AF65-F5344CB8AC3E}">
        <p14:creationId xmlns:p14="http://schemas.microsoft.com/office/powerpoint/2010/main" val="3168622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Heurística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Avaliador inspeciona a interface;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Percorra duas vezes;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 avaliador localiza os erros e verifica sua gravidade conforme os graus de severidade que podem variar numa escala de zero (0) a quatro (4).</a:t>
            </a:r>
          </a:p>
        </p:txBody>
      </p:sp>
    </p:spTree>
    <p:extLst>
      <p:ext uri="{BB962C8B-B14F-4D97-AF65-F5344CB8AC3E}">
        <p14:creationId xmlns:p14="http://schemas.microsoft.com/office/powerpoint/2010/main" val="2119287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Heurística</a:t>
            </a:r>
          </a:p>
        </p:txBody>
      </p:sp>
      <p:graphicFrame>
        <p:nvGraphicFramePr>
          <p:cNvPr id="5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995750"/>
              </p:ext>
            </p:extLst>
          </p:nvPr>
        </p:nvGraphicFramePr>
        <p:xfrm>
          <a:off x="1981200" y="1290638"/>
          <a:ext cx="8229600" cy="47895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dirty="0">
                          <a:latin typeface="Arial"/>
                          <a:ea typeface="Calibri"/>
                          <a:cs typeface="Times New Roman"/>
                        </a:rPr>
                        <a:t>SEVERIDADE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i="1" dirty="0">
                          <a:latin typeface="Arial"/>
                          <a:ea typeface="Calibri"/>
                          <a:cs typeface="Times New Roman"/>
                        </a:rPr>
                        <a:t>SIGNIFICADO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Não é considerado, totalmente, um problema de usabilidade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apenas estético: não necessita ser consertado a menos que haja tempo extra disponível no projeto 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menor de usabilidade: o conserto desse problema deverá ter baixa prioridade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Problema maior de usabilidade: é importante consertá-lo, para isso deverá ser dado alta prioridade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Catástrofe de usabilidade: é obrigatório consertá-lo, antes do produto ser divulgado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98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Preocupada em atentar-se para o conhecimento sobre as limitações da capacidade humana e as restrições de tecnologia existentes, a fim de oferecer ao usuário um meio adequado para a interação com o computador.</a:t>
            </a:r>
          </a:p>
        </p:txBody>
      </p:sp>
    </p:spTree>
    <p:extLst>
      <p:ext uri="{BB962C8B-B14F-4D97-AF65-F5344CB8AC3E}">
        <p14:creationId xmlns:p14="http://schemas.microsoft.com/office/powerpoint/2010/main" val="3737330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Visibilidade do status do sistema:</a:t>
            </a:r>
            <a:r>
              <a:rPr lang="pt-BR" dirty="0"/>
              <a:t> O sistema deve manter os usuários informados sobre o que está acontecendo, através de feedback apropriado em tempo razoável.</a:t>
            </a:r>
          </a:p>
        </p:txBody>
      </p:sp>
    </p:spTree>
    <p:extLst>
      <p:ext uri="{BB962C8B-B14F-4D97-AF65-F5344CB8AC3E}">
        <p14:creationId xmlns:p14="http://schemas.microsoft.com/office/powerpoint/2010/main" val="1141979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Correspondência entre a interface do sistema e o mundo real:</a:t>
            </a:r>
            <a:r>
              <a:rPr lang="pt-BR" dirty="0"/>
              <a:t> </a:t>
            </a:r>
            <a:r>
              <a:rPr lang="pt-BR" altLang="pt-BR" dirty="0"/>
              <a:t>O sistema deve falar a linguagem dos usuários, com palavras, frases e conceitos familiares ao invés de termos orientados ao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709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Controle do usuário e liberdade:</a:t>
            </a:r>
            <a:r>
              <a:rPr lang="pt-BR" dirty="0"/>
              <a:t> </a:t>
            </a:r>
            <a:r>
              <a:rPr lang="pt-BR" altLang="pt-BR" dirty="0"/>
              <a:t>Usuários frequentemente escolhem funções do sistema por engano e precisa de uma "saída de emergência" sem ter que passar por um extenso diálogo. Permita fazer e desfazer a ação no sistema quando estiver perdido ou em situações inesperadas.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93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Consistência e padrões:</a:t>
            </a:r>
            <a:r>
              <a:rPr lang="pt-BR" dirty="0"/>
              <a:t> </a:t>
            </a:r>
            <a:r>
              <a:rPr lang="pt-BR" altLang="pt-BR" dirty="0"/>
              <a:t>Fale a mesma língua o tempo todo e nunca identifique uma mesma ação com ícones ou palavras diferentes. Trate coisas similares, da mesma maneira, facilitando a identificação do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73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Prevenção de erros:</a:t>
            </a:r>
            <a:r>
              <a:rPr lang="pt-BR" dirty="0"/>
              <a:t> </a:t>
            </a:r>
            <a:r>
              <a:rPr lang="pt-BR" altLang="pt-BR" dirty="0"/>
              <a:t>Ainda melhor do que boa mensagem de erro é um projeto cuidadoso que impede que um problema ocorra em primeiro lugar.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93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Reconhecimento em vez de lembrança:</a:t>
            </a:r>
            <a:r>
              <a:rPr lang="pt-BR" dirty="0"/>
              <a:t> </a:t>
            </a:r>
            <a:r>
              <a:rPr lang="pt-BR" altLang="pt-BR" dirty="0"/>
              <a:t>Minimizar a carga da memória do usuário. Permita que a interface ofereça ajuda capaz de orientar o usuário. Instruções para uso do sistema devem estar visíveis e facilmente recuperáveis ​​quando necessário. Dialogue com 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364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Flexibilidade e eficiência de utilização:</a:t>
            </a:r>
            <a:r>
              <a:rPr lang="pt-BR" dirty="0"/>
              <a:t> </a:t>
            </a:r>
            <a:r>
              <a:rPr lang="pt-BR" altLang="pt-BR" dirty="0"/>
              <a:t>O sistema precisa ser fácil para usuários leigos, mas flexível o bastante para se tornar ágil a usuários experientes. Permitir aos usuários personalizar ações frequentes.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122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Estética e design minimalista:</a:t>
            </a:r>
            <a:r>
              <a:rPr lang="pt-BR" dirty="0"/>
              <a:t> </a:t>
            </a:r>
            <a:r>
              <a:rPr lang="pt-BR" altLang="pt-BR" dirty="0"/>
              <a:t>Evite que os textos e o design falem mais do que o usuário necessita saber. Os diálogos não devem conter informação irrelevante ou raramente necessária.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142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Ajude os usuários a reconhecer, diagnosticar e recuperar erros:</a:t>
            </a:r>
            <a:r>
              <a:rPr lang="pt-BR" dirty="0"/>
              <a:t> </a:t>
            </a:r>
            <a:r>
              <a:rPr lang="pt-BR" altLang="pt-BR" dirty="0"/>
              <a:t>Mensagens de erro devem ser expressas em linguagem clara (sem códigos), indicar com precisão o problema e construtivamente sugerir uma solução.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528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Ajuda e documentação:</a:t>
            </a:r>
            <a:r>
              <a:rPr lang="pt-BR" dirty="0"/>
              <a:t> </a:t>
            </a:r>
            <a:r>
              <a:rPr lang="pt-BR" altLang="pt-BR" dirty="0"/>
              <a:t>Um bom design deveria evitar ao máximo à necessidade de ajuda na utilização do sistema. Ainda assim, um bom conjunto de documentação e ajuda deve ser utilizada para orientar o usuário em caso de dúvida. Deve ser visível, facilmente acessada, e oferecer uma ferramenta de busca na ajuda.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52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17" y="1290638"/>
            <a:ext cx="6261967" cy="5233730"/>
          </a:xfrm>
        </p:spPr>
      </p:pic>
    </p:spTree>
    <p:extLst>
      <p:ext uri="{BB962C8B-B14F-4D97-AF65-F5344CB8AC3E}">
        <p14:creationId xmlns:p14="http://schemas.microsoft.com/office/powerpoint/2010/main" val="4075994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Heurísticas de Nielsen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66" y="1290638"/>
            <a:ext cx="7638068" cy="491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57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atributo de qualidade relacionado à facilidade do uso de algo. Mais especificamente, refere-se à rapidez com que os usuários podem aprender a usar alguma coisa, a eficiência deles ao usá-la, o quanto lembram daquilo, seu grau de propensão a erros e o quanto gostam de utilizá-la.</a:t>
            </a:r>
          </a:p>
        </p:txBody>
      </p:sp>
    </p:spTree>
    <p:extLst>
      <p:ext uri="{BB962C8B-B14F-4D97-AF65-F5344CB8AC3E}">
        <p14:creationId xmlns:p14="http://schemas.microsoft.com/office/powerpoint/2010/main" val="164177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pic>
        <p:nvPicPr>
          <p:cNvPr id="5" name="Picture 2" descr="http://usability.zip.net/images/Chaleira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25" y="1586177"/>
            <a:ext cx="4300151" cy="475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43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pic>
        <p:nvPicPr>
          <p:cNvPr id="7" name="Picture 2" descr="http://www.usabilidoido.com.br/imagens/photo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68" y="1290638"/>
            <a:ext cx="3467464" cy="516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00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pic>
        <p:nvPicPr>
          <p:cNvPr id="5" name="Picture 2" descr="http://www.devmedia.com.br/imagens/engsoft/ed16/artigo7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86" y="3480128"/>
            <a:ext cx="7689828" cy="296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224297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Necessidade de interfaces de fácil utilização;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Usuários exigentes;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Dependência da tecnologia de qualidade;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Perda de tempo com interfaces mal elaboradas.</a:t>
            </a:r>
          </a:p>
        </p:txBody>
      </p:sp>
    </p:spTree>
    <p:extLst>
      <p:ext uri="{BB962C8B-B14F-4D97-AF65-F5344CB8AC3E}">
        <p14:creationId xmlns:p14="http://schemas.microsoft.com/office/powerpoint/2010/main" val="20457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Usabilidade: 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Elaborar interfaces capazes de permitir ao usuário pleno controle do ambiente sem se tornar um obstáculo durante a interação.</a:t>
            </a:r>
          </a:p>
        </p:txBody>
      </p:sp>
    </p:spTree>
    <p:extLst>
      <p:ext uri="{BB962C8B-B14F-4D97-AF65-F5344CB8AC3E}">
        <p14:creationId xmlns:p14="http://schemas.microsoft.com/office/powerpoint/2010/main" val="2110702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1220</Words>
  <Application>Microsoft Office PowerPoint</Application>
  <PresentationFormat>Widescreen</PresentationFormat>
  <Paragraphs>124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Helvetica</vt:lpstr>
      <vt:lpstr>Tema do Office</vt:lpstr>
      <vt:lpstr>Interação Humano-Computador</vt:lpstr>
      <vt:lpstr>IHC</vt:lpstr>
      <vt:lpstr>IHC</vt:lpstr>
      <vt:lpstr>IHC</vt:lpstr>
      <vt:lpstr>Usabilidade</vt:lpstr>
      <vt:lpstr>Usabilidade</vt:lpstr>
      <vt:lpstr>Usabilidade</vt:lpstr>
      <vt:lpstr>Usabilidade</vt:lpstr>
      <vt:lpstr>Usabilidade: Objetivo</vt:lpstr>
      <vt:lpstr>Componentes da Qualidade</vt:lpstr>
      <vt:lpstr>Métodos de Trabalho</vt:lpstr>
      <vt:lpstr>Público-alvo</vt:lpstr>
      <vt:lpstr>Objetivo</vt:lpstr>
      <vt:lpstr>Personas</vt:lpstr>
      <vt:lpstr>Card Sorting</vt:lpstr>
      <vt:lpstr>Sitemap</vt:lpstr>
      <vt:lpstr>Wireframes</vt:lpstr>
      <vt:lpstr>Wireframes</vt:lpstr>
      <vt:lpstr>Usabilidade na Web</vt:lpstr>
      <vt:lpstr>Regra dos 3 cliques</vt:lpstr>
      <vt:lpstr>Erros de layout comuns</vt:lpstr>
      <vt:lpstr>O princípio CRAP</vt:lpstr>
      <vt:lpstr>Contraste</vt:lpstr>
      <vt:lpstr>Repetição</vt:lpstr>
      <vt:lpstr>Alinhamento</vt:lpstr>
      <vt:lpstr>Proximidade</vt:lpstr>
      <vt:lpstr>Avaliação Heurística</vt:lpstr>
      <vt:lpstr>Avaliação Heurística</vt:lpstr>
      <vt:lpstr>Avaliação Heurística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  <vt:lpstr> Heurísticas de Nielsen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59</cp:revision>
  <dcterms:created xsi:type="dcterms:W3CDTF">2017-01-10T17:35:04Z</dcterms:created>
  <dcterms:modified xsi:type="dcterms:W3CDTF">2020-08-19T20:19:31Z</dcterms:modified>
</cp:coreProperties>
</file>