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3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AA3304F-9C8C-4EAB-9F2E-A6B7D964743E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724DE9D-9524-4312-91ED-F9C4F6DE4A5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063F4CB-4D7E-426D-A852-9763D156A975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0EE85CC-80C7-4162-8DCD-F732A2E49BE0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442D4D9-AD60-4076-99F9-51FC8E48A0DF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EF467FA-589C-4A87-8A1C-07DFE1ADC508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1D32377-3EA4-4904-A5FE-F221ADFA8D7A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3A5CE90-A421-41D2-8939-1284FA718E7C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EC4FDF2-E99D-4803-9CA7-E926A157B74C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A11176E-EEFD-455C-93F4-83703A09468D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91A2E3F-0D79-4D69-A539-569130A8120E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5E87AC9-B753-4AC6-B602-44D11DED0E5A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E9B0451-166F-453D-A17B-598DBD432FB1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F7CFC69-947E-432D-B1F0-27FED209A41D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F759258-102F-4C51-8266-C49E2AA9486D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D90CF8C-3D65-4339-8014-861153AE9126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4872FB1-9921-4539-8089-6B1BABF48ED4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FEC071E-508A-43E5-BA27-396C22849A95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FC00317-1FAE-4AD2-A514-AABBC75DB476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0E72634-DEC0-418C-B827-DCDD1CC99924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B24C4B8-BA35-447A-A731-82AC54088E16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0A7F609-9CA5-40EC-9725-84AC2E2F7732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latin typeface="Arial"/>
              </a:rPr>
              <a:t>Por padrão o express não interpreta os dados recebidos no formato json.</a:t>
            </a:r>
            <a:endParaRPr b="0" lang="pt-B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latin typeface="Arial"/>
              </a:rPr>
              <a:t>Então, adicionar app.use(express.json());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A0FE3A1-2041-473B-A75E-DC5AAE75EF9C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C1EE9FF-C4F3-4A1A-830E-8CE04FC71992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latin typeface="Arial"/>
              </a:rPr>
              <a:t>const products = [];</a:t>
            </a:r>
            <a:endParaRPr b="0" lang="pt-B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latin typeface="Arial"/>
              </a:rPr>
              <a:t>yarn add uuid</a:t>
            </a:r>
            <a:endParaRPr b="0" lang="pt-B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latin typeface="Arial"/>
              </a:rPr>
              <a:t>import { v4 } from 'uuid';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250CC8C-0D81-4175-94FA-A8996DEEC123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3913522-29A8-4882-8233-06242F7944F1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3FDCA2E-3156-4812-84BD-6BA5FB987DE3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1CF914F-685A-4B27-B6FF-2E7E66CE8FB7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4A21C2F-47AF-424D-8AB5-85422189F989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AD9B216-CC7B-4914-A5CB-A017756B7169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C246FAA-C3B8-45D6-B43E-4BF414650CA6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E574C46-EBF0-44A2-A30B-631E805F7E8A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534ED79-B343-42B4-A727-36E8DEFBC5C1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D9D378C-1F46-4AF4-ADA9-D41635E413E1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9DF081C-4614-4C65-81A1-751B8B0FA627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B920F54-2F5B-4CB2-BB30-444E98683B14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5943059-00FC-47C4-8C46-0091FCF2EBA8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latin typeface="Arial"/>
              </a:rPr>
              <a:t>Caso a instalação falhe, verificar política de execução:</a:t>
            </a:r>
            <a:endParaRPr b="0" lang="pt-B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latin typeface="Arial"/>
              </a:rPr>
              <a:t>Get-ExecutionPolicy</a:t>
            </a:r>
            <a:endParaRPr b="0" lang="pt-B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latin typeface="Arial"/>
                <a:ea typeface="Noto Sans CJK SC"/>
              </a:rPr>
              <a:t>Configurar como ‘RemoteSigned’ ou ‘Unrestricted’:</a:t>
            </a:r>
            <a:endParaRPr b="0" lang="pt-B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latin typeface="Arial"/>
                <a:ea typeface="Noto Sans CJK SC"/>
              </a:rPr>
              <a:t>Set-ExecutionPolicy RemoteSigned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07838EC-6EF5-404C-805A-E5EC08497E7F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F4B1794-FD44-451D-B1EA-2666E40A865A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1DA09B4-97D9-42EE-847F-5082FD0D846A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npmjs.com/package/nodemon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pt-BR/docs/Web/HTTP/Methods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nodejs.org/en/about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://localhost:3333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://localhost:3333/products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s://sequelize.org/master/manual/getting-started.html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hyperlink" Target="https://nodejs.org/en/about/" TargetMode="External"/><Relationship Id="rId2" Type="http://schemas.openxmlformats.org/officeDocument/2006/relationships/hyperlink" Target="https://nodejs.org/en/about/" TargetMode="External"/><Relationship Id="rId3" Type="http://schemas.openxmlformats.org/officeDocument/2006/relationships/hyperlink" Target="https://nodejs.org/en/about/" TargetMode="External"/><Relationship Id="rId4" Type="http://schemas.openxmlformats.org/officeDocument/2006/relationships/hyperlink" Target="https://nodejs.org/en/about/" TargetMode="External"/><Relationship Id="rId5" Type="http://schemas.openxmlformats.org/officeDocument/2006/relationships/hyperlink" Target="https://nodejs.org/en/about/" TargetMode="External"/><Relationship Id="rId6" Type="http://schemas.openxmlformats.org/officeDocument/2006/relationships/hyperlink" Target="https://nodejs.org/en/download/" TargetMode="External"/><Relationship Id="rId7" Type="http://schemas.openxmlformats.org/officeDocument/2006/relationships/hyperlink" Target="https://nodejs.org/en/download/" TargetMode="External"/><Relationship Id="rId8" Type="http://schemas.openxmlformats.org/officeDocument/2006/relationships/hyperlink" Target="https://nodejs.org/en/download/" TargetMode="External"/><Relationship Id="rId9" Type="http://schemas.openxmlformats.org/officeDocument/2006/relationships/hyperlink" Target="https://yarnpkg.com/getting-started/" TargetMode="External"/><Relationship Id="rId10" Type="http://schemas.openxmlformats.org/officeDocument/2006/relationships/hyperlink" Target="https://yarnpkg.com/getting-started/" TargetMode="External"/><Relationship Id="rId11" Type="http://schemas.openxmlformats.org/officeDocument/2006/relationships/hyperlink" Target="https://classic.yarnpkg.com/en/docs/install#windows-stable" TargetMode="External"/><Relationship Id="rId12" Type="http://schemas.openxmlformats.org/officeDocument/2006/relationships/hyperlink" Target="https://classic.yarnpkg.com/en/docs/install#windows-stable" TargetMode="External"/><Relationship Id="rId13" Type="http://schemas.openxmlformats.org/officeDocument/2006/relationships/hyperlink" Target="https://expressjs.com/en/starter/installing.html" TargetMode="External"/><Relationship Id="rId14" Type="http://schemas.openxmlformats.org/officeDocument/2006/relationships/slideLayout" Target="../slideLayouts/slideLayout13.xml"/><Relationship Id="rId15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s://www.npmjs.com/package/nodemon" TargetMode="External"/><Relationship Id="rId2" Type="http://schemas.openxmlformats.org/officeDocument/2006/relationships/hyperlink" Target="https://developer.mozilla.org/pt-BR/docs/Web/HTTP/Methods" TargetMode="External"/><Relationship Id="rId3" Type="http://schemas.openxmlformats.org/officeDocument/2006/relationships/hyperlink" Target="https://developer.mozilla.org/pt-BR/docs/Web/HTTP/Methods" TargetMode="External"/><Relationship Id="rId4" Type="http://schemas.openxmlformats.org/officeDocument/2006/relationships/hyperlink" Target="https://developer.mozilla.org/pt-BR/docs/Web/HTTP/Methods" TargetMode="External"/><Relationship Id="rId5" Type="http://schemas.openxmlformats.org/officeDocument/2006/relationships/hyperlink" Target="https://developer.mozilla.org/pt-BR/docs/Web/HTTP/Methods" TargetMode="External"/><Relationship Id="rId6" Type="http://schemas.openxmlformats.org/officeDocument/2006/relationships/hyperlink" Target="https://developer.mozilla.org/pt-BR/docs/Web/HTTP/Methods" TargetMode="External"/><Relationship Id="rId7" Type="http://schemas.openxmlformats.org/officeDocument/2006/relationships/hyperlink" Target="https://developer.mozilla.org/pt-BR/docs/Web/HTTP/Methods" TargetMode="External"/><Relationship Id="rId8" Type="http://schemas.openxmlformats.org/officeDocument/2006/relationships/hyperlink" Target="https://insomnia.rest/download" TargetMode="External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https://blog.rocketseat.com.br/tipos-de-parametros-nas-requisicoes-rest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nodejs.org/en/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yarnpkg.com/getting-started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8600" y="2898000"/>
            <a:ext cx="11377800" cy="15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1f4e79"/>
                </a:solidFill>
                <a:latin typeface="Arial"/>
                <a:ea typeface="DejaVu Sans"/>
              </a:rPr>
              <a:t>Node.js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706760" y="4443480"/>
            <a:ext cx="9141120" cy="7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9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1f4e79"/>
                </a:solidFill>
                <a:latin typeface="Arial"/>
                <a:ea typeface="DejaVu Sans"/>
              </a:rPr>
              <a:t>Salmo Marques da Silva Júnior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1f4e79"/>
                </a:solidFill>
                <a:latin typeface="Arial"/>
                <a:ea typeface="DejaVu Sans"/>
              </a:rPr>
              <a:t>salmo.sjunior@sp.senac.br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17000" p14:dur="2000"/>
    </mc:Choice>
    <mc:Fallback>
      <p:transition spd="slow" advTm="17000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ExpressJS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i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Framework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com inúmeros métodos utilitários de HTTP e </a:t>
            </a:r>
            <a:r>
              <a:rPr b="0" i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middlewares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Possui uma estrutura aberta (flexível) e exige poucos conceitos para iniciar a utilização.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Instalando o ExpressJS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Execute o seguinte comando para instalar o ExpressJS: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yarn add express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Hello World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como responder uma requisição: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express = require(‘express’);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aonst app = express();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app.get(‘/’, (request, response) =&gt;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{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response.send(‘Hello World!’); });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app.listen(3333);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Extensão JSON Viewer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É uma extensão para exigir dados na estrutura JSON de modo mais legível.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10" name="Imagem 1" descr=""/>
          <p:cNvPicPr/>
          <p:nvPr/>
        </p:nvPicPr>
        <p:blipFill>
          <a:blip r:embed="rId1"/>
          <a:stretch/>
        </p:blipFill>
        <p:spPr>
          <a:xfrm>
            <a:off x="3005280" y="2638440"/>
            <a:ext cx="6180480" cy="158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Instalando o Nodemon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É uma ferramenta que ajuda desenvolver aplicações baseadas em Node.js reiniciando a aplicação Node quando alterações de arquivos forem detectadas no diretório da aplicação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*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yarn add nodemon -D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Scripts no package.json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4000"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Podemos criar atalhos para executar scripts de modo mais ágil.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main”: “src/index.js”,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scripts”: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dev”: “nodemon”,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},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Métodos HTTP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6000"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 protocolo HTTP define um conjunto de métodos de requisição responsáveis por indicar a ação a ser executada para um dado recurso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*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GET: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solicita a representação de um recurso específico.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POST: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submete uma entidade a um recurso específico.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PUT: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substitui todas as atuais representações do recurso de destino pela carga de dados da requisição.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DELETE: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remove um recurso específico.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Método GET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listar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produtos: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app.get(‘/products’, (request, response) =&gt;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response.json(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[’Pizza de Calabresa’, ‘Cerveja’]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Método POST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adicionar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app.post(‘/products’, (request, response) =&gt;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response.json(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[’Pizza de Calabresa’, ‘Cerveja’, ‘Suco’]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Método PUT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atualizar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app.put(‘/products/:id’, (request, response) =&gt; {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response.json(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[’Pizza de Frango’, ‘Cerveja’, ‘Suco’]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);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O que é Node.js?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É uma plataforma construída usando a </a:t>
            </a:r>
            <a:r>
              <a:rPr b="0" i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engine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V8 do Google Chrome.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 que permite usar Javascript no back-end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*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Método DELETE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remover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response.json(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[’Pizza de Frango’, ‘Cerveja’]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);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Instalando o Insomnia [64 bits]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Ferramenta que auxilia no desenvolvimento e testes de APIs.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https://insomnia.rest/download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4790520" y="2988360"/>
            <a:ext cx="2610000" cy="277092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10262160" y="4982400"/>
            <a:ext cx="1617120" cy="65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Instalando o Postman [64 e 32 bits]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Ferramenta que auxilia no desenvolvimento e testes de APIs.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https://www.postman.com/pricing/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4975200" y="3240720"/>
            <a:ext cx="2241000" cy="201456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10262160" y="4982760"/>
            <a:ext cx="1617120" cy="65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Tipos de parâmetros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Existem três tipos de parâmetros, dois deles comumente utilizados no método GET e um no método no POST.</a:t>
            </a:r>
            <a:endParaRPr b="0" lang="pt-BR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Query Params (GET):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Recebe os dados da requisição como parâmetro na URL.</a:t>
            </a:r>
            <a:endParaRPr b="0" lang="pt-BR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Route Params (GET):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Recebe os dados da requisição na rota.</a:t>
            </a:r>
            <a:endParaRPr b="0" lang="pt-BR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Body Params (POST e PUT):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Recebe os dados da requisição no corpo da requisição, em um objeto em JSON.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Query Params (GET)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request com Query Params: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 u="sng">
                <a:solidFill>
                  <a:srgbClr val="0563c1"/>
                </a:solidFill>
                <a:uFillTx/>
                <a:latin typeface="Courier New"/>
                <a:ea typeface="DejaVu Sans"/>
                <a:hlinkClick r:id="rId1"/>
              </a:rPr>
              <a:t>http://localhost:3333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/products?type=pizza&amp;description=frango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Query Params (GET)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request com Query Params: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app.get(‘/products’, (request, response) =&gt;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query = request.query;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response.json([’Pizza de Frango’]);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Route Params (DELETE)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request com Route Params: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http://localhost:3333/products/2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Route Params (DELETE)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request com Route Params: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query = request.params;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response.json([‘Pizza de Frango’]);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Body Params (POST)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request com Body Params: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 u="sng">
                <a:solidFill>
                  <a:srgbClr val="0563c1"/>
                </a:solidFill>
                <a:uFillTx/>
                <a:latin typeface="Courier New"/>
                <a:ea typeface="DejaVu Sans"/>
                <a:hlinkClick r:id="rId1"/>
              </a:rPr>
              <a:t>http://localhost:3333/products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{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type”: “pizza”,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name”: “Pizza de Bacon”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Body Params (POST)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request com Body Params: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app.use(express.json()); // antes das rotas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app.post(‘/products/’, (request, response) =&gt;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query = request.body;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response.json([‘Pizza de Bacon’]);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49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Arquitetura baseada em eventos: Execução em loop para tratar os eventos inseridos na </a:t>
            </a:r>
            <a:r>
              <a:rPr b="0" i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Call Stack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88" name="Imagem 87" descr=""/>
          <p:cNvPicPr/>
          <p:nvPr/>
        </p:nvPicPr>
        <p:blipFill>
          <a:blip r:embed="rId1"/>
          <a:stretch/>
        </p:blipFill>
        <p:spPr>
          <a:xfrm>
            <a:off x="3819960" y="2376000"/>
            <a:ext cx="4550760" cy="381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Recurso products (POST)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app.post(‘/products/’, (request, response) =&gt;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{type, name} = request.body;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product = { id: v4(), type, name };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products.push(product);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response.status(201).json(product);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Recurso products (GET)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app.get(‘/products/’, (request, response) =&gt;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response.status(200).json(products);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Recurso products (PUT)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app.put(‘/products/:id’, (request, response) =&gt; 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{ id } = request.params;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{type, name} = request.body;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index = projects.findIndex(p =&gt; p.id === id);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if(index &lt; 0) return response.status(404).json({error: ‘Não encontrado’});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product = { id, type, name };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products[index] = product;</a:t>
            </a: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response.status(200).json(product);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Recurso products (DELETE)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{ id } = request.params;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index = projects.findIndex(p =&gt; p.id === id);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if(index &lt; 0)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response.status(404).json({error: ‘Não encontrado’});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products.splice(index, 1);</a:t>
            </a: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response.status(204).send();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Recurso products (GET): filtro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app.get(‘/products/’, (request, response) =&gt; {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{ name } = request.query;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results = name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? products.filter(p =&gt; p.name.includes(name))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: products;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response.status(200).json(results);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ORM: Sequelize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  <a:hlinkClick r:id="rId1"/>
              </a:rPr>
              <a:t>https://sequelize.org/master/manual/getting-started.html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https://levelup.gitconnected.com/creating-sequelize-associations-with-the-sequelize-cli-tool-d83caa902233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Middleware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São scripts que podem ser executados entre a comunicação de outros 2 serviços distintos.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Ele pode verificar e/ou manipular os dados antes da tarefa em execução prosseguir, ou mudar o fluxo da tarefa.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5000"/>
          </a:bodyPr>
          <a:p>
            <a:pPr marL="514440" indent="-5115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About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https://nodejs.org/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en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about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/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marL="514440" indent="-5115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Download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6"/>
              </a:rPr>
              <a:t>https://nodejs.org/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7"/>
              </a:rPr>
              <a:t>en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8"/>
              </a:rPr>
              <a:t>/download/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marL="514440" indent="-5115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Yarn.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Introduction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9"/>
              </a:rPr>
              <a:t>https://yarnpkg.com/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0"/>
              </a:rPr>
              <a:t>getting-started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marL="514440" indent="-5115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Yarn.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Installation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1"/>
              </a:rPr>
              <a:t>https://classic.yarnpkg.com/en/docs/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2"/>
              </a:rPr>
              <a:t>install#windows-stable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marL="514440" indent="-5115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Express.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Installing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3"/>
              </a:rPr>
              <a:t>https://expressjs.com/en/starter/installing.html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62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NPM.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Nodemon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https://www.npmjs.com/package/nodemon</a:t>
            </a:r>
            <a:endParaRPr b="0" lang="pt-BR" sz="3200" spc="-1" strike="noStrike">
              <a:latin typeface="Arial"/>
            </a:endParaRPr>
          </a:p>
          <a:p>
            <a:pPr marL="5162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MDN Web Docs Mozilla.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Métodos de requisição HTTP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https://developer.mozilla.org/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pt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-BR/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docs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6"/>
              </a:rPr>
              <a:t>/Web/HTTP/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7"/>
              </a:rPr>
              <a:t>Methods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marL="5162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Insomnia.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Download Insomnia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8"/>
              </a:rPr>
              <a:t>https://insomnia.rest/download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pt-BR" sz="3200" spc="-1" strike="noStrike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pt-BR" sz="3200" spc="-1" strike="noStrike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62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Rocketseat.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Tipos de Parâmetros nas requisições REST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https://blog.rocketseat.com.br/tipos-de-parametros-nas-requisicoes-rest/</a:t>
            </a:r>
            <a:endParaRPr b="0" lang="pt-BR" sz="3200" spc="-1" strike="noStrike">
              <a:latin typeface="Arial"/>
            </a:endParaRPr>
          </a:p>
          <a:p>
            <a:pPr marL="5162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aeraherh</a:t>
            </a:r>
            <a:endParaRPr b="0" lang="pt-BR" sz="3200" spc="-1" strike="noStrike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pt-BR" sz="3200" spc="-1" strike="noStrike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49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Single-thread: utiliza a biblioteca C++ libuv para utilizar multi-threads.</a:t>
            </a:r>
            <a:endParaRPr b="0" lang="pt-BR" sz="3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Non-blocking I/O: permite o retorno em partes. Sem perda de conexão após um retorno.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Instalação do Node.js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https://nodejs.org/en/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No Windows, não esqueça de aceitar a instalação do Chocolatey durante a instalação do Node.js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93" name="Picture 2" descr="Instalando NodeJS no Windows/Linux | Alura Cursos Online"/>
          <p:cNvPicPr/>
          <p:nvPr/>
        </p:nvPicPr>
        <p:blipFill>
          <a:blip r:embed="rId2"/>
          <a:stretch/>
        </p:blipFill>
        <p:spPr>
          <a:xfrm>
            <a:off x="4028760" y="3160440"/>
            <a:ext cx="4133520" cy="323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NPM vs. Yarn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São gerenciadores de pacotes para Node.js.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Permitem instalar bibliotecas de terceiros e fornecer bibliotecas para terceiros.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 Yarn apresenta um desempenho melhor no momento, com alguns recursos ainda não presentes no NPM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*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Instalando o Yarn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npm i -g yarn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Navegue até o diretório desejado e execute o seguinte comando para criar o diretório raiz do projeto: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mkdir primeira-api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 o próximo comando para acessar o diretório: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cd primeira-api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224280"/>
            <a:ext cx="120204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17520" y="1290960"/>
            <a:ext cx="117025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yarn init –y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 o próximo comando para abrir o diretório atual no VS Code: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code 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6481</TotalTime>
  <Application>LibreOffice/6.4.7.2$Linux_X86_64 LibreOffice_project/40$Build-2</Application>
  <Words>639</Words>
  <Paragraphs>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2017-01-10T17:35:04Z</dcterms:created>
  <dc:creator>Thiago Augusto da Costa</dc:creator>
  <dc:description/>
  <dc:language>pt-BR</dc:language>
  <cp:lastModifiedBy/>
  <dcterms:modified xsi:type="dcterms:W3CDTF">2021-06-16T22:18:02Z</dcterms:modified>
  <cp:revision>513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