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2" r:id="rId4"/>
    <p:sldId id="259" r:id="rId5"/>
    <p:sldId id="264" r:id="rId6"/>
    <p:sldId id="263" r:id="rId7"/>
    <p:sldId id="265" r:id="rId8"/>
    <p:sldId id="266" r:id="rId9"/>
    <p:sldId id="267" r:id="rId10"/>
    <p:sldId id="270" r:id="rId11"/>
    <p:sldId id="275" r:id="rId12"/>
    <p:sldId id="276" r:id="rId13"/>
    <p:sldId id="26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2" d="100"/>
          <a:sy n="62" d="100"/>
        </p:scale>
        <p:origin x="9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B1069-B254-4C5B-9484-54ECBD60935E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CF18E-0506-4361-9EBE-57FDD9AEA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4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70F08-D498-45C7-AA6E-600587D1B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otalmente 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20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9217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14A8E"/>
                </a:solidFill>
                <a:latin typeface="Helvetica" panose="020B0604020202020204" pitchFamily="34" charset="0"/>
              </a:rPr>
              <a:t>Arquitetura da 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Rótulos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Links </a:t>
            </a:r>
            <a:r>
              <a:rPr lang="en-US" dirty="0" err="1" smtClean="0"/>
              <a:t>contextuais</a:t>
            </a:r>
            <a:r>
              <a:rPr lang="en-US" dirty="0" smtClean="0"/>
              <a:t>: Links para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Cabeçalhos</a:t>
            </a:r>
            <a:r>
              <a:rPr lang="en-US" dirty="0" smtClean="0"/>
              <a:t>: </a:t>
            </a:r>
            <a:r>
              <a:rPr lang="en-US" dirty="0" err="1" smtClean="0"/>
              <a:t>Rótulos</a:t>
            </a:r>
            <a:r>
              <a:rPr lang="en-US" dirty="0" smtClean="0"/>
              <a:t> que </a:t>
            </a:r>
            <a:r>
              <a:rPr lang="en-US" dirty="0" err="1" smtClean="0"/>
              <a:t>simplesmente</a:t>
            </a:r>
            <a:r>
              <a:rPr lang="en-US" dirty="0" smtClean="0"/>
              <a:t> </a:t>
            </a:r>
            <a:r>
              <a:rPr lang="en-US" dirty="0" err="1" smtClean="0"/>
              <a:t>descrevem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Opções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: </a:t>
            </a:r>
            <a:r>
              <a:rPr lang="en-US" dirty="0" err="1" smtClean="0"/>
              <a:t>Rótulos</a:t>
            </a:r>
            <a:r>
              <a:rPr lang="en-US" dirty="0" smtClean="0"/>
              <a:t> que </a:t>
            </a:r>
            <a:r>
              <a:rPr lang="en-US" dirty="0" err="1" smtClean="0"/>
              <a:t>representam</a:t>
            </a:r>
            <a:r>
              <a:rPr lang="en-US" dirty="0" smtClean="0"/>
              <a:t> as </a:t>
            </a:r>
            <a:r>
              <a:rPr lang="en-US" dirty="0" err="1" smtClean="0"/>
              <a:t>opções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do Sistema;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: </a:t>
            </a:r>
            <a:r>
              <a:rPr lang="en-US" dirty="0" err="1" smtClean="0"/>
              <a:t>palavras-chave</a:t>
            </a:r>
            <a:r>
              <a:rPr lang="en-US" dirty="0" smtClean="0"/>
              <a:t>, </a:t>
            </a:r>
            <a:r>
              <a:rPr lang="en-US" dirty="0" err="1" smtClean="0"/>
              <a:t>etiquetas</a:t>
            </a:r>
            <a:r>
              <a:rPr lang="en-US" dirty="0" smtClean="0"/>
              <a:t>, e </a:t>
            </a:r>
            <a:r>
              <a:rPr lang="en-US" dirty="0" err="1" smtClean="0"/>
              <a:t>tópicos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assunto</a:t>
            </a:r>
            <a:r>
              <a:rPr lang="en-US" dirty="0" smtClean="0"/>
              <a:t> que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para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navegação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Rotulação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imagem</a:t>
            </a:r>
            <a:r>
              <a:rPr lang="en-US" dirty="0" smtClean="0"/>
              <a:t> vale </a:t>
            </a:r>
            <a:r>
              <a:rPr lang="en-US" dirty="0" err="1" smtClean="0"/>
              <a:t>mais</a:t>
            </a:r>
            <a:r>
              <a:rPr lang="en-US" dirty="0" smtClean="0"/>
              <a:t> do que mil </a:t>
            </a:r>
            <a:r>
              <a:rPr lang="en-US" dirty="0" err="1" smtClean="0"/>
              <a:t>palavras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constituem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r>
              <a:rPr lang="en-US" dirty="0" smtClean="0"/>
              <a:t> que o </a:t>
            </a:r>
            <a:r>
              <a:rPr lang="en-US" dirty="0" err="1" smtClean="0"/>
              <a:t>texto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para </a:t>
            </a:r>
            <a:r>
              <a:rPr lang="en-US" dirty="0" err="1" smtClean="0"/>
              <a:t>rotular</a:t>
            </a:r>
            <a:r>
              <a:rPr lang="en-US" dirty="0" smtClean="0"/>
              <a:t> </a:t>
            </a:r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organização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para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alfabetização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2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Diretrizes</a:t>
            </a:r>
            <a:r>
              <a:rPr lang="en-US" dirty="0" smtClean="0"/>
              <a:t> para </a:t>
            </a:r>
            <a:r>
              <a:rPr lang="en-US" dirty="0" err="1" smtClean="0"/>
              <a:t>Rotulação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Restrinja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que </a:t>
            </a:r>
            <a:r>
              <a:rPr lang="en-US" dirty="0" err="1" smtClean="0"/>
              <a:t>possível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agrupe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variedade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sob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rótulo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rotulação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rótulos</a:t>
            </a:r>
            <a:r>
              <a:rPr lang="en-US" dirty="0" smtClean="0"/>
              <a:t>: </a:t>
            </a:r>
            <a:r>
              <a:rPr lang="en-US" dirty="0" err="1" smtClean="0"/>
              <a:t>consistência</a:t>
            </a:r>
            <a:r>
              <a:rPr lang="en-US" dirty="0" smtClean="0"/>
              <a:t> </a:t>
            </a:r>
            <a:r>
              <a:rPr lang="en-US" dirty="0" err="1" smtClean="0"/>
              <a:t>remete</a:t>
            </a:r>
            <a:r>
              <a:rPr lang="en-US" dirty="0" smtClean="0"/>
              <a:t> a </a:t>
            </a:r>
            <a:r>
              <a:rPr lang="en-US" dirty="0" err="1" smtClean="0"/>
              <a:t>previsibilidade</a:t>
            </a:r>
            <a:r>
              <a:rPr lang="en-US" dirty="0" smtClean="0"/>
              <a:t> 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previsíveis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1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afeta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Estilo gramatical: uso desordenado de pontuação;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Apresentação: Similaridade, consistência na aplicação de fontes, cores, espaço em branco e agrupamentos;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Sintaxe: Rotulação baseada em verbos, substantivos ou perguntas;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Granularidade: rótulos iguais em suas especificidades;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Compreensividade</a:t>
            </a:r>
            <a:r>
              <a:rPr lang="pt-BR" dirty="0" smtClean="0"/>
              <a:t>: A ausência de rótulo “esperado” por uma sequência lógica confunde o visitante. 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Público: idioma alinhado ao público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93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próprio</a:t>
            </a:r>
            <a:r>
              <a:rPr lang="en-US" dirty="0"/>
              <a:t> site;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Sites </a:t>
            </a:r>
            <a:r>
              <a:rPr lang="en-US" dirty="0" err="1"/>
              <a:t>concorrentes</a:t>
            </a:r>
            <a:r>
              <a:rPr lang="en-US" dirty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Enciclopédias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196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Navegação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rotulação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projetada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reduzir</a:t>
            </a:r>
            <a:r>
              <a:rPr lang="en-US" dirty="0" smtClean="0"/>
              <a:t> as chances dos </a:t>
            </a:r>
            <a:r>
              <a:rPr lang="en-US" dirty="0" err="1" smtClean="0"/>
              <a:t>usuários</a:t>
            </a:r>
            <a:r>
              <a:rPr lang="en-US" dirty="0" smtClean="0"/>
              <a:t> se </a:t>
            </a:r>
            <a:r>
              <a:rPr lang="en-US" dirty="0" err="1" smtClean="0"/>
              <a:t>perderem</a:t>
            </a:r>
            <a:r>
              <a:rPr lang="en-US" dirty="0" smtClean="0"/>
              <a:t> no Sistema.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erramentas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para </a:t>
            </a:r>
            <a:r>
              <a:rPr lang="en-US" dirty="0" err="1" smtClean="0"/>
              <a:t>contextualizar</a:t>
            </a:r>
            <a:r>
              <a:rPr lang="en-US" dirty="0" smtClean="0"/>
              <a:t> e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flexibilidade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Estruturar</a:t>
            </a:r>
            <a:r>
              <a:rPr lang="en-US" dirty="0" smtClean="0"/>
              <a:t> e </a:t>
            </a:r>
            <a:r>
              <a:rPr lang="en-US" dirty="0" err="1" smtClean="0"/>
              <a:t>organizar</a:t>
            </a:r>
            <a:r>
              <a:rPr lang="en-US" dirty="0" smtClean="0"/>
              <a:t> é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cômodos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é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portas</a:t>
            </a:r>
            <a:r>
              <a:rPr lang="en-US" dirty="0" smtClean="0"/>
              <a:t> e </a:t>
            </a:r>
            <a:r>
              <a:rPr lang="en-US" dirty="0" err="1" smtClean="0"/>
              <a:t>janelas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68490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Global;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Local;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Contextual.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0" y="3183796"/>
            <a:ext cx="9682367" cy="29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Navegação</a:t>
            </a:r>
            <a:r>
              <a:rPr lang="en-US" dirty="0" smtClean="0"/>
              <a:t> Global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70998"/>
          </a:xfrm>
        </p:spPr>
        <p:txBody>
          <a:bodyPr/>
          <a:lstStyle/>
          <a:p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páginas</a:t>
            </a:r>
            <a:r>
              <a:rPr lang="en-US" dirty="0" smtClean="0"/>
              <a:t> do site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9900"/>
          <a:stretch/>
        </p:blipFill>
        <p:spPr>
          <a:xfrm>
            <a:off x="793952" y="1806522"/>
            <a:ext cx="10604096" cy="41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Navegação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Complementa</a:t>
            </a:r>
            <a:r>
              <a:rPr lang="en-US" dirty="0" smtClean="0"/>
              <a:t> a </a:t>
            </a:r>
            <a:r>
              <a:rPr lang="en-US" dirty="0" err="1" smtClean="0"/>
              <a:t>navegação</a:t>
            </a:r>
            <a:r>
              <a:rPr lang="en-US" dirty="0" smtClean="0"/>
              <a:t> global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exploração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r>
              <a:rPr lang="en-US" dirty="0" smtClean="0"/>
              <a:t> do site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1831"/>
          <a:stretch/>
        </p:blipFill>
        <p:spPr>
          <a:xfrm>
            <a:off x="523875" y="2261058"/>
            <a:ext cx="11144250" cy="36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Navegação</a:t>
            </a:r>
            <a:r>
              <a:rPr lang="en-US" dirty="0" smtClean="0"/>
              <a:t> Contextual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986634"/>
          </a:xfrm>
        </p:spPr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específicos</a:t>
            </a:r>
            <a:r>
              <a:rPr lang="en-US" dirty="0" smtClean="0"/>
              <a:t> para </a:t>
            </a:r>
            <a:r>
              <a:rPr lang="en-US" dirty="0" err="1" smtClean="0"/>
              <a:t>páginas</a:t>
            </a:r>
            <a:r>
              <a:rPr lang="en-US" dirty="0" smtClean="0"/>
              <a:t>,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2236"/>
          <a:stretch/>
        </p:blipFill>
        <p:spPr>
          <a:xfrm>
            <a:off x="523875" y="2244437"/>
            <a:ext cx="11144250" cy="36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Organização: Como categorizar a informação (por assunto ou cronologicamente);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 de </a:t>
            </a:r>
            <a:r>
              <a:rPr lang="pt-BR" dirty="0" smtClean="0"/>
              <a:t>Rotulação: Como representar a informação (termos técnicos ou linguagem popular);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 de </a:t>
            </a:r>
            <a:r>
              <a:rPr lang="pt-BR" dirty="0" smtClean="0"/>
              <a:t>Navegação: Como eu procuro ou navego pela informação (clicando em uma estrutura hierárquica);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 de </a:t>
            </a:r>
            <a:r>
              <a:rPr lang="pt-BR" dirty="0" smtClean="0"/>
              <a:t>Busca: Como eu busco por uma informação (executando uma busca textual ou filtro).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</a:t>
            </a:r>
            <a:r>
              <a:rPr lang="en-US" dirty="0" err="1" smtClean="0"/>
              <a:t>Suplementares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21798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Sitemap: </a:t>
            </a:r>
            <a:r>
              <a:rPr lang="en-US" dirty="0" err="1" smtClean="0"/>
              <a:t>visão</a:t>
            </a:r>
            <a:r>
              <a:rPr lang="en-US" dirty="0" smtClean="0"/>
              <a:t> superficial do site;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Índice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direto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Tutoriais</a:t>
            </a:r>
            <a:r>
              <a:rPr lang="en-US" dirty="0" smtClean="0"/>
              <a:t>: </a:t>
            </a:r>
            <a:r>
              <a:rPr lang="en-US" dirty="0" err="1" smtClean="0"/>
              <a:t>navegação</a:t>
            </a:r>
            <a:r>
              <a:rPr lang="en-US" dirty="0" smtClean="0"/>
              <a:t> </a:t>
            </a:r>
            <a:r>
              <a:rPr lang="en-US" dirty="0" err="1" smtClean="0"/>
              <a:t>personalizada</a:t>
            </a:r>
            <a:r>
              <a:rPr lang="en-US" dirty="0" smtClean="0"/>
              <a:t> para um </a:t>
            </a:r>
            <a:r>
              <a:rPr lang="en-US" dirty="0" err="1" smtClean="0"/>
              <a:t>público</a:t>
            </a:r>
            <a:r>
              <a:rPr lang="en-US" dirty="0" smtClean="0"/>
              <a:t>,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tópico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44" y="3470895"/>
            <a:ext cx="8702191" cy="26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986634"/>
          </a:xfrm>
        </p:spPr>
        <p:txBody>
          <a:bodyPr>
            <a:normAutofit/>
          </a:bodyPr>
          <a:lstStyle/>
          <a:p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ampla</a:t>
            </a:r>
            <a:r>
              <a:rPr lang="en-US" dirty="0" smtClean="0"/>
              <a:t> do </a:t>
            </a:r>
            <a:r>
              <a:rPr lang="en-US" dirty="0" err="1" smtClean="0"/>
              <a:t>conteúdo</a:t>
            </a:r>
            <a:r>
              <a:rPr lang="en-US" dirty="0" smtClean="0"/>
              <a:t> do site e </a:t>
            </a:r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 a </a:t>
            </a:r>
            <a:r>
              <a:rPr lang="en-US" dirty="0" err="1" smtClean="0"/>
              <a:t>porções</a:t>
            </a:r>
            <a:r>
              <a:rPr lang="en-US" dirty="0" smtClean="0"/>
              <a:t> de </a:t>
            </a:r>
            <a:r>
              <a:rPr lang="en-US" dirty="0" err="1" smtClean="0"/>
              <a:t>conteúdo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1831"/>
          <a:stretch/>
        </p:blipFill>
        <p:spPr>
          <a:xfrm>
            <a:off x="523875" y="2244434"/>
            <a:ext cx="11144250" cy="36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053136"/>
          </a:xfrm>
        </p:spPr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varredura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alfabeticamente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e </a:t>
            </a:r>
            <a:r>
              <a:rPr lang="en-US" dirty="0" err="1" smtClean="0"/>
              <a:t>independente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hierárquica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1021"/>
          <a:stretch/>
        </p:blipFill>
        <p:spPr>
          <a:xfrm>
            <a:off x="523875" y="2227805"/>
            <a:ext cx="11144250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Tutoriais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036511"/>
          </a:xfrm>
        </p:spPr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no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recursos</a:t>
            </a:r>
            <a:r>
              <a:rPr lang="en-US" dirty="0" smtClean="0"/>
              <a:t> e </a:t>
            </a:r>
            <a:r>
              <a:rPr lang="en-US" dirty="0" err="1" smtClean="0"/>
              <a:t>funcionalidades</a:t>
            </a:r>
            <a:r>
              <a:rPr lang="en-US" dirty="0" smtClean="0"/>
              <a:t> de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1426"/>
          <a:stretch/>
        </p:blipFill>
        <p:spPr>
          <a:xfrm>
            <a:off x="523875" y="2244435"/>
            <a:ext cx="11144250" cy="36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Seu site precisa de um sistema de busca?</a:t>
            </a:r>
          </a:p>
          <a:p>
            <a:pPr marL="1143000" lvl="1" indent="-457200"/>
            <a:r>
              <a:rPr lang="pt-BR" dirty="0" smtClean="0"/>
              <a:t>Ele tem conteúdo suficiente?</a:t>
            </a:r>
          </a:p>
          <a:p>
            <a:pPr marL="1143000" lvl="1" indent="-457200"/>
            <a:r>
              <a:rPr lang="pt-BR" dirty="0" smtClean="0"/>
              <a:t>O investimento num sistema de busca irá desviar recursos do sistema de navegação?</a:t>
            </a:r>
          </a:p>
          <a:p>
            <a:pPr marL="1143000" lvl="1" indent="-457200"/>
            <a:r>
              <a:rPr lang="pt-BR" dirty="0" smtClean="0"/>
              <a:t>Você terá tempo e recursos necessário para otimizar o sistema de busca?</a:t>
            </a:r>
          </a:p>
          <a:p>
            <a:pPr marL="1143000" lvl="1" indent="-457200"/>
            <a:r>
              <a:rPr lang="pt-BR" dirty="0" smtClean="0"/>
              <a:t>Há alternativas melhores?</a:t>
            </a:r>
          </a:p>
          <a:p>
            <a:pPr marL="1143000" lvl="1" indent="-457200"/>
            <a:r>
              <a:rPr lang="pt-BR" dirty="0" smtClean="0"/>
              <a:t>Seus usuários usam sistemas de busca?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6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Quais dados visualizar?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Quantos itens por página?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Como ordenar?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Agrupar resultados?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Exportar resultados?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6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06714" y="2028"/>
            <a:ext cx="5378572" cy="68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Visualizando a Arquitetura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Organização: categorias do menu de navegação e tópicos para públicos específicos;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Navegação: menu de navegação rápida e indexação;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Busca: campo de busca, calendário e estrutura de diretórios;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Rotulação: Admissão, Acadêmico, Eventos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5633" t="5705" r="7117" b="839"/>
          <a:stretch/>
        </p:blipFill>
        <p:spPr>
          <a:xfrm>
            <a:off x="3097161" y="45880"/>
            <a:ext cx="5515734" cy="68121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4464" y="3267274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de Organização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097161" y="2477729"/>
            <a:ext cx="0" cy="191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3" idx="1"/>
            <a:endCxn id="4" idx="3"/>
          </p:cNvCxnSpPr>
          <p:nvPr/>
        </p:nvCxnSpPr>
        <p:spPr>
          <a:xfrm flipH="1">
            <a:off x="2728648" y="3451940"/>
            <a:ext cx="368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9394723" y="494071"/>
            <a:ext cx="227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de Navegação</a:t>
            </a:r>
            <a:endParaRPr lang="pt-BR" dirty="0"/>
          </a:p>
        </p:txBody>
      </p:sp>
      <p:cxnSp>
        <p:nvCxnSpPr>
          <p:cNvPr id="11" name="Conector de Seta Reta 10"/>
          <p:cNvCxnSpPr>
            <a:endCxn id="9" idx="1"/>
          </p:cNvCxnSpPr>
          <p:nvPr/>
        </p:nvCxnSpPr>
        <p:spPr>
          <a:xfrm>
            <a:off x="8318090" y="176981"/>
            <a:ext cx="1076633" cy="50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8549066" y="721342"/>
            <a:ext cx="84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9413458" y="995827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de Busca</a:t>
            </a:r>
            <a:endParaRPr lang="pt-BR" dirty="0"/>
          </a:p>
        </p:txBody>
      </p:sp>
      <p:cxnSp>
        <p:nvCxnSpPr>
          <p:cNvPr id="17" name="Conector de Seta Reta 16"/>
          <p:cNvCxnSpPr>
            <a:endCxn id="15" idx="1"/>
          </p:cNvCxnSpPr>
          <p:nvPr/>
        </p:nvCxnSpPr>
        <p:spPr>
          <a:xfrm>
            <a:off x="6872748" y="427859"/>
            <a:ext cx="2540710" cy="752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Organizam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que as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encontrem</a:t>
            </a:r>
            <a:r>
              <a:rPr lang="en-US" dirty="0" smtClean="0"/>
              <a:t> a </a:t>
            </a:r>
            <a:r>
              <a:rPr lang="en-US" dirty="0" err="1" smtClean="0"/>
              <a:t>respostas</a:t>
            </a:r>
            <a:r>
              <a:rPr lang="en-US" dirty="0" smtClean="0"/>
              <a:t> </a:t>
            </a:r>
            <a:r>
              <a:rPr lang="en-US" dirty="0" err="1" smtClean="0"/>
              <a:t>corretas</a:t>
            </a:r>
            <a:r>
              <a:rPr lang="en-US" dirty="0" smtClean="0"/>
              <a:t> para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perguntas</a:t>
            </a:r>
            <a:r>
              <a:rPr lang="en-US" dirty="0"/>
              <a:t>;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à </a:t>
            </a:r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casuais</a:t>
            </a:r>
            <a:r>
              <a:rPr lang="en-US" dirty="0" smtClean="0"/>
              <a:t> e </a:t>
            </a:r>
            <a:r>
              <a:rPr lang="en-US" dirty="0" err="1" smtClean="0"/>
              <a:t>diretas</a:t>
            </a:r>
            <a:r>
              <a:rPr lang="en-US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Tem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organizar</a:t>
            </a:r>
            <a:r>
              <a:rPr lang="en-US" dirty="0" smtClean="0"/>
              <a:t> e </a:t>
            </a:r>
            <a:r>
              <a:rPr lang="en-US" dirty="0" err="1" smtClean="0"/>
              <a:t>rotular</a:t>
            </a:r>
            <a:r>
              <a:rPr lang="en-US" dirty="0" smtClean="0"/>
              <a:t> o site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que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2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Ambiguidade: acessórios (contexto automotivo ou vestimenta);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Heterogeneidade: imagens, áudio e vídeo (todos itens possuem todos formatos);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Diferentes </a:t>
            </a:r>
            <a:r>
              <a:rPr lang="pt-BR" dirty="0" smtClean="0"/>
              <a:t>Perspectivas: curso de Premier e fotografia digital na área de comunicação </a:t>
            </a:r>
            <a:r>
              <a:rPr lang="pt-BR" smtClean="0"/>
              <a:t>ao invés </a:t>
            </a:r>
            <a:r>
              <a:rPr lang="pt-BR" dirty="0" smtClean="0"/>
              <a:t>de estar na área de TI; e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Políticas </a:t>
            </a:r>
            <a:r>
              <a:rPr lang="pt-BR" dirty="0"/>
              <a:t>Internas: o que é aula para os alunos e o que é aula para os docentes (segundo Senac </a:t>
            </a:r>
            <a:r>
              <a:rPr lang="pt-BR" dirty="0" err="1"/>
              <a:t>Solution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5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Esquemas de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Cronológica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Geográfica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/>
              <a:t>Alfabética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313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Rotulação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Assim, o objetivo de um rótulo é comunicar informações de forma </a:t>
            </a:r>
            <a:r>
              <a:rPr lang="pt-BR" dirty="0" smtClean="0"/>
              <a:t>eficiente.</a:t>
            </a:r>
          </a:p>
          <a:p>
            <a:endParaRPr lang="pt-BR" dirty="0"/>
          </a:p>
          <a:p>
            <a:r>
              <a:rPr lang="pt-BR" dirty="0"/>
              <a:t>Ou seja, transmitir significado sem ocupar muito </a:t>
            </a:r>
            <a:r>
              <a:rPr lang="pt-BR" dirty="0" smtClean="0"/>
              <a:t>espaço na página.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790</Words>
  <Application>Microsoft Office PowerPoint</Application>
  <PresentationFormat>Widescreen</PresentationFormat>
  <Paragraphs>99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Tema do Office</vt:lpstr>
      <vt:lpstr>Arquitetura da Informação</vt:lpstr>
      <vt:lpstr>Componentes</vt:lpstr>
      <vt:lpstr>Apresentação do PowerPoint</vt:lpstr>
      <vt:lpstr>Visualizando a Arquitetura da Informação</vt:lpstr>
      <vt:lpstr>Apresentação do PowerPoint</vt:lpstr>
      <vt:lpstr>Sistema de Organização</vt:lpstr>
      <vt:lpstr>Desafios</vt:lpstr>
      <vt:lpstr>Esquemas de Organização</vt:lpstr>
      <vt:lpstr>Sistema de Rotulação</vt:lpstr>
      <vt:lpstr>Tipos de Rótulos</vt:lpstr>
      <vt:lpstr>Rotulação por Ícones</vt:lpstr>
      <vt:lpstr>Diretrizes para Rotulação</vt:lpstr>
      <vt:lpstr>O que afeta a consistência?</vt:lpstr>
      <vt:lpstr>Por onde começar?</vt:lpstr>
      <vt:lpstr>Sistema de Navegação</vt:lpstr>
      <vt:lpstr>Tipos de Sistemas de Navegação</vt:lpstr>
      <vt:lpstr>Navegação Global</vt:lpstr>
      <vt:lpstr>Navegação Local</vt:lpstr>
      <vt:lpstr>Navegação Contextual</vt:lpstr>
      <vt:lpstr>Sistemas de Navegação Suplementares</vt:lpstr>
      <vt:lpstr>Sitemap</vt:lpstr>
      <vt:lpstr>Índices</vt:lpstr>
      <vt:lpstr>Tutoriais</vt:lpstr>
      <vt:lpstr>Sistema de Busca</vt:lpstr>
      <vt:lpstr>Apresentação dos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33</cp:revision>
  <dcterms:created xsi:type="dcterms:W3CDTF">2017-01-10T17:35:04Z</dcterms:created>
  <dcterms:modified xsi:type="dcterms:W3CDTF">2017-07-03T22:05:05Z</dcterms:modified>
</cp:coreProperties>
</file>