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98" r:id="rId3"/>
    <p:sldId id="364" r:id="rId4"/>
    <p:sldId id="365" r:id="rId5"/>
    <p:sldId id="366" r:id="rId6"/>
    <p:sldId id="367" r:id="rId7"/>
    <p:sldId id="368" r:id="rId8"/>
    <p:sldId id="369" r:id="rId9"/>
    <p:sldId id="387" r:id="rId10"/>
    <p:sldId id="397" r:id="rId11"/>
    <p:sldId id="388" r:id="rId12"/>
    <p:sldId id="389" r:id="rId13"/>
    <p:sldId id="390" r:id="rId14"/>
    <p:sldId id="391" r:id="rId15"/>
    <p:sldId id="392" r:id="rId16"/>
    <p:sldId id="393" r:id="rId17"/>
    <p:sldId id="394" r:id="rId18"/>
    <p:sldId id="395" r:id="rId19"/>
    <p:sldId id="396" r:id="rId20"/>
    <p:sldId id="379" r:id="rId21"/>
    <p:sldId id="380" r:id="rId22"/>
    <p:sldId id="381" r:id="rId23"/>
    <p:sldId id="382" r:id="rId24"/>
    <p:sldId id="383" r:id="rId25"/>
    <p:sldId id="384" r:id="rId26"/>
    <p:sldId id="385" r:id="rId27"/>
    <p:sldId id="386" r:id="rId28"/>
    <p:sldId id="374" r:id="rId29"/>
    <p:sldId id="371" r:id="rId30"/>
    <p:sldId id="372" r:id="rId31"/>
    <p:sldId id="373"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r>
            <a:rPr lang="pt-BR" dirty="0"/>
            <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r>
            <a:rPr lang="pt-BR" dirty="0"/>
            <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r>
            <a:rPr lang="pt-BR" dirty="0"/>
            <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r>
            <a:rPr lang="pt-BR" dirty="0"/>
            <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t>
        <a:bodyPr/>
        <a:lstStyle/>
        <a:p>
          <a:endParaRPr lang="pt-BR"/>
        </a:p>
      </dgm:t>
    </dgm:pt>
    <dgm:pt modelId="{0957D78B-70A9-40EF-A4B6-A7A232C4A45B}" type="pres">
      <dgm:prSet presAssocID="{9E6A5A5A-C772-4123-80BC-74C7E16AC91C}" presName="levelTx" presStyleLbl="revTx" presStyleIdx="0" presStyleCnt="0">
        <dgm:presLayoutVars>
          <dgm:chMax val="1"/>
          <dgm:bulletEnabled val="1"/>
        </dgm:presLayoutVars>
      </dgm:prSet>
      <dgm:spPr/>
      <dgm:t>
        <a:bodyPr/>
        <a:lstStyle/>
        <a:p>
          <a:endParaRPr lang="pt-BR"/>
        </a:p>
      </dgm:t>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t>
        <a:bodyPr/>
        <a:lstStyle/>
        <a:p>
          <a:endParaRPr lang="pt-BR"/>
        </a:p>
      </dgm:t>
    </dgm:pt>
    <dgm:pt modelId="{715DC7B3-AFD7-49CA-8AEC-092EF75C0C3C}" type="pres">
      <dgm:prSet presAssocID="{BFEBB702-5923-4655-B484-4E237E53F1AB}" presName="levelTx" presStyleLbl="revTx" presStyleIdx="0" presStyleCnt="0">
        <dgm:presLayoutVars>
          <dgm:chMax val="1"/>
          <dgm:bulletEnabled val="1"/>
        </dgm:presLayoutVars>
      </dgm:prSet>
      <dgm:spPr/>
      <dgm:t>
        <a:bodyPr/>
        <a:lstStyle/>
        <a:p>
          <a:endParaRPr lang="pt-BR"/>
        </a:p>
      </dgm:t>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t>
        <a:bodyPr/>
        <a:lstStyle/>
        <a:p>
          <a:endParaRPr lang="pt-BR"/>
        </a:p>
      </dgm:t>
    </dgm:pt>
    <dgm:pt modelId="{2C688611-1494-428C-A4B8-627525B801CC}" type="pres">
      <dgm:prSet presAssocID="{6B73464A-899D-4430-9C11-0DEF1C86DFA1}" presName="levelTx" presStyleLbl="revTx" presStyleIdx="0" presStyleCnt="0">
        <dgm:presLayoutVars>
          <dgm:chMax val="1"/>
          <dgm:bulletEnabled val="1"/>
        </dgm:presLayoutVars>
      </dgm:prSet>
      <dgm:spPr/>
      <dgm:t>
        <a:bodyPr/>
        <a:lstStyle/>
        <a:p>
          <a:endParaRPr lang="pt-BR"/>
        </a:p>
      </dgm:t>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t>
        <a:bodyPr/>
        <a:lstStyle/>
        <a:p>
          <a:endParaRPr lang="pt-BR"/>
        </a:p>
      </dgm:t>
    </dgm:pt>
    <dgm:pt modelId="{8B9E6F29-9FEA-4BB0-8968-96F134FED594}" type="pres">
      <dgm:prSet presAssocID="{70FB0BA3-67A9-42E0-94D8-2C0DE4DBA9CE}" presName="levelTx" presStyleLbl="revTx" presStyleIdx="0" presStyleCnt="0">
        <dgm:presLayoutVars>
          <dgm:chMax val="1"/>
          <dgm:bulletEnabled val="1"/>
        </dgm:presLayoutVars>
      </dgm:prSet>
      <dgm:spPr/>
      <dgm:t>
        <a:bodyPr/>
        <a:lstStyle/>
        <a:p>
          <a:endParaRPr lang="pt-BR"/>
        </a:p>
      </dgm:t>
    </dgm:pt>
  </dgm:ptLst>
  <dgm:cxnLst>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CEA98319-9F61-4551-AFCF-02445EAA7D09}" srcId="{825F92DA-2DB4-488C-88A3-F10B434E55AB}" destId="{70FB0BA3-67A9-42E0-94D8-2C0DE4DBA9CE}" srcOrd="3" destOrd="0" parTransId="{C2544005-649E-47A6-B4A2-7AC35B083BD6}" sibTransId="{694662A4-D97E-48AD-83DD-4BCD04796B19}"/>
    <dgm:cxn modelId="{ADB31919-39DE-4F1F-8FE2-8A368E6F68C2}" srcId="{825F92DA-2DB4-488C-88A3-F10B434E55AB}" destId="{BFEBB702-5923-4655-B484-4E237E53F1AB}" srcOrd="1" destOrd="0" parTransId="{FA897539-C107-4272-9E15-8D72C324FF3E}" sibTransId="{D4501412-03E9-457B-A4F5-0E9F39F120FB}"/>
    <dgm:cxn modelId="{10C30B0C-7A69-4F06-9107-40E870CA9526}" srcId="{825F92DA-2DB4-488C-88A3-F10B434E55AB}" destId="{9E6A5A5A-C772-4123-80BC-74C7E16AC91C}" srcOrd="0" destOrd="0" parTransId="{52EB0886-8F1B-4050-ADDA-5F6A961BBB18}" sibTransId="{95502FBC-604B-44F5-B6DA-7FD9F34083EA}"/>
    <dgm:cxn modelId="{810B1680-7C9F-4419-960D-C3A7ED719939}" type="presOf" srcId="{825F92DA-2DB4-488C-88A3-F10B434E55AB}" destId="{012A5215-919C-4DC4-96FB-BB2CBA6D0D89}" srcOrd="0"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Finalização</a:t>
          </a:r>
          <a:r>
            <a:rPr lang="pt-BR" sz="2600" kern="1200" dirty="0"/>
            <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Testes</a:t>
          </a:r>
          <a:r>
            <a:rPr lang="pt-BR" sz="2600" kern="1200" dirty="0"/>
            <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Produção</a:t>
          </a:r>
          <a:r>
            <a:rPr lang="pt-BR" sz="2600" kern="1200" dirty="0"/>
            <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Pré-produção</a:t>
          </a:r>
          <a:r>
            <a:rPr lang="pt-BR" sz="2600" kern="1200" dirty="0"/>
            <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05/11/2018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89897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226657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178168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150480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67923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3803380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2473723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104803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618076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950729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145406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21</a:t>
            </a:fld>
            <a:endParaRPr lang="pt-BR"/>
          </a:p>
        </p:txBody>
      </p:sp>
    </p:spTree>
    <p:extLst>
      <p:ext uri="{BB962C8B-B14F-4D97-AF65-F5344CB8AC3E}">
        <p14:creationId xmlns:p14="http://schemas.microsoft.com/office/powerpoint/2010/main" val="60407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22</a:t>
            </a:fld>
            <a:endParaRPr lang="pt-BR"/>
          </a:p>
        </p:txBody>
      </p:sp>
    </p:spTree>
    <p:extLst>
      <p:ext uri="{BB962C8B-B14F-4D97-AF65-F5344CB8AC3E}">
        <p14:creationId xmlns:p14="http://schemas.microsoft.com/office/powerpoint/2010/main" val="379836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23</a:t>
            </a:fld>
            <a:endParaRPr lang="pt-BR"/>
          </a:p>
        </p:txBody>
      </p:sp>
    </p:spTree>
    <p:extLst>
      <p:ext uri="{BB962C8B-B14F-4D97-AF65-F5344CB8AC3E}">
        <p14:creationId xmlns:p14="http://schemas.microsoft.com/office/powerpoint/2010/main" val="2967344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24</a:t>
            </a:fld>
            <a:endParaRPr lang="pt-BR"/>
          </a:p>
        </p:txBody>
      </p:sp>
    </p:spTree>
    <p:extLst>
      <p:ext uri="{BB962C8B-B14F-4D97-AF65-F5344CB8AC3E}">
        <p14:creationId xmlns:p14="http://schemas.microsoft.com/office/powerpoint/2010/main" val="2620420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25</a:t>
            </a:fld>
            <a:endParaRPr lang="pt-BR"/>
          </a:p>
        </p:txBody>
      </p:sp>
    </p:spTree>
    <p:extLst>
      <p:ext uri="{BB962C8B-B14F-4D97-AF65-F5344CB8AC3E}">
        <p14:creationId xmlns:p14="http://schemas.microsoft.com/office/powerpoint/2010/main" val="2754903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26</a:t>
            </a:fld>
            <a:endParaRPr lang="pt-BR"/>
          </a:p>
        </p:txBody>
      </p:sp>
    </p:spTree>
    <p:extLst>
      <p:ext uri="{BB962C8B-B14F-4D97-AF65-F5344CB8AC3E}">
        <p14:creationId xmlns:p14="http://schemas.microsoft.com/office/powerpoint/2010/main" val="98699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27</a:t>
            </a:fld>
            <a:endParaRPr lang="pt-BR"/>
          </a:p>
        </p:txBody>
      </p:sp>
    </p:spTree>
    <p:extLst>
      <p:ext uri="{BB962C8B-B14F-4D97-AF65-F5344CB8AC3E}">
        <p14:creationId xmlns:p14="http://schemas.microsoft.com/office/powerpoint/2010/main" val="2198491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28</a:t>
            </a:fld>
            <a:endParaRPr lang="pt-BR"/>
          </a:p>
        </p:txBody>
      </p:sp>
    </p:spTree>
    <p:extLst>
      <p:ext uri="{BB962C8B-B14F-4D97-AF65-F5344CB8AC3E}">
        <p14:creationId xmlns:p14="http://schemas.microsoft.com/office/powerpoint/2010/main" val="1690966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29</a:t>
            </a:fld>
            <a:endParaRPr lang="pt-BR"/>
          </a:p>
        </p:txBody>
      </p:sp>
    </p:spTree>
    <p:extLst>
      <p:ext uri="{BB962C8B-B14F-4D97-AF65-F5344CB8AC3E}">
        <p14:creationId xmlns:p14="http://schemas.microsoft.com/office/powerpoint/2010/main" val="381998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30</a:t>
            </a:fld>
            <a:endParaRPr lang="pt-BR"/>
          </a:p>
        </p:txBody>
      </p:sp>
    </p:spTree>
    <p:extLst>
      <p:ext uri="{BB962C8B-B14F-4D97-AF65-F5344CB8AC3E}">
        <p14:creationId xmlns:p14="http://schemas.microsoft.com/office/powerpoint/2010/main" val="925820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31</a:t>
            </a:fld>
            <a:endParaRPr lang="pt-BR"/>
          </a:p>
        </p:txBody>
      </p:sp>
    </p:spTree>
    <p:extLst>
      <p:ext uri="{BB962C8B-B14F-4D97-AF65-F5344CB8AC3E}">
        <p14:creationId xmlns:p14="http://schemas.microsoft.com/office/powerpoint/2010/main" val="369777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São elementos individuais do jogo que você quer incluir em seus testes combinatórios.</a:t>
            </a:r>
          </a:p>
          <a:p>
            <a:r>
              <a:rPr lang="pt-BR" dirty="0"/>
              <a:t>Os testes podem ser homogêneos (com parâmetros do mesmo tipo – itens de um mesmo menu, como configurações de efeito na tela, por exemplo) ou heterogêneos (com parâmetros de tipos diferentes – itens de menus diferentes).</a:t>
            </a:r>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32</a:t>
            </a:fld>
            <a:endParaRPr lang="pt-BR"/>
          </a:p>
        </p:txBody>
      </p:sp>
    </p:spTree>
    <p:extLst>
      <p:ext uri="{BB962C8B-B14F-4D97-AF65-F5344CB8AC3E}">
        <p14:creationId xmlns:p14="http://schemas.microsoft.com/office/powerpoint/2010/main" val="125552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Todos</a:t>
            </a:r>
            <a:r>
              <a:rPr lang="en-US" dirty="0"/>
              <a:t> </a:t>
            </a:r>
            <a:r>
              <a:rPr lang="en-US" dirty="0" err="1"/>
              <a:t>os</a:t>
            </a:r>
            <a:r>
              <a:rPr lang="en-US" dirty="0"/>
              <a:t> </a:t>
            </a:r>
            <a:r>
              <a:rPr lang="en-US" dirty="0" err="1"/>
              <a:t>valores</a:t>
            </a:r>
            <a:r>
              <a:rPr lang="en-US" dirty="0"/>
              <a:t> </a:t>
            </a:r>
            <a:r>
              <a:rPr lang="en-US" dirty="0" err="1"/>
              <a:t>tem</a:t>
            </a:r>
            <a:r>
              <a:rPr lang="en-US" dirty="0"/>
              <a:t> o </a:t>
            </a:r>
            <a:r>
              <a:rPr lang="en-US" dirty="0" err="1"/>
              <a:t>mesmo</a:t>
            </a:r>
            <a:r>
              <a:rPr lang="en-US" dirty="0"/>
              <a:t> peso </a:t>
            </a:r>
            <a:r>
              <a:rPr lang="en-US" dirty="0" err="1"/>
              <a:t>ou</a:t>
            </a:r>
            <a:r>
              <a:rPr lang="en-US" dirty="0"/>
              <a:t> </a:t>
            </a:r>
            <a:r>
              <a:rPr lang="en-US" dirty="0" err="1"/>
              <a:t>probabilidade</a:t>
            </a:r>
            <a:r>
              <a:rPr lang="en-US" dirty="0"/>
              <a:t> de </a:t>
            </a:r>
            <a:r>
              <a:rPr lang="en-US" dirty="0" err="1"/>
              <a:t>revelar</a:t>
            </a:r>
            <a:r>
              <a:rPr lang="en-US" dirty="0"/>
              <a:t> </a:t>
            </a:r>
            <a:r>
              <a:rPr lang="en-US" dirty="0" err="1"/>
              <a:t>defeitos</a:t>
            </a:r>
            <a:r>
              <a:rPr lang="en-US" dirty="0"/>
              <a:t>,</a:t>
            </a:r>
          </a:p>
          <a:p>
            <a:r>
              <a:rPr lang="en-US" dirty="0" err="1"/>
              <a:t>ou</a:t>
            </a:r>
            <a:r>
              <a:rPr lang="en-US" dirty="0"/>
              <a:t> </a:t>
            </a:r>
            <a:r>
              <a:rPr lang="en-US" dirty="0" err="1"/>
              <a:t>podemos</a:t>
            </a:r>
            <a:r>
              <a:rPr lang="en-US" dirty="0"/>
              <a:t> </a:t>
            </a:r>
            <a:r>
              <a:rPr lang="en-US" dirty="0" err="1"/>
              <a:t>reduzir</a:t>
            </a:r>
            <a:r>
              <a:rPr lang="en-US" dirty="0"/>
              <a:t> o </a:t>
            </a:r>
            <a:r>
              <a:rPr lang="en-US" dirty="0" err="1"/>
              <a:t>número</a:t>
            </a:r>
            <a:r>
              <a:rPr lang="en-US" dirty="0"/>
              <a:t> de </a:t>
            </a:r>
            <a:r>
              <a:rPr lang="en-US" dirty="0" err="1"/>
              <a:t>valores</a:t>
            </a:r>
            <a:r>
              <a:rPr lang="en-US" dirty="0"/>
              <a:t> </a:t>
            </a:r>
            <a:r>
              <a:rPr lang="en-US" dirty="0" err="1"/>
              <a:t>testados</a:t>
            </a:r>
            <a:r>
              <a:rPr lang="en-US" dirty="0"/>
              <a:t> </a:t>
            </a:r>
            <a:r>
              <a:rPr lang="en-US" dirty="0" err="1"/>
              <a:t>sem</a:t>
            </a:r>
            <a:r>
              <a:rPr lang="en-US" dirty="0"/>
              <a:t> </a:t>
            </a:r>
            <a:r>
              <a:rPr lang="en-US" dirty="0" err="1"/>
              <a:t>impactar</a:t>
            </a:r>
            <a:r>
              <a:rPr lang="en-US" dirty="0"/>
              <a:t> a </a:t>
            </a:r>
            <a:r>
              <a:rPr lang="en-US" dirty="0" err="1"/>
              <a:t>capacidade</a:t>
            </a:r>
            <a:r>
              <a:rPr lang="en-US" dirty="0"/>
              <a:t> dos teste </a:t>
            </a:r>
            <a:r>
              <a:rPr lang="en-US" dirty="0" err="1"/>
              <a:t>em</a:t>
            </a:r>
            <a:r>
              <a:rPr lang="en-US" dirty="0"/>
              <a:t> </a:t>
            </a:r>
            <a:r>
              <a:rPr lang="en-US" dirty="0" err="1"/>
              <a:t>revelar</a:t>
            </a:r>
            <a:r>
              <a:rPr lang="en-US" dirty="0"/>
              <a:t> </a:t>
            </a:r>
            <a:r>
              <a:rPr lang="en-US" dirty="0" err="1"/>
              <a:t>defeitos</a:t>
            </a:r>
            <a:r>
              <a:rPr lang="en-US" dirty="0"/>
              <a:t> no </a:t>
            </a:r>
            <a:r>
              <a:rPr lang="en-US" dirty="0" err="1"/>
              <a:t>jogo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33</a:t>
            </a:fld>
            <a:endParaRPr lang="pt-BR"/>
          </a:p>
        </p:txBody>
      </p:sp>
    </p:spTree>
    <p:extLst>
      <p:ext uri="{BB962C8B-B14F-4D97-AF65-F5344CB8AC3E}">
        <p14:creationId xmlns:p14="http://schemas.microsoft.com/office/powerpoint/2010/main" val="811901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34</a:t>
            </a:fld>
            <a:endParaRPr lang="pt-BR"/>
          </a:p>
        </p:txBody>
      </p:sp>
    </p:spTree>
    <p:extLst>
      <p:ext uri="{BB962C8B-B14F-4D97-AF65-F5344CB8AC3E}">
        <p14:creationId xmlns:p14="http://schemas.microsoft.com/office/powerpoint/2010/main" val="3164560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35</a:t>
            </a:fld>
            <a:endParaRPr lang="pt-BR"/>
          </a:p>
        </p:txBody>
      </p:sp>
    </p:spTree>
    <p:extLst>
      <p:ext uri="{BB962C8B-B14F-4D97-AF65-F5344CB8AC3E}">
        <p14:creationId xmlns:p14="http://schemas.microsoft.com/office/powerpoint/2010/main" val="2578691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36</a:t>
            </a:fld>
            <a:endParaRPr lang="pt-BR"/>
          </a:p>
        </p:txBody>
      </p:sp>
    </p:spTree>
    <p:extLst>
      <p:ext uri="{BB962C8B-B14F-4D97-AF65-F5344CB8AC3E}">
        <p14:creationId xmlns:p14="http://schemas.microsoft.com/office/powerpoint/2010/main" val="2039758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37</a:t>
            </a:fld>
            <a:endParaRPr lang="pt-BR"/>
          </a:p>
        </p:txBody>
      </p:sp>
    </p:spTree>
    <p:extLst>
      <p:ext uri="{BB962C8B-B14F-4D97-AF65-F5344CB8AC3E}">
        <p14:creationId xmlns:p14="http://schemas.microsoft.com/office/powerpoint/2010/main" val="376601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38</a:t>
            </a:fld>
            <a:endParaRPr lang="pt-BR"/>
          </a:p>
        </p:txBody>
      </p:sp>
    </p:spTree>
    <p:extLst>
      <p:ext uri="{BB962C8B-B14F-4D97-AF65-F5344CB8AC3E}">
        <p14:creationId xmlns:p14="http://schemas.microsoft.com/office/powerpoint/2010/main" val="1934553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a:t>
            </a:r>
            <a:r>
              <a:rPr lang="en-US" dirty="0" err="1"/>
              <a:t>valores</a:t>
            </a:r>
            <a:r>
              <a:rPr lang="en-US" dirty="0"/>
              <a:t> </a:t>
            </a:r>
            <a:r>
              <a:rPr lang="en-US" dirty="0" err="1"/>
              <a:t>máximos</a:t>
            </a:r>
            <a:r>
              <a:rPr lang="en-US" dirty="0"/>
              <a:t> </a:t>
            </a:r>
            <a:r>
              <a:rPr lang="en-US" dirty="0" err="1"/>
              <a:t>são</a:t>
            </a:r>
            <a:r>
              <a:rPr lang="en-US" dirty="0"/>
              <a:t> </a:t>
            </a:r>
            <a:r>
              <a:rPr lang="en-US" dirty="0" err="1"/>
              <a:t>especialmente</a:t>
            </a:r>
            <a:r>
              <a:rPr lang="en-US" dirty="0"/>
              <a:t> </a:t>
            </a:r>
            <a:r>
              <a:rPr lang="en-US" dirty="0" err="1"/>
              <a:t>importantes</a:t>
            </a:r>
            <a:r>
              <a:rPr lang="en-US" dirty="0"/>
              <a:t> </a:t>
            </a:r>
            <a:r>
              <a:rPr lang="en-US" dirty="0" err="1"/>
              <a:t>nas</a:t>
            </a:r>
            <a:r>
              <a:rPr lang="en-US" dirty="0"/>
              <a:t> </a:t>
            </a:r>
            <a:r>
              <a:rPr lang="en-US" dirty="0" err="1"/>
              <a:t>situações</a:t>
            </a:r>
            <a:r>
              <a:rPr lang="en-US" dirty="0"/>
              <a:t> </a:t>
            </a:r>
            <a:r>
              <a:rPr lang="en-US" dirty="0" err="1"/>
              <a:t>onde</a:t>
            </a:r>
            <a:r>
              <a:rPr lang="en-US" dirty="0"/>
              <a:t> </a:t>
            </a:r>
            <a:r>
              <a:rPr lang="en-US" dirty="0" err="1"/>
              <a:t>eles</a:t>
            </a:r>
            <a:r>
              <a:rPr lang="en-US" dirty="0"/>
              <a:t> </a:t>
            </a:r>
            <a:r>
              <a:rPr lang="en-US" dirty="0" err="1"/>
              <a:t>irão</a:t>
            </a:r>
            <a:r>
              <a:rPr lang="en-US" dirty="0"/>
              <a:t> </a:t>
            </a:r>
            <a:r>
              <a:rPr lang="en-US" dirty="0" err="1"/>
              <a:t>demandar</a:t>
            </a:r>
            <a:r>
              <a:rPr lang="en-US" dirty="0"/>
              <a:t> </a:t>
            </a:r>
            <a:r>
              <a:rPr lang="en-US" dirty="0" err="1"/>
              <a:t>carga</a:t>
            </a:r>
            <a:r>
              <a:rPr lang="en-US" dirty="0"/>
              <a:t> extra de tempo </a:t>
            </a:r>
            <a:r>
              <a:rPr lang="en-US" dirty="0" err="1"/>
              <a:t>ou</a:t>
            </a:r>
            <a:r>
              <a:rPr lang="en-US" dirty="0"/>
              <a:t> </a:t>
            </a:r>
            <a:r>
              <a:rPr lang="en-US" dirty="0" err="1"/>
              <a:t>habilidade</a:t>
            </a:r>
            <a:r>
              <a:rPr lang="en-US" dirty="0"/>
              <a:t> do </a:t>
            </a:r>
            <a:r>
              <a:rPr lang="en-US" dirty="0" err="1"/>
              <a:t>jogador</a:t>
            </a:r>
            <a:r>
              <a:rPr lang="en-US" dirty="0"/>
              <a:t> para </a:t>
            </a:r>
            <a:r>
              <a:rPr lang="en-US" dirty="0" err="1"/>
              <a:t>atingir</a:t>
            </a:r>
            <a:r>
              <a:rPr lang="en-US" dirty="0"/>
              <a:t> o valor </a:t>
            </a:r>
            <a:r>
              <a:rPr lang="en-US" dirty="0" err="1"/>
              <a:t>máximo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39</a:t>
            </a:fld>
            <a:endParaRPr lang="pt-BR"/>
          </a:p>
        </p:txBody>
      </p:sp>
    </p:spTree>
    <p:extLst>
      <p:ext uri="{BB962C8B-B14F-4D97-AF65-F5344CB8AC3E}">
        <p14:creationId xmlns:p14="http://schemas.microsoft.com/office/powerpoint/2010/main" val="369618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40</a:t>
            </a:fld>
            <a:endParaRPr lang="pt-BR"/>
          </a:p>
        </p:txBody>
      </p:sp>
    </p:spTree>
    <p:extLst>
      <p:ext uri="{BB962C8B-B14F-4D97-AF65-F5344CB8AC3E}">
        <p14:creationId xmlns:p14="http://schemas.microsoft.com/office/powerpoint/2010/main" val="3479198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41</a:t>
            </a:fld>
            <a:endParaRPr lang="pt-BR"/>
          </a:p>
        </p:txBody>
      </p:sp>
    </p:spTree>
    <p:extLst>
      <p:ext uri="{BB962C8B-B14F-4D97-AF65-F5344CB8AC3E}">
        <p14:creationId xmlns:p14="http://schemas.microsoft.com/office/powerpoint/2010/main" val="3551932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42</a:t>
            </a:fld>
            <a:endParaRPr lang="pt-BR"/>
          </a:p>
        </p:txBody>
      </p:sp>
    </p:spTree>
    <p:extLst>
      <p:ext uri="{BB962C8B-B14F-4D97-AF65-F5344CB8AC3E}">
        <p14:creationId xmlns:p14="http://schemas.microsoft.com/office/powerpoint/2010/main" val="37975621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43</a:t>
            </a:fld>
            <a:endParaRPr lang="pt-BR"/>
          </a:p>
        </p:txBody>
      </p:sp>
    </p:spTree>
    <p:extLst>
      <p:ext uri="{BB962C8B-B14F-4D97-AF65-F5344CB8AC3E}">
        <p14:creationId xmlns:p14="http://schemas.microsoft.com/office/powerpoint/2010/main" val="1668731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44</a:t>
            </a:fld>
            <a:endParaRPr lang="pt-BR"/>
          </a:p>
        </p:txBody>
      </p:sp>
    </p:spTree>
    <p:extLst>
      <p:ext uri="{BB962C8B-B14F-4D97-AF65-F5344CB8AC3E}">
        <p14:creationId xmlns:p14="http://schemas.microsoft.com/office/powerpoint/2010/main" val="39273408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45</a:t>
            </a:fld>
            <a:endParaRPr lang="pt-BR"/>
          </a:p>
        </p:txBody>
      </p:sp>
    </p:spTree>
    <p:extLst>
      <p:ext uri="{BB962C8B-B14F-4D97-AF65-F5344CB8AC3E}">
        <p14:creationId xmlns:p14="http://schemas.microsoft.com/office/powerpoint/2010/main" val="2521788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46</a:t>
            </a:fld>
            <a:endParaRPr lang="pt-BR"/>
          </a:p>
        </p:txBody>
      </p:sp>
    </p:spTree>
    <p:extLst>
      <p:ext uri="{BB962C8B-B14F-4D97-AF65-F5344CB8AC3E}">
        <p14:creationId xmlns:p14="http://schemas.microsoft.com/office/powerpoint/2010/main" val="3551559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47</a:t>
            </a:fld>
            <a:endParaRPr lang="pt-BR"/>
          </a:p>
        </p:txBody>
      </p:sp>
    </p:spTree>
    <p:extLst>
      <p:ext uri="{BB962C8B-B14F-4D97-AF65-F5344CB8AC3E}">
        <p14:creationId xmlns:p14="http://schemas.microsoft.com/office/powerpoint/2010/main" val="3530308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48</a:t>
            </a:fld>
            <a:endParaRPr lang="pt-BR"/>
          </a:p>
        </p:txBody>
      </p:sp>
    </p:spTree>
    <p:extLst>
      <p:ext uri="{BB962C8B-B14F-4D97-AF65-F5344CB8AC3E}">
        <p14:creationId xmlns:p14="http://schemas.microsoft.com/office/powerpoint/2010/main" val="762986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49</a:t>
            </a:fld>
            <a:endParaRPr lang="pt-BR"/>
          </a:p>
        </p:txBody>
      </p:sp>
    </p:spTree>
    <p:extLst>
      <p:ext uri="{BB962C8B-B14F-4D97-AF65-F5344CB8AC3E}">
        <p14:creationId xmlns:p14="http://schemas.microsoft.com/office/powerpoint/2010/main" val="217467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50</a:t>
            </a:fld>
            <a:endParaRPr lang="pt-BR"/>
          </a:p>
        </p:txBody>
      </p:sp>
    </p:spTree>
    <p:extLst>
      <p:ext uri="{BB962C8B-B14F-4D97-AF65-F5344CB8AC3E}">
        <p14:creationId xmlns:p14="http://schemas.microsoft.com/office/powerpoint/2010/main" val="37854532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51</a:t>
            </a:fld>
            <a:endParaRPr lang="pt-BR"/>
          </a:p>
        </p:txBody>
      </p:sp>
    </p:spTree>
    <p:extLst>
      <p:ext uri="{BB962C8B-B14F-4D97-AF65-F5344CB8AC3E}">
        <p14:creationId xmlns:p14="http://schemas.microsoft.com/office/powerpoint/2010/main" val="1417644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52</a:t>
            </a:fld>
            <a:endParaRPr lang="pt-BR"/>
          </a:p>
        </p:txBody>
      </p:sp>
    </p:spTree>
    <p:extLst>
      <p:ext uri="{BB962C8B-B14F-4D97-AF65-F5344CB8AC3E}">
        <p14:creationId xmlns:p14="http://schemas.microsoft.com/office/powerpoint/2010/main" val="22068437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53</a:t>
            </a:fld>
            <a:endParaRPr lang="pt-BR"/>
          </a:p>
        </p:txBody>
      </p:sp>
    </p:spTree>
    <p:extLst>
      <p:ext uri="{BB962C8B-B14F-4D97-AF65-F5344CB8AC3E}">
        <p14:creationId xmlns:p14="http://schemas.microsoft.com/office/powerpoint/2010/main" val="14179364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54</a:t>
            </a:fld>
            <a:endParaRPr lang="pt-BR"/>
          </a:p>
        </p:txBody>
      </p:sp>
    </p:spTree>
    <p:extLst>
      <p:ext uri="{BB962C8B-B14F-4D97-AF65-F5344CB8AC3E}">
        <p14:creationId xmlns:p14="http://schemas.microsoft.com/office/powerpoint/2010/main" val="37886206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55</a:t>
            </a:fld>
            <a:endParaRPr lang="pt-BR"/>
          </a:p>
        </p:txBody>
      </p:sp>
    </p:spTree>
    <p:extLst>
      <p:ext uri="{BB962C8B-B14F-4D97-AF65-F5344CB8AC3E}">
        <p14:creationId xmlns:p14="http://schemas.microsoft.com/office/powerpoint/2010/main" val="10027955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56</a:t>
            </a:fld>
            <a:endParaRPr lang="pt-BR"/>
          </a:p>
        </p:txBody>
      </p:sp>
    </p:spTree>
    <p:extLst>
      <p:ext uri="{BB962C8B-B14F-4D97-AF65-F5344CB8AC3E}">
        <p14:creationId xmlns:p14="http://schemas.microsoft.com/office/powerpoint/2010/main" val="31905549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57</a:t>
            </a:fld>
            <a:endParaRPr lang="pt-BR"/>
          </a:p>
        </p:txBody>
      </p:sp>
    </p:spTree>
    <p:extLst>
      <p:ext uri="{BB962C8B-B14F-4D97-AF65-F5344CB8AC3E}">
        <p14:creationId xmlns:p14="http://schemas.microsoft.com/office/powerpoint/2010/main" val="3135880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58</a:t>
            </a:fld>
            <a:endParaRPr lang="pt-BR"/>
          </a:p>
        </p:txBody>
      </p:sp>
    </p:spTree>
    <p:extLst>
      <p:ext uri="{BB962C8B-B14F-4D97-AF65-F5344CB8AC3E}">
        <p14:creationId xmlns:p14="http://schemas.microsoft.com/office/powerpoint/2010/main" val="2009978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59</a:t>
            </a:fld>
            <a:endParaRPr lang="pt-BR"/>
          </a:p>
        </p:txBody>
      </p:sp>
    </p:spTree>
    <p:extLst>
      <p:ext uri="{BB962C8B-B14F-4D97-AF65-F5344CB8AC3E}">
        <p14:creationId xmlns:p14="http://schemas.microsoft.com/office/powerpoint/2010/main" val="375522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Crash bug: congelar o jogo;</a:t>
            </a:r>
          </a:p>
          <a:p>
            <a:r>
              <a:rPr lang="pt-BR" dirty="0"/>
              <a:t>Bugs críticos: recursos de </a:t>
            </a:r>
            <a:r>
              <a:rPr lang="pt-BR" dirty="0" err="1"/>
              <a:t>jogabilidade</a:t>
            </a:r>
            <a:r>
              <a:rPr lang="pt-BR" dirty="0"/>
              <a:t> não funcionando;</a:t>
            </a:r>
          </a:p>
          <a:p>
            <a:r>
              <a:rPr lang="pt-BR" dirty="0"/>
              <a:t>Bug menor: erros no texto;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Solicitação de recursos: opção de ativar e desativar o Heads-</a:t>
            </a:r>
            <a:r>
              <a:rPr lang="pt-BR" dirty="0" err="1"/>
              <a:t>up</a:t>
            </a:r>
            <a:r>
              <a:rPr lang="pt-BR" dirty="0"/>
              <a:t>-display (HUD) </a:t>
            </a:r>
            <a:r>
              <a:rPr lang="pt-BR" dirty="0" err="1"/>
              <a:t>in-game</a:t>
            </a:r>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60</a:t>
            </a:fld>
            <a:endParaRPr lang="pt-BR"/>
          </a:p>
        </p:txBody>
      </p:sp>
    </p:spTree>
    <p:extLst>
      <p:ext uri="{BB962C8B-B14F-4D97-AF65-F5344CB8AC3E}">
        <p14:creationId xmlns:p14="http://schemas.microsoft.com/office/powerpoint/2010/main" val="206183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61</a:t>
            </a:fld>
            <a:endParaRPr lang="pt-BR"/>
          </a:p>
        </p:txBody>
      </p:sp>
    </p:spTree>
    <p:extLst>
      <p:ext uri="{BB962C8B-B14F-4D97-AF65-F5344CB8AC3E}">
        <p14:creationId xmlns:p14="http://schemas.microsoft.com/office/powerpoint/2010/main" val="1148337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62</a:t>
            </a:fld>
            <a:endParaRPr lang="pt-BR"/>
          </a:p>
        </p:txBody>
      </p:sp>
    </p:spTree>
    <p:extLst>
      <p:ext uri="{BB962C8B-B14F-4D97-AF65-F5344CB8AC3E}">
        <p14:creationId xmlns:p14="http://schemas.microsoft.com/office/powerpoint/2010/main" val="30973902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63</a:t>
            </a:fld>
            <a:endParaRPr lang="pt-BR"/>
          </a:p>
        </p:txBody>
      </p:sp>
    </p:spTree>
    <p:extLst>
      <p:ext uri="{BB962C8B-B14F-4D97-AF65-F5344CB8AC3E}">
        <p14:creationId xmlns:p14="http://schemas.microsoft.com/office/powerpoint/2010/main" val="49417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306290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05/11/2018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05/11/2018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05/11/2018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Engenharia de Software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t>
            </a:r>
            <a:r>
              <a:rPr lang="pt-BR" i="1" dirty="0"/>
              <a:t>Brainstorm</a:t>
            </a:r>
          </a:p>
        </p:txBody>
      </p:sp>
      <p:sp>
        <p:nvSpPr>
          <p:cNvPr id="6" name="Espaço Reservado para Conteúdo 5"/>
          <p:cNvSpPr>
            <a:spLocks noGrp="1"/>
          </p:cNvSpPr>
          <p:nvPr>
            <p:ph idx="1"/>
          </p:nvPr>
        </p:nvSpPr>
        <p:spPr/>
        <p:txBody>
          <a:bodyPr>
            <a:normAutofit fontScale="85000" lnSpcReduction="10000"/>
          </a:bodyPr>
          <a:lstStyle/>
          <a:p>
            <a:pPr marL="457200" indent="-457200" algn="l">
              <a:buFont typeface="Arial" panose="020B0604020202020204" pitchFamily="34" charset="0"/>
              <a:buChar char="•"/>
            </a:pPr>
            <a:r>
              <a:rPr lang="pt-BR" dirty="0" smtClean="0"/>
              <a:t>Um jogo da velha com uma malha 4 x 4;</a:t>
            </a:r>
          </a:p>
          <a:p>
            <a:pPr marL="457200" indent="-457200" algn="l">
              <a:buFont typeface="Arial" panose="020B0604020202020204" pitchFamily="34" charset="0"/>
              <a:buChar char="•"/>
            </a:pPr>
            <a:r>
              <a:rPr lang="pt-BR" dirty="0" smtClean="0"/>
              <a:t>Os jogadores definem sua jogada simultaneamente a cada rodada, ou seja, não jogam de maneira intercalada;</a:t>
            </a:r>
          </a:p>
          <a:p>
            <a:pPr marL="457200" indent="-457200" algn="l">
              <a:buFont typeface="Arial" panose="020B0604020202020204" pitchFamily="34" charset="0"/>
              <a:buChar char="•"/>
            </a:pPr>
            <a:r>
              <a:rPr lang="pt-BR" dirty="0" smtClean="0"/>
              <a:t>Os jogadores podem escolher uma mesma casa, mas só pontuará o jogador que formar trilha com ela primeiro. Isso elimina a pedra do adversário da casa em questão;</a:t>
            </a:r>
          </a:p>
          <a:p>
            <a:pPr marL="457200" indent="-457200" algn="l">
              <a:buFont typeface="Arial" panose="020B0604020202020204" pitchFamily="34" charset="0"/>
              <a:buChar char="•"/>
            </a:pPr>
            <a:r>
              <a:rPr lang="pt-BR" dirty="0" smtClean="0"/>
              <a:t>A cada trilha formada, você retira uma pedra adversária do tabuleiro;</a:t>
            </a:r>
          </a:p>
          <a:p>
            <a:pPr marL="457200" indent="-457200" algn="l">
              <a:buFont typeface="Arial" panose="020B0604020202020204" pitchFamily="34" charset="0"/>
              <a:buChar char="•"/>
            </a:pPr>
            <a:r>
              <a:rPr lang="pt-BR" dirty="0" smtClean="0"/>
              <a:t>Vence quem conseguir alocar suas 6 pedras no tabuleiro primeiro;</a:t>
            </a:r>
          </a:p>
          <a:p>
            <a:pPr marL="457200" indent="-457200">
              <a:buFont typeface="Arial" panose="020B0604020202020204" pitchFamily="34" charset="0"/>
              <a:buChar char="•"/>
            </a:pPr>
            <a:endParaRPr lang="pt-BR" dirty="0"/>
          </a:p>
        </p:txBody>
      </p:sp>
    </p:spTree>
    <p:extLst>
      <p:ext uri="{BB962C8B-B14F-4D97-AF65-F5344CB8AC3E}">
        <p14:creationId xmlns:p14="http://schemas.microsoft.com/office/powerpoint/2010/main" val="160057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Conceito Inicial</a:t>
            </a:r>
          </a:p>
        </p:txBody>
      </p:sp>
      <p:sp>
        <p:nvSpPr>
          <p:cNvPr id="6" name="Espaço Reservado para Conteúdo 5"/>
          <p:cNvSpPr>
            <a:spLocks noGrp="1"/>
          </p:cNvSpPr>
          <p:nvPr>
            <p:ph idx="1"/>
          </p:nvPr>
        </p:nvSpPr>
        <p:spPr/>
        <p:txBody>
          <a:bodyPr>
            <a:normAutofit/>
          </a:bodyPr>
          <a:lstStyle/>
          <a:p>
            <a:r>
              <a:rPr lang="pt-BR" dirty="0"/>
              <a:t>Pense no conceito como se estivesse procurando a solução para um problema. Exemplos:</a:t>
            </a:r>
          </a:p>
          <a:p>
            <a:r>
              <a:rPr lang="pt-BR" i="1" dirty="0"/>
              <a:t>Seria divertido brincar de cowboys e índios no espaço?</a:t>
            </a:r>
          </a:p>
          <a:p>
            <a:r>
              <a:rPr lang="pt-BR" i="1" dirty="0"/>
              <a:t>Como seria disputar uma corrida de carros em um campo minado</a:t>
            </a:r>
            <a:r>
              <a:rPr lang="pt-BR" i="1" dirty="0" smtClean="0"/>
              <a:t>?</a:t>
            </a:r>
          </a:p>
          <a:p>
            <a:r>
              <a:rPr lang="pt-BR" i="1" dirty="0" smtClean="0"/>
              <a:t>É possível eliminar a vantagem do primeiro jogador no jogo da velha?</a:t>
            </a:r>
            <a:endParaRPr lang="pt-BR" i="1" dirty="0"/>
          </a:p>
        </p:txBody>
      </p:sp>
    </p:spTree>
    <p:extLst>
      <p:ext uri="{BB962C8B-B14F-4D97-AF65-F5344CB8AC3E}">
        <p14:creationId xmlns:p14="http://schemas.microsoft.com/office/powerpoint/2010/main" val="1390759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Gênero</a:t>
            </a:r>
          </a:p>
        </p:txBody>
      </p:sp>
      <p:sp>
        <p:nvSpPr>
          <p:cNvPr id="6" name="Espaço Reservado para Conteúdo 5"/>
          <p:cNvSpPr>
            <a:spLocks noGrp="1"/>
          </p:cNvSpPr>
          <p:nvPr>
            <p:ph idx="1"/>
          </p:nvPr>
        </p:nvSpPr>
        <p:spPr/>
        <p:txBody>
          <a:bodyPr>
            <a:normAutofit/>
          </a:bodyPr>
          <a:lstStyle/>
          <a:p>
            <a:r>
              <a:rPr lang="pt-BR" dirty="0" smtClean="0"/>
              <a:t>É o tipo de jogo. Ao categorizar os jogos em gêneros, os desenvolvedores e publicadores conseguem visualizar melhor a mecânica do jogo</a:t>
            </a:r>
            <a:r>
              <a:rPr lang="pt-BR" dirty="0" smtClean="0"/>
              <a:t>.</a:t>
            </a:r>
          </a:p>
          <a:p>
            <a:r>
              <a:rPr lang="pt-BR" dirty="0" smtClean="0"/>
              <a:t>O jogo da velha é um exemplo de jogo de estratégia, no qual, o jogador precisa posicionar suas pedras objetivando montar trilhas sem deixar que o oponente atinja o mesmo objetivo antes que ele.</a:t>
            </a:r>
            <a:endParaRPr lang="pt-BR" dirty="0"/>
          </a:p>
        </p:txBody>
      </p:sp>
    </p:spTree>
    <p:extLst>
      <p:ext uri="{BB962C8B-B14F-4D97-AF65-F5344CB8AC3E}">
        <p14:creationId xmlns:p14="http://schemas.microsoft.com/office/powerpoint/2010/main" val="344587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Plataforma</a:t>
            </a:r>
          </a:p>
        </p:txBody>
      </p:sp>
      <p:sp>
        <p:nvSpPr>
          <p:cNvPr id="6" name="Espaço Reservado para Conteúdo 5"/>
          <p:cNvSpPr>
            <a:spLocks noGrp="1"/>
          </p:cNvSpPr>
          <p:nvPr>
            <p:ph idx="1"/>
          </p:nvPr>
        </p:nvSpPr>
        <p:spPr/>
        <p:txBody>
          <a:bodyPr>
            <a:normAutofit/>
          </a:bodyPr>
          <a:lstStyle/>
          <a:p>
            <a:r>
              <a:rPr lang="pt-BR" dirty="0" smtClean="0"/>
              <a:t>É o hardware que será usado no jogo, como um PC, console Xbox </a:t>
            </a:r>
            <a:r>
              <a:rPr lang="pt-BR" dirty="0" err="1" smtClean="0"/>
              <a:t>One</a:t>
            </a:r>
            <a:r>
              <a:rPr lang="pt-BR" dirty="0" smtClean="0"/>
              <a:t>, Playstation 4, celular, entre outros.</a:t>
            </a:r>
          </a:p>
          <a:p>
            <a:r>
              <a:rPr lang="pt-BR" dirty="0" smtClean="0"/>
              <a:t>A diferença entre plataformas, como as configurações do controlador e as limitações técnicas, influenciam o design do jogo</a:t>
            </a:r>
            <a:r>
              <a:rPr lang="pt-BR" dirty="0" smtClean="0"/>
              <a:t>.</a:t>
            </a:r>
          </a:p>
          <a:p>
            <a:r>
              <a:rPr lang="pt-BR" dirty="0" smtClean="0"/>
              <a:t>O jogo da velha pode ser desenvolvido para </a:t>
            </a:r>
            <a:r>
              <a:rPr lang="pt-BR" dirty="0" err="1" smtClean="0"/>
              <a:t>PC’s</a:t>
            </a:r>
            <a:r>
              <a:rPr lang="pt-BR" dirty="0" smtClean="0"/>
              <a:t> console e celulares.</a:t>
            </a:r>
            <a:endParaRPr lang="pt-BR" dirty="0"/>
          </a:p>
        </p:txBody>
      </p:sp>
    </p:spTree>
    <p:extLst>
      <p:ext uri="{BB962C8B-B14F-4D97-AF65-F5344CB8AC3E}">
        <p14:creationId xmlns:p14="http://schemas.microsoft.com/office/powerpoint/2010/main" val="2773251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sp>
        <p:nvSpPr>
          <p:cNvPr id="6" name="Espaço Reservado para Conteúdo 5"/>
          <p:cNvSpPr>
            <a:spLocks noGrp="1"/>
          </p:cNvSpPr>
          <p:nvPr>
            <p:ph idx="1"/>
          </p:nvPr>
        </p:nvSpPr>
        <p:spPr/>
        <p:txBody>
          <a:bodyPr>
            <a:normAutofit/>
          </a:bodyPr>
          <a:lstStyle/>
          <a:p>
            <a:r>
              <a:rPr lang="pt-BR" i="1" dirty="0" err="1" smtClean="0"/>
              <a:t>Strengths</a:t>
            </a:r>
            <a:r>
              <a:rPr lang="pt-BR" dirty="0" smtClean="0"/>
              <a:t>, </a:t>
            </a:r>
            <a:r>
              <a:rPr lang="pt-BR" i="1" dirty="0" err="1" smtClean="0"/>
              <a:t>Weaknesses</a:t>
            </a:r>
            <a:r>
              <a:rPr lang="pt-BR" dirty="0" smtClean="0"/>
              <a:t>, </a:t>
            </a:r>
            <a:r>
              <a:rPr lang="pt-BR" i="1" dirty="0" err="1" smtClean="0"/>
              <a:t>Opportunities</a:t>
            </a:r>
            <a:r>
              <a:rPr lang="pt-BR" dirty="0" smtClean="0"/>
              <a:t> </a:t>
            </a:r>
            <a:r>
              <a:rPr lang="pt-BR" i="1" dirty="0" err="1" smtClean="0"/>
              <a:t>and</a:t>
            </a:r>
            <a:r>
              <a:rPr lang="pt-BR" i="1" dirty="0" smtClean="0"/>
              <a:t> </a:t>
            </a:r>
            <a:r>
              <a:rPr lang="pt-BR" i="1" dirty="0" err="1" smtClean="0"/>
              <a:t>Threats</a:t>
            </a:r>
            <a:endParaRPr lang="pt-BR" i="1" dirty="0"/>
          </a:p>
          <a:p>
            <a:r>
              <a:rPr lang="pt-BR" dirty="0" smtClean="0"/>
              <a:t>(Pontos fortes, Pontos fracos, Oportunidades e Ameaças), indica os pontos fortes e fracos do conceito do jogo, as oportunidades de mercado e qualquer ameaça que possa afetar o sucesso do jogo.</a:t>
            </a:r>
            <a:endParaRPr lang="pt-BR" dirty="0"/>
          </a:p>
        </p:txBody>
      </p:sp>
    </p:spTree>
    <p:extLst>
      <p:ext uri="{BB962C8B-B14F-4D97-AF65-F5344CB8AC3E}">
        <p14:creationId xmlns:p14="http://schemas.microsoft.com/office/powerpoint/2010/main" val="3816851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sp>
        <p:nvSpPr>
          <p:cNvPr id="6" name="Espaço Reservado para Conteúdo 5"/>
          <p:cNvSpPr>
            <a:spLocks noGrp="1"/>
          </p:cNvSpPr>
          <p:nvPr>
            <p:ph idx="1"/>
          </p:nvPr>
        </p:nvSpPr>
        <p:spPr/>
        <p:txBody>
          <a:bodyPr>
            <a:normAutofit/>
          </a:bodyPr>
          <a:lstStyle/>
          <a:p>
            <a:r>
              <a:rPr lang="pt-BR" dirty="0" smtClean="0"/>
              <a:t>Comece a análise identificando um jogo que seja um possível concorrente. Pode ser um jogo de gênero semelhante ou com recursos de </a:t>
            </a:r>
            <a:r>
              <a:rPr lang="pt-BR" dirty="0" err="1" smtClean="0"/>
              <a:t>jogabilidade</a:t>
            </a:r>
            <a:r>
              <a:rPr lang="pt-BR" dirty="0" smtClean="0"/>
              <a:t> parecidos, um jogo que seja interessante para seu público-alvo ou um jogo baseado em licenças semelhantes.</a:t>
            </a:r>
            <a:endParaRPr lang="pt-BR" dirty="0"/>
          </a:p>
        </p:txBody>
      </p:sp>
    </p:spTree>
    <p:extLst>
      <p:ext uri="{BB962C8B-B14F-4D97-AF65-F5344CB8AC3E}">
        <p14:creationId xmlns:p14="http://schemas.microsoft.com/office/powerpoint/2010/main" val="2815559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lnSpcReduction="10000"/>
          </a:bodyPr>
          <a:lstStyle/>
          <a:p>
            <a:r>
              <a:rPr lang="pt-BR" dirty="0" smtClean="0"/>
              <a:t>Recursos básicos;</a:t>
            </a:r>
          </a:p>
          <a:p>
            <a:r>
              <a:rPr lang="pt-BR" dirty="0" smtClean="0"/>
              <a:t>Recursos inovadores;</a:t>
            </a:r>
          </a:p>
          <a:p>
            <a:r>
              <a:rPr lang="pt-BR" dirty="0" smtClean="0"/>
              <a:t>Recursos do jogador;</a:t>
            </a:r>
          </a:p>
          <a:p>
            <a:r>
              <a:rPr lang="pt-BR" dirty="0" smtClean="0"/>
              <a:t>Impulsionadores de vendas exclusivos;</a:t>
            </a:r>
          </a:p>
          <a:p>
            <a:r>
              <a:rPr lang="pt-BR" dirty="0" smtClean="0"/>
              <a:t>Valores de produção;</a:t>
            </a:r>
          </a:p>
          <a:p>
            <a:r>
              <a:rPr lang="pt-BR" dirty="0" smtClean="0"/>
              <a:t>Vinculação a licenciamento;</a:t>
            </a:r>
          </a:p>
          <a:p>
            <a:r>
              <a:rPr lang="pt-BR" dirty="0" smtClean="0"/>
              <a:t>Preços satisfatórios;</a:t>
            </a:r>
          </a:p>
          <a:p>
            <a:r>
              <a:rPr lang="pt-BR" dirty="0" smtClean="0"/>
              <a:t>Experiência da equipe;</a:t>
            </a:r>
          </a:p>
        </p:txBody>
      </p:sp>
      <p:sp>
        <p:nvSpPr>
          <p:cNvPr id="7" name="Espaço Reservado para Conteúdo 6"/>
          <p:cNvSpPr>
            <a:spLocks noGrp="1"/>
          </p:cNvSpPr>
          <p:nvPr>
            <p:ph sz="half" idx="2"/>
          </p:nvPr>
        </p:nvSpPr>
        <p:spPr/>
        <p:txBody>
          <a:bodyPr>
            <a:normAutofit lnSpcReduction="10000"/>
          </a:bodyPr>
          <a:lstStyle/>
          <a:p>
            <a:r>
              <a:rPr lang="pt-BR" dirty="0"/>
              <a:t>Apelo popular</a:t>
            </a:r>
            <a:r>
              <a:rPr lang="pt-BR" dirty="0" smtClean="0"/>
              <a:t>;</a:t>
            </a:r>
          </a:p>
          <a:p>
            <a:r>
              <a:rPr lang="pt-BR" dirty="0" smtClean="0"/>
              <a:t>Apelo internacional;</a:t>
            </a:r>
          </a:p>
          <a:p>
            <a:r>
              <a:rPr lang="pt-BR" dirty="0" smtClean="0"/>
              <a:t>Potencial para entrada de receitas;</a:t>
            </a:r>
          </a:p>
          <a:p>
            <a:r>
              <a:rPr lang="pt-BR" dirty="0" smtClean="0"/>
              <a:t>Recursos de marketing;</a:t>
            </a:r>
          </a:p>
          <a:p>
            <a:r>
              <a:rPr lang="pt-BR" dirty="0" smtClean="0"/>
              <a:t>Vinculação a franquia;</a:t>
            </a:r>
          </a:p>
          <a:p>
            <a:r>
              <a:rPr lang="pt-BR" dirty="0" smtClean="0"/>
              <a:t>Potencial de vinculação a console; e</a:t>
            </a:r>
          </a:p>
          <a:p>
            <a:r>
              <a:rPr lang="pt-BR" dirty="0" smtClean="0"/>
              <a:t>Potencial </a:t>
            </a:r>
            <a:r>
              <a:rPr lang="pt-BR" dirty="0" err="1" smtClean="0"/>
              <a:t>multiplataforma</a:t>
            </a:r>
            <a:r>
              <a:rPr lang="pt-BR" dirty="0"/>
              <a:t>.</a:t>
            </a:r>
          </a:p>
        </p:txBody>
      </p:sp>
      <p:sp>
        <p:nvSpPr>
          <p:cNvPr id="14" name="Título 4"/>
          <p:cNvSpPr>
            <a:spLocks noGrp="1"/>
          </p:cNvSpPr>
          <p:nvPr>
            <p:ph type="title"/>
          </p:nvPr>
        </p:nvSpPr>
        <p:spPr>
          <a:xfrm>
            <a:off x="0" y="224449"/>
            <a:ext cx="12023188" cy="858764"/>
          </a:xfrm>
        </p:spPr>
        <p:txBody>
          <a:bodyPr>
            <a:noAutofit/>
          </a:bodyPr>
          <a:lstStyle/>
          <a:p>
            <a:pPr algn="ctr"/>
            <a:r>
              <a:rPr lang="pt-BR" sz="5400" dirty="0" smtClean="0"/>
              <a:t>Análise SWOT: Pontos Fortes</a:t>
            </a:r>
            <a:endParaRPr lang="pt-BR" sz="5400" dirty="0"/>
          </a:p>
        </p:txBody>
      </p:sp>
    </p:spTree>
    <p:extLst>
      <p:ext uri="{BB962C8B-B14F-4D97-AF65-F5344CB8AC3E}">
        <p14:creationId xmlns:p14="http://schemas.microsoft.com/office/powerpoint/2010/main" val="125362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smtClean="0"/>
              <a:t>Falta de experiência da equipe;</a:t>
            </a:r>
          </a:p>
          <a:p>
            <a:r>
              <a:rPr lang="pt-BR" dirty="0" smtClean="0"/>
              <a:t>Falta de recursos competitivos;</a:t>
            </a:r>
          </a:p>
          <a:p>
            <a:r>
              <a:rPr lang="pt-BR" dirty="0" smtClean="0"/>
              <a:t>Nenhuma inovação;</a:t>
            </a:r>
          </a:p>
          <a:p>
            <a:r>
              <a:rPr lang="pt-BR" dirty="0" smtClean="0"/>
              <a:t>Escolha da plataforma;</a:t>
            </a:r>
          </a:p>
          <a:p>
            <a:r>
              <a:rPr lang="pt-BR" dirty="0" smtClean="0"/>
              <a:t>Empresa pouco conhecida;</a:t>
            </a:r>
          </a:p>
        </p:txBody>
      </p:sp>
      <p:sp>
        <p:nvSpPr>
          <p:cNvPr id="7" name="Espaço Reservado para Conteúdo 6"/>
          <p:cNvSpPr>
            <a:spLocks noGrp="1"/>
          </p:cNvSpPr>
          <p:nvPr>
            <p:ph sz="half" idx="2"/>
          </p:nvPr>
        </p:nvSpPr>
        <p:spPr/>
        <p:txBody>
          <a:bodyPr>
            <a:normAutofit/>
          </a:bodyPr>
          <a:lstStyle/>
          <a:p>
            <a:r>
              <a:rPr lang="pt-BR" dirty="0" smtClean="0"/>
              <a:t>Disponibilidade de recursos;</a:t>
            </a:r>
          </a:p>
          <a:p>
            <a:r>
              <a:rPr lang="pt-BR" dirty="0" smtClean="0"/>
              <a:t>Falta de entusiasmo na equipe;</a:t>
            </a:r>
          </a:p>
          <a:p>
            <a:r>
              <a:rPr lang="pt-BR" dirty="0" smtClean="0"/>
              <a:t>Liderança fraca;</a:t>
            </a:r>
          </a:p>
          <a:p>
            <a:r>
              <a:rPr lang="pt-BR" dirty="0"/>
              <a:t>Questões financeiras</a:t>
            </a:r>
            <a:r>
              <a:rPr lang="pt-BR" dirty="0" smtClean="0"/>
              <a:t>; e</a:t>
            </a:r>
            <a:endParaRPr lang="pt-BR" dirty="0"/>
          </a:p>
          <a:p>
            <a:r>
              <a:rPr lang="pt-BR" dirty="0"/>
              <a:t>Cronogramas e prazos</a:t>
            </a:r>
            <a:r>
              <a:rPr lang="pt-BR" dirty="0" smtClean="0"/>
              <a:t>;</a:t>
            </a:r>
            <a:endParaRPr lang="pt-BR" dirty="0"/>
          </a:p>
        </p:txBody>
      </p:sp>
      <p:sp>
        <p:nvSpPr>
          <p:cNvPr id="14" name="Título 4"/>
          <p:cNvSpPr>
            <a:spLocks noGrp="1"/>
          </p:cNvSpPr>
          <p:nvPr>
            <p:ph type="title"/>
          </p:nvPr>
        </p:nvSpPr>
        <p:spPr>
          <a:xfrm>
            <a:off x="0" y="224449"/>
            <a:ext cx="12023188" cy="858764"/>
          </a:xfrm>
        </p:spPr>
        <p:txBody>
          <a:bodyPr>
            <a:noAutofit/>
          </a:bodyPr>
          <a:lstStyle/>
          <a:p>
            <a:pPr algn="ctr"/>
            <a:r>
              <a:rPr lang="pt-BR" sz="5400" dirty="0" smtClean="0"/>
              <a:t>Análise SWOT: Pontos Fracos</a:t>
            </a:r>
            <a:endParaRPr lang="pt-BR" sz="5400" dirty="0"/>
          </a:p>
        </p:txBody>
      </p:sp>
    </p:spTree>
    <p:extLst>
      <p:ext uri="{BB962C8B-B14F-4D97-AF65-F5344CB8AC3E}">
        <p14:creationId xmlns:p14="http://schemas.microsoft.com/office/powerpoint/2010/main" val="224721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smtClean="0"/>
              <a:t>Tendências da indústria ou do estilo de vida;</a:t>
            </a:r>
          </a:p>
          <a:p>
            <a:r>
              <a:rPr lang="pt-BR" dirty="0" smtClean="0"/>
              <a:t>Inovações técnicas;</a:t>
            </a:r>
          </a:p>
          <a:p>
            <a:r>
              <a:rPr lang="pt-BR" dirty="0" smtClean="0"/>
              <a:t>Tendências de mercado;</a:t>
            </a:r>
          </a:p>
          <a:p>
            <a:r>
              <a:rPr lang="pt-BR" dirty="0" smtClean="0"/>
              <a:t>Pontos fracos da concorrência;</a:t>
            </a:r>
          </a:p>
          <a:p>
            <a:r>
              <a:rPr lang="pt-BR" dirty="0" smtClean="0"/>
              <a:t>Globalização;</a:t>
            </a:r>
          </a:p>
        </p:txBody>
      </p:sp>
      <p:sp>
        <p:nvSpPr>
          <p:cNvPr id="7" name="Espaço Reservado para Conteúdo 6"/>
          <p:cNvSpPr>
            <a:spLocks noGrp="1"/>
          </p:cNvSpPr>
          <p:nvPr>
            <p:ph sz="half" idx="2"/>
          </p:nvPr>
        </p:nvSpPr>
        <p:spPr/>
        <p:txBody>
          <a:bodyPr>
            <a:normAutofit/>
          </a:bodyPr>
          <a:lstStyle/>
          <a:p>
            <a:r>
              <a:rPr lang="pt-BR" dirty="0" smtClean="0"/>
              <a:t>Mercado-alvo;</a:t>
            </a:r>
          </a:p>
          <a:p>
            <a:r>
              <a:rPr lang="pt-BR" dirty="0" smtClean="0"/>
              <a:t>Nichos de mercado-alvo;</a:t>
            </a:r>
          </a:p>
          <a:p>
            <a:r>
              <a:rPr lang="pt-BR" dirty="0" smtClean="0"/>
              <a:t>Parcerias;</a:t>
            </a:r>
          </a:p>
          <a:p>
            <a:r>
              <a:rPr lang="pt-BR" dirty="0" smtClean="0"/>
              <a:t>Tendências de middleware; e</a:t>
            </a:r>
          </a:p>
          <a:p>
            <a:r>
              <a:rPr lang="pt-BR" dirty="0" smtClean="0"/>
              <a:t>Datas de lançamento.</a:t>
            </a:r>
            <a:endParaRPr lang="pt-BR" dirty="0"/>
          </a:p>
        </p:txBody>
      </p:sp>
      <p:sp>
        <p:nvSpPr>
          <p:cNvPr id="14" name="Título 4"/>
          <p:cNvSpPr>
            <a:spLocks noGrp="1"/>
          </p:cNvSpPr>
          <p:nvPr>
            <p:ph type="title"/>
          </p:nvPr>
        </p:nvSpPr>
        <p:spPr>
          <a:xfrm>
            <a:off x="0" y="224449"/>
            <a:ext cx="12023188" cy="858764"/>
          </a:xfrm>
        </p:spPr>
        <p:txBody>
          <a:bodyPr>
            <a:noAutofit/>
          </a:bodyPr>
          <a:lstStyle/>
          <a:p>
            <a:pPr algn="ctr"/>
            <a:r>
              <a:rPr lang="pt-BR" sz="5400" dirty="0" smtClean="0"/>
              <a:t>Análise SWOT: Oportunidades</a:t>
            </a:r>
            <a:endParaRPr lang="pt-BR" sz="5400" dirty="0"/>
          </a:p>
        </p:txBody>
      </p:sp>
    </p:spTree>
    <p:extLst>
      <p:ext uri="{BB962C8B-B14F-4D97-AF65-F5344CB8AC3E}">
        <p14:creationId xmlns:p14="http://schemas.microsoft.com/office/powerpoint/2010/main" val="1185015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p:txBody>
          <a:bodyPr>
            <a:normAutofit/>
          </a:bodyPr>
          <a:lstStyle/>
          <a:p>
            <a:r>
              <a:rPr lang="pt-BR" dirty="0" smtClean="0"/>
              <a:t>Influências políticas;</a:t>
            </a:r>
          </a:p>
          <a:p>
            <a:r>
              <a:rPr lang="pt-BR" dirty="0" smtClean="0"/>
              <a:t>Pontos fortes da concorrência;</a:t>
            </a:r>
          </a:p>
          <a:p>
            <a:r>
              <a:rPr lang="pt-BR" dirty="0" smtClean="0"/>
              <a:t>Datas de lançamento da concorrência;</a:t>
            </a:r>
          </a:p>
        </p:txBody>
      </p:sp>
      <p:sp>
        <p:nvSpPr>
          <p:cNvPr id="7" name="Espaço Reservado para Conteúdo 6"/>
          <p:cNvSpPr>
            <a:spLocks noGrp="1"/>
          </p:cNvSpPr>
          <p:nvPr>
            <p:ph sz="half" idx="2"/>
          </p:nvPr>
        </p:nvSpPr>
        <p:spPr/>
        <p:txBody>
          <a:bodyPr>
            <a:normAutofit/>
          </a:bodyPr>
          <a:lstStyle/>
          <a:p>
            <a:r>
              <a:rPr lang="pt-BR" dirty="0"/>
              <a:t>Demanda cautelosa no mercado</a:t>
            </a:r>
            <a:r>
              <a:rPr lang="pt-BR" dirty="0" smtClean="0"/>
              <a:t>;</a:t>
            </a:r>
          </a:p>
          <a:p>
            <a:r>
              <a:rPr lang="pt-BR" dirty="0" smtClean="0"/>
              <a:t>Perda </a:t>
            </a:r>
            <a:r>
              <a:rPr lang="pt-BR" dirty="0"/>
              <a:t>da equipe principal;</a:t>
            </a:r>
          </a:p>
          <a:p>
            <a:r>
              <a:rPr lang="pt-BR" dirty="0"/>
              <a:t>Perda de patrocínio</a:t>
            </a:r>
            <a:r>
              <a:rPr lang="pt-BR" dirty="0" smtClean="0"/>
              <a:t>; e</a:t>
            </a:r>
          </a:p>
          <a:p>
            <a:r>
              <a:rPr lang="pt-BR" dirty="0" smtClean="0"/>
              <a:t>Inovações técnicas.</a:t>
            </a:r>
            <a:endParaRPr lang="pt-BR" dirty="0"/>
          </a:p>
        </p:txBody>
      </p:sp>
      <p:sp>
        <p:nvSpPr>
          <p:cNvPr id="14" name="Título 4"/>
          <p:cNvSpPr>
            <a:spLocks noGrp="1"/>
          </p:cNvSpPr>
          <p:nvPr>
            <p:ph type="title"/>
          </p:nvPr>
        </p:nvSpPr>
        <p:spPr>
          <a:xfrm>
            <a:off x="0" y="224449"/>
            <a:ext cx="12023188" cy="858764"/>
          </a:xfrm>
        </p:spPr>
        <p:txBody>
          <a:bodyPr>
            <a:noAutofit/>
          </a:bodyPr>
          <a:lstStyle/>
          <a:p>
            <a:pPr algn="ctr"/>
            <a:r>
              <a:rPr lang="pt-BR" sz="5400" dirty="0" smtClean="0"/>
              <a:t>Análise SWOT: Ameaças</a:t>
            </a:r>
            <a:endParaRPr lang="pt-BR" sz="5400" dirty="0"/>
          </a:p>
        </p:txBody>
      </p:sp>
    </p:spTree>
    <p:extLst>
      <p:ext uri="{BB962C8B-B14F-4D97-AF65-F5344CB8AC3E}">
        <p14:creationId xmlns:p14="http://schemas.microsoft.com/office/powerpoint/2010/main" val="117508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Competitiva</a:t>
            </a:r>
          </a:p>
        </p:txBody>
      </p:sp>
      <p:sp>
        <p:nvSpPr>
          <p:cNvPr id="6" name="Espaço Reservado para Conteúdo 5"/>
          <p:cNvSpPr>
            <a:spLocks noGrp="1"/>
          </p:cNvSpPr>
          <p:nvPr>
            <p:ph idx="1"/>
          </p:nvPr>
        </p:nvSpPr>
        <p:spPr/>
        <p:txBody>
          <a:bodyPr>
            <a:normAutofit/>
          </a:bodyPr>
          <a:lstStyle/>
          <a:p>
            <a:endParaRPr lang="pt-BR" dirty="0"/>
          </a:p>
        </p:txBody>
      </p:sp>
    </p:spTree>
    <p:extLst>
      <p:ext uri="{BB962C8B-B14F-4D97-AF65-F5344CB8AC3E}">
        <p14:creationId xmlns:p14="http://schemas.microsoft.com/office/powerpoint/2010/main" val="242124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Aprovação</a:t>
            </a:r>
          </a:p>
        </p:txBody>
      </p:sp>
      <p:sp>
        <p:nvSpPr>
          <p:cNvPr id="6" name="Espaço Reservado para Conteúdo 5"/>
          <p:cNvSpPr>
            <a:spLocks noGrp="1"/>
          </p:cNvSpPr>
          <p:nvPr>
            <p:ph idx="1"/>
          </p:nvPr>
        </p:nvSpPr>
        <p:spPr/>
        <p:txBody>
          <a:bodyPr>
            <a:normAutofit/>
          </a:bodyPr>
          <a:lstStyle/>
          <a:p>
            <a:endParaRPr lang="pt-BR" dirty="0"/>
          </a:p>
        </p:txBody>
      </p:sp>
    </p:spTree>
    <p:extLst>
      <p:ext uri="{BB962C8B-B14F-4D97-AF65-F5344CB8AC3E}">
        <p14:creationId xmlns:p14="http://schemas.microsoft.com/office/powerpoint/2010/main" val="407197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da missão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15220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Cenário do jogo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535315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Mecânica do jogo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05329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Sinopse da História</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16577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Arte Conceitual</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642434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Áudio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834205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Pense no conceito como se estivesse procurando a solução para um problema. Exemplos:</a:t>
            </a:r>
          </a:p>
          <a:p>
            <a:r>
              <a:rPr lang="pt-BR" i="1" dirty="0"/>
              <a:t>Seria divertido brincar de cowboys e índios no espaço?</a:t>
            </a:r>
          </a:p>
          <a:p>
            <a:r>
              <a:rPr lang="pt-BR" i="1" dirty="0"/>
              <a:t>Como seria disputar uma corrida de carros em um campo minado?</a:t>
            </a:r>
          </a:p>
        </p:txBody>
      </p:sp>
    </p:spTree>
    <p:extLst>
      <p:ext uri="{BB962C8B-B14F-4D97-AF65-F5344CB8AC3E}">
        <p14:creationId xmlns:p14="http://schemas.microsoft.com/office/powerpoint/2010/main" val="3078757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Amadureça a ideia, defina os objetivos do produto e os principais elementos de jogabilidade.</a:t>
            </a:r>
          </a:p>
          <a:p>
            <a:r>
              <a:rPr lang="pt-BR" dirty="0"/>
              <a:t>Defina a plataforma de hardware e o gênero do jogo.</a:t>
            </a:r>
          </a:p>
        </p:txBody>
      </p:sp>
    </p:spTree>
    <p:extLst>
      <p:ext uri="{BB962C8B-B14F-4D97-AF65-F5344CB8AC3E}">
        <p14:creationId xmlns:p14="http://schemas.microsoft.com/office/powerpoint/2010/main" val="97115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A declaração de missão deixa as pessoas estimuladas em relação ao jogo em que estão trabalhando. Ela define o que vai ser feito e para quem está sendo feito.</a:t>
            </a:r>
          </a:p>
          <a:p>
            <a:pPr marL="457200" indent="-457200">
              <a:buFont typeface="Arial" panose="020B0604020202020204" pitchFamily="34" charset="0"/>
              <a:buChar char="•"/>
            </a:pPr>
            <a:r>
              <a:rPr lang="pt-BR" dirty="0"/>
              <a:t>Chave de mercado: Qual é o público que você deseja?</a:t>
            </a:r>
          </a:p>
          <a:p>
            <a:pPr marL="457200" indent="-457200">
              <a:buFont typeface="Arial" panose="020B0604020202020204" pitchFamily="34" charset="0"/>
              <a:buChar char="•"/>
            </a:pPr>
            <a:r>
              <a:rPr lang="pt-BR" dirty="0"/>
              <a:t>Contribuição: O que você fornecerá a esse público?</a:t>
            </a:r>
          </a:p>
          <a:p>
            <a:pPr marL="457200" indent="-457200">
              <a:buFont typeface="Arial" panose="020B0604020202020204" pitchFamily="34" charset="0"/>
              <a:buChar char="•"/>
            </a:pPr>
            <a:r>
              <a:rPr lang="pt-BR" dirty="0"/>
              <a:t>Distinção: O que torna seu produto único?</a:t>
            </a:r>
          </a:p>
        </p:txBody>
      </p:sp>
    </p:spTree>
    <p:extLst>
      <p:ext uri="{BB962C8B-B14F-4D97-AF65-F5344CB8AC3E}">
        <p14:creationId xmlns:p14="http://schemas.microsoft.com/office/powerpoint/2010/main" val="403820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Exemplo:</a:t>
            </a:r>
          </a:p>
          <a:p>
            <a:r>
              <a:rPr lang="pt-BR" dirty="0"/>
              <a:t>Produzir heróis improváveis que combatam </a:t>
            </a:r>
            <a:r>
              <a:rPr lang="pt-BR" dirty="0" err="1"/>
              <a:t>super</a:t>
            </a:r>
            <a:r>
              <a:rPr lang="pt-BR" dirty="0"/>
              <a:t> vilões em situações inusitadas e cômicas, usando soluções inimagináveis para </a:t>
            </a:r>
            <a:r>
              <a:rPr lang="pt-BR" dirty="0" err="1"/>
              <a:t>super</a:t>
            </a:r>
            <a:r>
              <a:rPr lang="pt-BR" dirty="0"/>
              <a:t> heróis tradicionais.</a:t>
            </a:r>
          </a:p>
        </p:txBody>
      </p:sp>
    </p:spTree>
    <p:extLst>
      <p:ext uri="{BB962C8B-B14F-4D97-AF65-F5344CB8AC3E}">
        <p14:creationId xmlns:p14="http://schemas.microsoft.com/office/powerpoint/2010/main" val="4273157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pt-BR" dirty="0"/>
          </a:p>
        </p:txBody>
      </p:sp>
      <p:sp>
        <p:nvSpPr>
          <p:cNvPr id="6" name="Espaço Reservado para Conteúdo 5"/>
          <p:cNvSpPr>
            <a:spLocks noGrp="1"/>
          </p:cNvSpPr>
          <p:nvPr>
            <p:ph idx="1"/>
          </p:nvPr>
        </p:nvSpPr>
        <p:spPr>
          <a:xfrm>
            <a:off x="317694" y="1291052"/>
            <a:ext cx="11705493" cy="5011777"/>
          </a:xfrm>
        </p:spPr>
        <p:txBody>
          <a:bodyPr>
            <a:normAutofit/>
          </a:bodyPr>
          <a:lstStyle/>
          <a:p>
            <a:endParaRPr lang="pt-BR" dirty="0"/>
          </a:p>
        </p:txBody>
      </p:sp>
    </p:spTree>
    <p:extLst>
      <p:ext uri="{BB962C8B-B14F-4D97-AF65-F5344CB8AC3E}">
        <p14:creationId xmlns:p14="http://schemas.microsoft.com/office/powerpoint/2010/main" val="759844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escolhas individuais possíveis para cada parâmetro. Podem ser números, textos ou itens selecionados em uma lista.</a:t>
            </a:r>
          </a:p>
          <a:p>
            <a:r>
              <a:rPr lang="pt-BR" dirty="0"/>
              <a:t>Todos os valores devem ser testados?</a:t>
            </a:r>
          </a:p>
        </p:txBody>
      </p:sp>
    </p:spTree>
    <p:extLst>
      <p:ext uri="{BB962C8B-B14F-4D97-AF65-F5344CB8AC3E}">
        <p14:creationId xmlns:p14="http://schemas.microsoft.com/office/powerpoint/2010/main" val="11656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Padrões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adotadas quando o jogador não realiza nenhuma configuração especial ou apenas confirma todas as configurações com as primeiras opções para iniciar o jogo logo.</a:t>
            </a:r>
          </a:p>
          <a:p>
            <a:r>
              <a:rPr lang="pt-BR" dirty="0"/>
              <a:t>São os valores que serão usados com maior frequência. Então, devem ser exercitados. Porém, se eles já estiverem inclusos em outros tipos de teste, você pode desconsiderá-los no teste combinatório.</a:t>
            </a:r>
          </a:p>
        </p:txBody>
      </p:sp>
    </p:spTree>
    <p:extLst>
      <p:ext uri="{BB962C8B-B14F-4D97-AF65-F5344CB8AC3E}">
        <p14:creationId xmlns:p14="http://schemas.microsoft.com/office/powerpoint/2010/main" val="159297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Enumerações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distintos em um conjunto que não possuem uma ordem específica.</a:t>
            </a:r>
          </a:p>
          <a:p>
            <a:r>
              <a:rPr lang="pt-BR" dirty="0"/>
              <a:t>Exemplos: escolher um carro para dirigir, um time de futebol para jogar ou um lutador para lutar.</a:t>
            </a:r>
          </a:p>
          <a:p>
            <a:r>
              <a:rPr lang="pt-BR" dirty="0"/>
              <a:t>Todas as escolhas devem ser consideradas nos testes.</a:t>
            </a:r>
          </a:p>
        </p:txBody>
      </p:sp>
    </p:spTree>
    <p:extLst>
      <p:ext uri="{BB962C8B-B14F-4D97-AF65-F5344CB8AC3E}">
        <p14:creationId xmlns:p14="http://schemas.microsoft.com/office/powerpoint/2010/main" val="16545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Muitas opções e escolhas são feitas a partir de números de um intervalo ou lista. Para cada intervalo de números, três valores em especial podem revelar defeitos: zero, mínimo e máximo.</a:t>
            </a:r>
          </a:p>
          <a:p>
            <a:r>
              <a:rPr lang="pt-BR" dirty="0"/>
              <a:t>Em todos os casos em que o zero for uma escolha válida, ele deve ser incluso nos testes.</a:t>
            </a:r>
          </a:p>
        </p:txBody>
      </p:sp>
    </p:spTree>
    <p:extLst>
      <p:ext uri="{BB962C8B-B14F-4D97-AF65-F5344CB8AC3E}">
        <p14:creationId xmlns:p14="http://schemas.microsoft.com/office/powerpoint/2010/main" val="3344729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Defeitos que podem ser revelados pelo valor </a:t>
            </a:r>
            <a:r>
              <a:rPr lang="pt-BR" b="1" dirty="0"/>
              <a:t>zero</a:t>
            </a:r>
            <a:r>
              <a:rPr lang="pt-BR" dirty="0"/>
              <a:t> nos testes:</a:t>
            </a:r>
          </a:p>
          <a:p>
            <a:pPr marL="457200" indent="-457200" algn="l">
              <a:buFont typeface="Arial" panose="020B0604020202020204" pitchFamily="34" charset="0"/>
              <a:buChar char="•"/>
            </a:pPr>
            <a:r>
              <a:rPr lang="pt-BR" dirty="0"/>
              <a:t>Saída prematura de um laço ou execução indevida antes de verificar a condição;</a:t>
            </a:r>
          </a:p>
          <a:p>
            <a:pPr marL="457200" indent="-457200" algn="l">
              <a:buFont typeface="Arial" panose="020B0604020202020204" pitchFamily="34" charset="0"/>
              <a:buChar char="•"/>
            </a:pPr>
            <a:r>
              <a:rPr lang="pt-BR" dirty="0"/>
              <a:t>Confusão ao iniciar o contador do laço com 0 ou 1;</a:t>
            </a:r>
          </a:p>
          <a:p>
            <a:pPr marL="457200" indent="-457200" algn="l">
              <a:buFont typeface="Arial" panose="020B0604020202020204" pitchFamily="34" charset="0"/>
              <a:buChar char="•"/>
            </a:pPr>
            <a:r>
              <a:rPr lang="pt-BR" dirty="0"/>
              <a:t>Confusão com vetores ou listas começando com 0 ou 1;</a:t>
            </a:r>
          </a:p>
          <a:p>
            <a:pPr marL="457200" indent="-457200" algn="l">
              <a:buFont typeface="Arial" panose="020B0604020202020204" pitchFamily="34" charset="0"/>
              <a:buChar char="•"/>
            </a:pPr>
            <a:r>
              <a:rPr lang="pt-BR" dirty="0"/>
              <a:t>Uso do valor 0 para indicar tempo infinito ou erro ocorrido; e</a:t>
            </a:r>
          </a:p>
          <a:p>
            <a:pPr marL="457200" indent="-457200" algn="l">
              <a:buFont typeface="Arial" panose="020B0604020202020204" pitchFamily="34" charset="0"/>
              <a:buChar char="•"/>
            </a:pPr>
            <a:r>
              <a:rPr lang="pt-BR" dirty="0"/>
              <a:t>Uso do 0 para valor lógico (Booleano).</a:t>
            </a:r>
          </a:p>
        </p:txBody>
      </p:sp>
    </p:spTree>
    <p:extLst>
      <p:ext uri="{BB962C8B-B14F-4D97-AF65-F5344CB8AC3E}">
        <p14:creationId xmlns:p14="http://schemas.microsoft.com/office/powerpoint/2010/main" val="1555780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Os valores mínimos frequentemente revelam defeitos. Inclua os valores mínimos para os parâmetros relacionados abaixo: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Distância;</a:t>
            </a:r>
          </a:p>
          <a:p>
            <a:pPr marL="457200" indent="-457200" algn="l">
              <a:buFont typeface="Arial" panose="020B0604020202020204" pitchFamily="34" charset="0"/>
              <a:buChar char="•"/>
            </a:pPr>
            <a:r>
              <a:rPr lang="pt-BR" dirty="0"/>
              <a:t>Velocidade;</a:t>
            </a:r>
          </a:p>
          <a:p>
            <a:pPr marL="457200" indent="-457200" algn="l">
              <a:buFont typeface="Arial" panose="020B0604020202020204" pitchFamily="34" charset="0"/>
              <a:buChar char="•"/>
            </a:pPr>
            <a:r>
              <a:rPr lang="pt-BR" dirty="0"/>
              <a:t>Quantidade;</a:t>
            </a:r>
          </a:p>
          <a:p>
            <a:pPr marL="457200" indent="-457200" algn="l">
              <a:buFont typeface="Arial" panose="020B0604020202020204" pitchFamily="34" charset="0"/>
              <a:buChar char="•"/>
            </a:pPr>
            <a:r>
              <a:rPr lang="pt-BR" dirty="0"/>
              <a:t>Tamanho; e</a:t>
            </a:r>
          </a:p>
          <a:p>
            <a:pPr marL="457200" indent="-457200" algn="l">
              <a:buFont typeface="Arial" panose="020B0604020202020204" pitchFamily="34" charset="0"/>
              <a:buChar char="•"/>
            </a:pPr>
            <a:r>
              <a:rPr lang="pt-BR" dirty="0"/>
              <a:t>Valor de aposta.</a:t>
            </a:r>
          </a:p>
        </p:txBody>
      </p:sp>
    </p:spTree>
    <p:extLst>
      <p:ext uri="{BB962C8B-B14F-4D97-AF65-F5344CB8AC3E}">
        <p14:creationId xmlns:p14="http://schemas.microsoft.com/office/powerpoint/2010/main" val="224443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Inclua os valores máximos para os mesmos parâmetros relacionados para os valores mínimos. Inclua também testes com o valor máximo de jogadores, de arquivos salvos, e espaço de armazenamento máximo.</a:t>
            </a:r>
          </a:p>
        </p:txBody>
      </p:sp>
    </p:spTree>
    <p:extLst>
      <p:ext uri="{BB962C8B-B14F-4D97-AF65-F5344CB8AC3E}">
        <p14:creationId xmlns:p14="http://schemas.microsoft.com/office/powerpoint/2010/main" val="4545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pode ter limites físicos como:</a:t>
            </a:r>
          </a:p>
          <a:p>
            <a:pPr marL="457200" indent="-457200" algn="l">
              <a:buFont typeface="Arial" panose="020B0604020202020204" pitchFamily="34" charset="0"/>
              <a:buChar char="•"/>
            </a:pPr>
            <a:r>
              <a:rPr lang="pt-BR" dirty="0"/>
              <a:t>Domínio ou bordas de uma cidade;</a:t>
            </a:r>
          </a:p>
          <a:p>
            <a:pPr marL="457200" indent="-457200" algn="l">
              <a:buFont typeface="Arial" panose="020B0604020202020204" pitchFamily="34" charset="0"/>
              <a:buChar char="•"/>
            </a:pPr>
            <a:r>
              <a:rPr lang="pt-BR" dirty="0"/>
              <a:t>Linhas de um campo ou quadra;</a:t>
            </a:r>
          </a:p>
          <a:p>
            <a:pPr marL="457200" indent="-457200" algn="l">
              <a:buFont typeface="Arial" panose="020B0604020202020204" pitchFamily="34" charset="0"/>
              <a:buChar char="•"/>
            </a:pPr>
            <a:r>
              <a:rPr lang="pt-BR" dirty="0"/>
              <a:t>Missões ou Waypoints em uma corrida;</a:t>
            </a:r>
          </a:p>
          <a:p>
            <a:pPr marL="457200" indent="-457200" algn="l">
              <a:buFont typeface="Arial" panose="020B0604020202020204" pitchFamily="34" charset="0"/>
              <a:buChar char="•"/>
            </a:pPr>
            <a:r>
              <a:rPr lang="pt-BR" dirty="0"/>
              <a:t>Linhas de início e chegada; e</a:t>
            </a:r>
          </a:p>
          <a:p>
            <a:pPr marL="457200" indent="-457200" algn="l">
              <a:buFont typeface="Arial" panose="020B0604020202020204" pitchFamily="34" charset="0"/>
              <a:buChar char="•"/>
            </a:pPr>
            <a:r>
              <a:rPr lang="pt-BR" dirty="0"/>
              <a:t>Portais de entrada e saída.</a:t>
            </a:r>
          </a:p>
        </p:txBody>
      </p:sp>
    </p:spTree>
    <p:extLst>
      <p:ext uri="{BB962C8B-B14F-4D97-AF65-F5344CB8AC3E}">
        <p14:creationId xmlns:p14="http://schemas.microsoft.com/office/powerpoint/2010/main" val="1888621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também pode ter limites não físicos como: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Velocidade máxima de uma personagem ou veículo;</a:t>
            </a:r>
          </a:p>
          <a:p>
            <a:pPr marL="457200" indent="-457200" algn="l">
              <a:buFont typeface="Arial" panose="020B0604020202020204" pitchFamily="34" charset="0"/>
              <a:buChar char="•"/>
            </a:pPr>
            <a:r>
              <a:rPr lang="pt-BR" dirty="0"/>
              <a:t>Distância alcançada por um projétil; e</a:t>
            </a:r>
          </a:p>
          <a:p>
            <a:pPr marL="457200" indent="-457200" algn="l">
              <a:buFont typeface="Arial" panose="020B0604020202020204" pitchFamily="34" charset="0"/>
              <a:buChar char="•"/>
            </a:pPr>
            <a:r>
              <a:rPr lang="pt-BR" dirty="0"/>
              <a:t>Distância em que uma elemento se torna visível, transparente ou invisível;</a:t>
            </a:r>
          </a:p>
          <a:p>
            <a:pPr marL="457200" indent="-457200" algn="l">
              <a:buFont typeface="Arial" panose="020B0604020202020204" pitchFamily="34" charset="0"/>
              <a:buChar char="•"/>
            </a:pPr>
            <a:endParaRPr lang="pt-BR" dirty="0"/>
          </a:p>
        </p:txBody>
      </p:sp>
    </p:spTree>
    <p:extLst>
      <p:ext uri="{BB962C8B-B14F-4D97-AF65-F5344CB8AC3E}">
        <p14:creationId xmlns:p14="http://schemas.microsoft.com/office/powerpoint/2010/main" val="3705047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Inicie uma tabela simples usando parâmetros que tem somente dois valores, tais como ligado/desligado, masculino/feminino, Mario/Luigi, ou Dia/Noite.</a:t>
            </a:r>
          </a:p>
        </p:txBody>
      </p:sp>
    </p:spTree>
    <p:extLst>
      <p:ext uri="{BB962C8B-B14F-4D97-AF65-F5344CB8AC3E}">
        <p14:creationId xmlns:p14="http://schemas.microsoft.com/office/powerpoint/2010/main" val="2150522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teste combina características para um Jedi no jogo Star Wars para testar seus efeitos em animações de combate e cálculo de danos.</a:t>
            </a:r>
          </a:p>
          <a:p>
            <a:r>
              <a:rPr lang="pt-BR" dirty="0"/>
              <a:t>Os três parâmetros testados são: gênero, sabre de luz com um ou dois cristais, e lado Luz ou Sombrio da força.</a:t>
            </a:r>
          </a:p>
        </p:txBody>
      </p:sp>
    </p:spTree>
    <p:extLst>
      <p:ext uri="{BB962C8B-B14F-4D97-AF65-F5344CB8AC3E}">
        <p14:creationId xmlns:p14="http://schemas.microsoft.com/office/powerpoint/2010/main" val="401922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251325939"/>
              </p:ext>
            </p:extLst>
          </p:nvPr>
        </p:nvGraphicFramePr>
        <p:xfrm>
          <a:off x="317500" y="1290638"/>
          <a:ext cx="11706226" cy="1854200"/>
        </p:xfrm>
        <a:graphic>
          <a:graphicData uri="http://schemas.openxmlformats.org/drawingml/2006/table">
            <a:tbl>
              <a:tblPr firstRow="1" bandRow="1">
                <a:tableStyleId>{5C22544A-7EE6-4342-B048-85BDC9FD1C3A}</a:tableStyleId>
              </a:tblPr>
              <a:tblGrid>
                <a:gridCol w="5853113">
                  <a:extLst>
                    <a:ext uri="{9D8B030D-6E8A-4147-A177-3AD203B41FA5}">
                      <a16:colId xmlns:a16="http://schemas.microsoft.com/office/drawing/2014/main" val="3329523797"/>
                    </a:ext>
                  </a:extLst>
                </a:gridCol>
                <a:gridCol w="5853113">
                  <a:extLst>
                    <a:ext uri="{9D8B030D-6E8A-4147-A177-3AD203B41FA5}">
                      <a16:colId xmlns:a16="http://schemas.microsoft.com/office/drawing/2014/main" val="3525931457"/>
                    </a:ext>
                  </a:extLst>
                </a:gridCol>
              </a:tblGrid>
              <a:tr h="370840">
                <a:tc>
                  <a:txBody>
                    <a:bodyPr/>
                    <a:lstStyle/>
                    <a:p>
                      <a:r>
                        <a:rPr lang="en-US" dirty="0" err="1"/>
                        <a:t>Gênero</a:t>
                      </a:r>
                      <a:endParaRPr lang="en-US" dirty="0"/>
                    </a:p>
                  </a:txBody>
                  <a:tcPr/>
                </a:tc>
                <a:tc>
                  <a:txBody>
                    <a:bodyPr/>
                    <a:lstStyle/>
                    <a:p>
                      <a:r>
                        <a:rPr lang="en-US" dirty="0"/>
                        <a:t>Sabre de Luz</a:t>
                      </a:r>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3094656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1539206506"/>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b="1" dirty="0" err="1"/>
                        <a:t>Masculino</a:t>
                      </a:r>
                      <a:endParaRPr lang="en-US" b="1" dirty="0"/>
                    </a:p>
                  </a:txBody>
                  <a:tcPr/>
                </a:tc>
                <a:tc>
                  <a:txBody>
                    <a:bodyPr/>
                    <a:lstStyle/>
                    <a:p>
                      <a:r>
                        <a:rPr lang="en-US" dirty="0"/>
                        <a:t>1 </a:t>
                      </a:r>
                      <a:r>
                        <a:rPr lang="en-US" dirty="0" err="1"/>
                        <a:t>cristal</a:t>
                      </a:r>
                      <a:endParaRPr lang="en-US"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Masculino</a:t>
                      </a:r>
                      <a:endParaRPr lang="en-US" b="1" dirty="0"/>
                    </a:p>
                  </a:txBody>
                  <a:tcPr/>
                </a:tc>
                <a:tc>
                  <a:txBody>
                    <a:bodyPr/>
                    <a:lstStyle/>
                    <a:p>
                      <a:r>
                        <a:rPr lang="en-US" dirty="0"/>
                        <a:t>2 </a:t>
                      </a:r>
                      <a:r>
                        <a:rPr lang="en-US" dirty="0" err="1"/>
                        <a:t>cristais</a:t>
                      </a:r>
                      <a:endParaRPr lang="en-US" dirty="0"/>
                    </a:p>
                  </a:txBody>
                  <a:tcPr/>
                </a:tc>
                <a:tc>
                  <a:txBody>
                    <a:bodyPr/>
                    <a:lstStyle/>
                    <a:p>
                      <a:r>
                        <a:rPr lang="en-US" b="1"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tc>
                  <a:txBody>
                    <a:bodyPr/>
                    <a:lstStyle/>
                    <a:p>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551852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55456458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465487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391275235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r>
                        <a:rPr lang="en-US" dirty="0"/>
                        <a:t>Light</a:t>
                      </a:r>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783281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Diagramas de Fluxo de Teste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modelos gráficos que representam o comportamento do jogo sob a perspectiva do jogador. O teste é orientado pelo digrama para exercitar caminhos familiares e inesperados do jogo.</a:t>
            </a:r>
          </a:p>
          <a:p>
            <a:r>
              <a:rPr lang="pt-BR" dirty="0"/>
              <a:t>A natureza gráfica do TFD oferece aos testadores, desenvolvedores e produtores a capacidade de rever, analisar, dar feedback facilmente.</a:t>
            </a:r>
          </a:p>
        </p:txBody>
      </p:sp>
    </p:spTree>
    <p:extLst>
      <p:ext uri="{BB962C8B-B14F-4D97-AF65-F5344CB8AC3E}">
        <p14:creationId xmlns:p14="http://schemas.microsoft.com/office/powerpoint/2010/main" val="1705014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Fluxos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fluxo é representado por uma seta que conecta estados do jogo, indicando a direção em que ocorre a mudança de estado.</a:t>
            </a:r>
          </a:p>
          <a:p>
            <a:r>
              <a:rPr lang="pt-BR" dirty="0"/>
              <a:t>Cada fluxo contém um ID, um evento e uma ação, conforme o exemplo abaixo:</a:t>
            </a:r>
          </a:p>
        </p:txBody>
      </p:sp>
      <p:pic>
        <p:nvPicPr>
          <p:cNvPr id="7" name="Imagem 6"/>
          <p:cNvPicPr>
            <a:picLocks noChangeAspect="1"/>
          </p:cNvPicPr>
          <p:nvPr/>
        </p:nvPicPr>
        <p:blipFill>
          <a:blip r:embed="rId3"/>
          <a:stretch>
            <a:fillRect/>
          </a:stretch>
        </p:blipFill>
        <p:spPr>
          <a:xfrm>
            <a:off x="3724275" y="4006015"/>
            <a:ext cx="4743450" cy="1733550"/>
          </a:xfrm>
          <a:prstGeom prst="rect">
            <a:avLst/>
          </a:prstGeom>
        </p:spPr>
      </p:pic>
    </p:spTree>
    <p:extLst>
      <p:ext uri="{BB962C8B-B14F-4D97-AF65-F5344CB8AC3E}">
        <p14:creationId xmlns:p14="http://schemas.microsoft.com/office/powerpoint/2010/main" val="11720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Eventos</a:t>
            </a:r>
          </a:p>
        </p:txBody>
      </p:sp>
      <p:sp>
        <p:nvSpPr>
          <p:cNvPr id="6" name="Espaço Reservado para Conteúdo 5"/>
          <p:cNvSpPr>
            <a:spLocks noGrp="1"/>
          </p:cNvSpPr>
          <p:nvPr>
            <p:ph idx="1"/>
          </p:nvPr>
        </p:nvSpPr>
        <p:spPr>
          <a:xfrm>
            <a:off x="317694" y="1291052"/>
            <a:ext cx="11705493" cy="5011777"/>
          </a:xfrm>
        </p:spPr>
        <p:txBody>
          <a:bodyPr>
            <a:normAutofit fontScale="92500"/>
          </a:bodyPr>
          <a:lstStyle/>
          <a:p>
            <a:r>
              <a:rPr lang="pt-BR" dirty="0"/>
              <a:t>São operações iniciadas pelos jogadores, periféricos, rede ou mecanismos do jogo. Exemplos: pegar um objeto, enviar uma mensagem ou atirar um objeto.</a:t>
            </a:r>
          </a:p>
          <a:p>
            <a:r>
              <a:rPr lang="pt-BR" dirty="0"/>
              <a:t>Três fatores para selecionar os eventos relevantes:</a:t>
            </a:r>
          </a:p>
          <a:p>
            <a:pPr marL="514350" indent="-514350" algn="l">
              <a:buFont typeface="+mj-lt"/>
              <a:buAutoNum type="arabicPeriod"/>
            </a:pPr>
            <a:r>
              <a:rPr lang="pt-BR" dirty="0"/>
              <a:t>Possibilidade de interação com outros eventos;</a:t>
            </a:r>
          </a:p>
          <a:p>
            <a:pPr marL="514350" indent="-514350" algn="l">
              <a:buFont typeface="+mj-lt"/>
              <a:buAutoNum type="arabicPeriod"/>
            </a:pPr>
            <a:r>
              <a:rPr lang="pt-BR" dirty="0"/>
              <a:t>Comportamentos únicos ou importantes associados ao evento; e</a:t>
            </a:r>
          </a:p>
          <a:p>
            <a:pPr marL="514350" indent="-514350" algn="l">
              <a:buFont typeface="+mj-lt"/>
              <a:buAutoNum type="arabicPeriod"/>
            </a:pPr>
            <a:r>
              <a:rPr lang="pt-BR" dirty="0"/>
              <a:t>Estados do jogo únicos ou importantes que são consequências do evento.</a:t>
            </a:r>
          </a:p>
        </p:txBody>
      </p:sp>
    </p:spTree>
    <p:extLst>
      <p:ext uri="{BB962C8B-B14F-4D97-AF65-F5344CB8AC3E}">
        <p14:creationId xmlns:p14="http://schemas.microsoft.com/office/powerpoint/2010/main" val="248074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Uma ação apresenta um comportamento temporário ou transitório em resposta a um evento. É aquilo que o testador deve checar como resultado de causar ou realizar um evento.</a:t>
            </a:r>
          </a:p>
          <a:p>
            <a:r>
              <a:rPr lang="pt-BR" dirty="0"/>
              <a:t>As ações podem ser percebidas por meio dos sentidos humanos e facilidades da plataforma de jogos, incluindo sons, efeitos visuais, feedbacks e informações enviadas pela rede.</a:t>
            </a:r>
          </a:p>
          <a:p>
            <a:r>
              <a:rPr lang="pt-BR" dirty="0"/>
              <a:t>Ações não persistem ao longo do jogo.</a:t>
            </a:r>
          </a:p>
        </p:txBody>
      </p:sp>
    </p:spTree>
    <p:extLst>
      <p:ext uri="{BB962C8B-B14F-4D97-AF65-F5344CB8AC3E}">
        <p14:creationId xmlns:p14="http://schemas.microsoft.com/office/powerpoint/2010/main" val="3774693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Estados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Representam comportamentos de jogo persistentes e recorrentes. Enquanto você não sair de um determinado estado A, você observará um mesmo comportamento no jogo. E esse mesmo comportamento deve ser observado toda vez que você retornar ao estado A.</a:t>
            </a:r>
          </a:p>
          <a:p>
            <a:r>
              <a:rPr lang="pt-BR" dirty="0"/>
              <a:t>Os estados são representados por círculos com um nome único.</a:t>
            </a:r>
          </a:p>
        </p:txBody>
      </p:sp>
    </p:spTree>
    <p:extLst>
      <p:ext uri="{BB962C8B-B14F-4D97-AF65-F5344CB8AC3E}">
        <p14:creationId xmlns:p14="http://schemas.microsoft.com/office/powerpoint/2010/main" val="3252730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Terminadores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caixas especiais inseridas para indicar onde o teste inicia e onde ele termina.</a:t>
            </a:r>
          </a:p>
          <a:p>
            <a:r>
              <a:rPr lang="pt-BR" dirty="0"/>
              <a:t>Uma é a caixa Entrada que, normalmente, tem apenas um fluxo que leva a um estado. A outra é a caixa Saída que tem um ou mais fluxos chegando de um ou mais estados.</a:t>
            </a:r>
          </a:p>
        </p:txBody>
      </p:sp>
    </p:spTree>
    <p:extLst>
      <p:ext uri="{BB962C8B-B14F-4D97-AF65-F5344CB8AC3E}">
        <p14:creationId xmlns:p14="http://schemas.microsoft.com/office/powerpoint/2010/main" val="605410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exemplo é baseado na habilidade de pegar armas e munição observando se o jogo mantém o controle de sua contagem de munição e executa os efeitos visuais e sonoros corretamente.</a:t>
            </a:r>
          </a:p>
        </p:txBody>
      </p:sp>
    </p:spTree>
    <p:extLst>
      <p:ext uri="{BB962C8B-B14F-4D97-AF65-F5344CB8AC3E}">
        <p14:creationId xmlns:p14="http://schemas.microsoft.com/office/powerpoint/2010/main" val="1110927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pic>
        <p:nvPicPr>
          <p:cNvPr id="2" name="Espaço Reservado para Conteúdo 1"/>
          <p:cNvPicPr>
            <a:picLocks noGrp="1" noChangeAspect="1"/>
          </p:cNvPicPr>
          <p:nvPr>
            <p:ph idx="1"/>
          </p:nvPr>
        </p:nvPicPr>
        <p:blipFill>
          <a:blip r:embed="rId3"/>
          <a:stretch>
            <a:fillRect/>
          </a:stretch>
        </p:blipFill>
        <p:spPr>
          <a:xfrm>
            <a:off x="3854720" y="1290638"/>
            <a:ext cx="4631785" cy="5011737"/>
          </a:xfrm>
          <a:prstGeom prst="rect">
            <a:avLst/>
          </a:prstGeom>
        </p:spPr>
      </p:pic>
    </p:spTree>
    <p:extLst>
      <p:ext uri="{BB962C8B-B14F-4D97-AF65-F5344CB8AC3E}">
        <p14:creationId xmlns:p14="http://schemas.microsoft.com/office/powerpoint/2010/main" val="3030857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dicionário de dados fornece descrições detalhadas de cada elemento nomeado unicamente do conjunto de </a:t>
            </a:r>
            <a:r>
              <a:rPr lang="pt-BR" dirty="0" err="1"/>
              <a:t>TFDs</a:t>
            </a:r>
            <a:r>
              <a:rPr lang="pt-BR" dirty="0"/>
              <a:t>.</a:t>
            </a:r>
          </a:p>
        </p:txBody>
      </p:sp>
    </p:spTree>
    <p:extLst>
      <p:ext uri="{BB962C8B-B14F-4D97-AF65-F5344CB8AC3E}">
        <p14:creationId xmlns:p14="http://schemas.microsoft.com/office/powerpoint/2010/main" val="696782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 Exemplo</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pPr marL="457200" indent="-457200" algn="l">
              <a:buFont typeface="Arial" panose="020B0604020202020204" pitchFamily="34" charset="0"/>
              <a:buChar char="•"/>
            </a:pPr>
            <a:r>
              <a:rPr lang="pt-BR" dirty="0" err="1"/>
              <a:t>DropGun</a:t>
            </a:r>
            <a:endParaRPr lang="pt-BR" dirty="0"/>
          </a:p>
          <a:p>
            <a:pPr marL="1143000" lvl="1" indent="-457200">
              <a:buFont typeface="Wingdings" panose="05000000000000000000" pitchFamily="2" charset="2"/>
              <a:buChar char="q"/>
            </a:pPr>
            <a:r>
              <a:rPr lang="pt-BR" dirty="0"/>
              <a:t>Pressione a tecla “\” para jogar a arma selecionada.</a:t>
            </a:r>
          </a:p>
          <a:p>
            <a:pPr marL="457200" indent="-457200" algn="l">
              <a:buFont typeface="Arial" panose="020B0604020202020204" pitchFamily="34" charset="0"/>
              <a:buChar char="•"/>
            </a:pPr>
            <a:r>
              <a:rPr lang="pt-BR" dirty="0" err="1"/>
              <a:t>DropSound</a:t>
            </a:r>
            <a:endParaRPr lang="pt-BR" dirty="0"/>
          </a:p>
          <a:p>
            <a:pPr marL="1143000" lvl="1" indent="-457200">
              <a:buFont typeface="Wingdings" panose="05000000000000000000" pitchFamily="2" charset="2"/>
              <a:buChar char="q"/>
            </a:pPr>
            <a:r>
              <a:rPr lang="pt-BR" dirty="0"/>
              <a:t>Verifique se o som de queda do item foi executado.</a:t>
            </a:r>
          </a:p>
          <a:p>
            <a:pPr marL="457200" indent="-457200" algn="l">
              <a:buFont typeface="Arial" panose="020B0604020202020204" pitchFamily="34" charset="0"/>
              <a:buChar char="•"/>
            </a:pPr>
            <a:r>
              <a:rPr lang="pt-BR" dirty="0" err="1"/>
              <a:t>Enter</a:t>
            </a:r>
            <a:endParaRPr lang="pt-BR" dirty="0"/>
          </a:p>
          <a:p>
            <a:pPr marL="1143000" lvl="1" indent="-457200">
              <a:buFont typeface="Wingdings" panose="05000000000000000000" pitchFamily="2" charset="2"/>
              <a:buChar char="q"/>
            </a:pPr>
            <a:r>
              <a:rPr lang="pt-BR" dirty="0"/>
              <a:t>Selecione uma partida e pressione a tecla “espaço” para iniciar a partida.</a:t>
            </a:r>
          </a:p>
          <a:p>
            <a:pPr marL="457200" indent="-457200" algn="l">
              <a:buFont typeface="Arial" panose="020B0604020202020204" pitchFamily="34" charset="0"/>
              <a:buChar char="•"/>
            </a:pPr>
            <a:r>
              <a:rPr lang="pt-BR" dirty="0" err="1"/>
              <a:t>Exit</a:t>
            </a:r>
            <a:endParaRPr lang="pt-BR" dirty="0"/>
          </a:p>
          <a:p>
            <a:pPr marL="1143000" lvl="1" indent="-457200">
              <a:buFont typeface="Wingdings" panose="05000000000000000000" pitchFamily="2" charset="2"/>
              <a:buChar char="q"/>
            </a:pPr>
            <a:r>
              <a:rPr lang="pt-BR" dirty="0"/>
              <a:t>Pressione a tecla “</a:t>
            </a:r>
            <a:r>
              <a:rPr lang="pt-BR" dirty="0" err="1"/>
              <a:t>esc</a:t>
            </a:r>
            <a:r>
              <a:rPr lang="pt-BR" dirty="0"/>
              <a:t>” para sair da partida</a:t>
            </a:r>
          </a:p>
          <a:p>
            <a:pPr marL="457200" indent="-457200" algn="l">
              <a:buFont typeface="Arial" panose="020B0604020202020204" pitchFamily="34" charset="0"/>
              <a:buChar char="•"/>
            </a:pPr>
            <a:r>
              <a:rPr lang="pt-BR" dirty="0" err="1"/>
              <a:t>GetAmmo</a:t>
            </a:r>
            <a:endParaRPr lang="pt-BR" dirty="0"/>
          </a:p>
          <a:p>
            <a:pPr marL="1143000" lvl="1" indent="-457200">
              <a:buFont typeface="Wingdings" panose="05000000000000000000" pitchFamily="2" charset="2"/>
              <a:buChar char="q"/>
            </a:pPr>
            <a:r>
              <a:rPr lang="pt-BR" dirty="0"/>
              <a:t>Procure um pacote de munição no chão da arena e caminhe sobre ele</a:t>
            </a:r>
          </a:p>
        </p:txBody>
      </p:sp>
    </p:spTree>
    <p:extLst>
      <p:ext uri="{BB962C8B-B14F-4D97-AF65-F5344CB8AC3E}">
        <p14:creationId xmlns:p14="http://schemas.microsoft.com/office/powerpoint/2010/main" val="3000593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Rastreamento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banco de dados centralizado é crucial para o rastreamento eficiente de bugs.</a:t>
            </a:r>
          </a:p>
          <a:p>
            <a:r>
              <a:rPr lang="pt-BR" dirty="0" err="1">
                <a:hlinkClick r:id="rId3"/>
              </a:rPr>
              <a:t>Trello</a:t>
            </a:r>
            <a:r>
              <a:rPr lang="pt-BR" dirty="0"/>
              <a:t> é um exemplo de ferramenta eficiente para realiza o rastreamento de bugs.</a:t>
            </a:r>
          </a:p>
        </p:txBody>
      </p:sp>
    </p:spTree>
    <p:extLst>
      <p:ext uri="{BB962C8B-B14F-4D97-AF65-F5344CB8AC3E}">
        <p14:creationId xmlns:p14="http://schemas.microsoft.com/office/powerpoint/2010/main" val="3596790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bugs devem ser registrados com as definições corretas para serem corrigidos na ordem mais eficiente.</a:t>
            </a:r>
          </a:p>
          <a:p>
            <a:r>
              <a:rPr lang="pt-BR" dirty="0"/>
              <a:t>Se o bug não for definido corretamente, crash bugs podem ficar sem solução durante algum tempo e acabar sendo mais difíceis de corrigir à medida que a produção avançar.</a:t>
            </a:r>
          </a:p>
        </p:txBody>
      </p:sp>
    </p:spTree>
    <p:extLst>
      <p:ext uri="{BB962C8B-B14F-4D97-AF65-F5344CB8AC3E}">
        <p14:creationId xmlns:p14="http://schemas.microsoft.com/office/powerpoint/2010/main" val="81782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As definições de bugs mais comuns são:</a:t>
            </a:r>
          </a:p>
          <a:p>
            <a:pPr marL="457200" indent="-457200" algn="l">
              <a:buFont typeface="Arial" panose="020B0604020202020204" pitchFamily="34" charset="0"/>
              <a:buChar char="•"/>
            </a:pPr>
            <a:r>
              <a:rPr lang="pt-BR" dirty="0"/>
              <a:t>Crash bug: é extremamente grave, visto que impede o jogador de progredir no jogo;</a:t>
            </a:r>
          </a:p>
          <a:p>
            <a:pPr marL="457200" indent="-457200" algn="l">
              <a:buFont typeface="Arial" panose="020B0604020202020204" pitchFamily="34" charset="0"/>
              <a:buChar char="•"/>
            </a:pPr>
            <a:r>
              <a:rPr lang="pt-BR" dirty="0"/>
              <a:t>Bugs críticos: é um problema grave na funcionalidade do jogo mas que não impede o jogador de progredir;</a:t>
            </a:r>
          </a:p>
          <a:p>
            <a:pPr marL="457200" indent="-457200" algn="l">
              <a:buFont typeface="Arial" panose="020B0604020202020204" pitchFamily="34" charset="0"/>
              <a:buChar char="•"/>
            </a:pPr>
            <a:r>
              <a:rPr lang="pt-BR" dirty="0"/>
              <a:t>Bug menor: é aquele que o jogador percebe, mas que não prejudica muito a experiência geral do jogo; e</a:t>
            </a:r>
          </a:p>
          <a:p>
            <a:pPr marL="457200" indent="-457200" algn="l">
              <a:buFont typeface="Arial" panose="020B0604020202020204" pitchFamily="34" charset="0"/>
              <a:buChar char="•"/>
            </a:pPr>
            <a:r>
              <a:rPr lang="pt-BR" dirty="0"/>
              <a:t>Solicitação de recursos: não é um bug. É uma funcionalidade adicional que seria interessante incluir.</a:t>
            </a:r>
          </a:p>
        </p:txBody>
      </p:sp>
    </p:spTree>
    <p:extLst>
      <p:ext uri="{BB962C8B-B14F-4D97-AF65-F5344CB8AC3E}">
        <p14:creationId xmlns:p14="http://schemas.microsoft.com/office/powerpoint/2010/main" val="2313273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membros da equipe de desenvolvimento devem ser solicitados a inserir no banco de dados todos os bugs que encontrarem, junto com qualquer solicitação de recursos, ou os feedbacks que demandarem uma alteração no jogo.</a:t>
            </a:r>
          </a:p>
          <a:p>
            <a:r>
              <a:rPr lang="pt-BR" dirty="0"/>
              <a:t>Embora as solicitações de recursos ou os feedbacks não sejam bugs, é bom incluí-los no banco de dados para que possam ser rastreados, resolvidos e verificados.</a:t>
            </a:r>
          </a:p>
        </p:txBody>
      </p:sp>
    </p:spTree>
    <p:extLst>
      <p:ext uri="{BB962C8B-B14F-4D97-AF65-F5344CB8AC3E}">
        <p14:creationId xmlns:p14="http://schemas.microsoft.com/office/powerpoint/2010/main" val="2749145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2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Versão: versão da build em que o bug foi encontrado;</a:t>
            </a:r>
          </a:p>
          <a:p>
            <a:pPr marL="457200" indent="-457200" algn="l">
              <a:buFont typeface="Arial" panose="020B0604020202020204" pitchFamily="34" charset="0"/>
              <a:buChar char="•"/>
            </a:pPr>
            <a:r>
              <a:rPr lang="pt-BR" dirty="0"/>
              <a:t>Categoria: indica se é um bug de arte, design ou programação;</a:t>
            </a:r>
          </a:p>
          <a:p>
            <a:pPr marL="457200" indent="-457200" algn="l">
              <a:buFont typeface="Arial" panose="020B0604020202020204" pitchFamily="34" charset="0"/>
              <a:buChar char="•"/>
            </a:pPr>
            <a:r>
              <a:rPr lang="pt-BR" dirty="0"/>
              <a:t>Componente: uma subcategoria de “categoria”;</a:t>
            </a:r>
          </a:p>
          <a:p>
            <a:pPr marL="457200" indent="-457200" algn="l">
              <a:buFont typeface="Arial" panose="020B0604020202020204" pitchFamily="34" charset="0"/>
              <a:buChar char="•"/>
            </a:pPr>
            <a:r>
              <a:rPr lang="pt-BR" dirty="0"/>
              <a:t>Resumo: um breve resumo sobre o bug em uma frase;</a:t>
            </a:r>
          </a:p>
          <a:p>
            <a:pPr marL="457200" indent="-457200" algn="l">
              <a:buFont typeface="Arial" panose="020B0604020202020204" pitchFamily="34" charset="0"/>
              <a:buChar char="•"/>
            </a:pPr>
            <a:r>
              <a:rPr lang="pt-BR" dirty="0"/>
              <a:t>Descrição do bug: a pessoa que estiver registrando o bug tem que descrever o que ocorreu;</a:t>
            </a:r>
          </a:p>
          <a:p>
            <a:pPr marL="457200" indent="-457200" algn="l">
              <a:buFont typeface="Arial" panose="020B0604020202020204" pitchFamily="34" charset="0"/>
              <a:buChar char="•"/>
            </a:pPr>
            <a:r>
              <a:rPr lang="pt-BR" dirty="0"/>
              <a:t>Gravidade: indica se um bug é fatal, crítico, menor ou uma solicitação de recursos;</a:t>
            </a:r>
          </a:p>
        </p:txBody>
      </p:sp>
    </p:spTree>
    <p:extLst>
      <p:ext uri="{BB962C8B-B14F-4D97-AF65-F5344CB8AC3E}">
        <p14:creationId xmlns:p14="http://schemas.microsoft.com/office/powerpoint/2010/main" val="1508296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1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Prioridade: essa categoria é outra maneira de classificar bugs e indica quais têm prioridade mais alta;</a:t>
            </a:r>
          </a:p>
          <a:p>
            <a:pPr marL="457200" indent="-457200" algn="l">
              <a:buFont typeface="Arial" panose="020B0604020202020204" pitchFamily="34" charset="0"/>
              <a:buChar char="•"/>
            </a:pPr>
            <a:r>
              <a:rPr lang="pt-BR" dirty="0"/>
              <a:t>Passos a reproduzir: fornece uma descrição passo a passo de como reproduzir o bug (se ele for possível);</a:t>
            </a:r>
          </a:p>
          <a:p>
            <a:pPr marL="457200" indent="-457200" algn="l">
              <a:buFont typeface="Arial" panose="020B0604020202020204" pitchFamily="34" charset="0"/>
              <a:buChar char="•"/>
            </a:pPr>
            <a:r>
              <a:rPr lang="pt-BR" dirty="0"/>
              <a:t>Capturas de tela: inclusão de uma captura do que estava ocorrendo na tela no momento que o bug ocorreu; e</a:t>
            </a:r>
          </a:p>
          <a:p>
            <a:pPr marL="457200" indent="-457200" algn="l">
              <a:buFont typeface="Arial" panose="020B0604020202020204" pitchFamily="34" charset="0"/>
              <a:buChar char="•"/>
            </a:pPr>
            <a:r>
              <a:rPr lang="pt-BR" dirty="0"/>
              <a:t>Arquivos de log de interrupção: o programador pode criar um executável de depuração que gere um arquivo de log sempre que o jogo travar.</a:t>
            </a:r>
          </a:p>
        </p:txBody>
      </p:sp>
    </p:spTree>
    <p:extLst>
      <p:ext uri="{BB962C8B-B14F-4D97-AF65-F5344CB8AC3E}">
        <p14:creationId xmlns:p14="http://schemas.microsoft.com/office/powerpoint/2010/main" val="33576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t>
            </a:r>
            <a:r>
              <a:rPr lang="pt-BR" i="1" dirty="0"/>
              <a:t>Brainstorm</a:t>
            </a:r>
          </a:p>
        </p:txBody>
      </p:sp>
      <p:sp>
        <p:nvSpPr>
          <p:cNvPr id="6" name="Espaço Reservado para Conteúdo 5"/>
          <p:cNvSpPr>
            <a:spLocks noGrp="1"/>
          </p:cNvSpPr>
          <p:nvPr>
            <p:ph idx="1"/>
          </p:nvPr>
        </p:nvSpPr>
        <p:spPr/>
        <p:txBody>
          <a:bodyPr>
            <a:normAutofit/>
          </a:bodyPr>
          <a:lstStyle/>
          <a:p>
            <a:r>
              <a:rPr lang="pt-BR" dirty="0" smtClean="0"/>
              <a:t>As sessões de </a:t>
            </a:r>
            <a:r>
              <a:rPr lang="pt-BR" i="1" dirty="0" err="1" smtClean="0"/>
              <a:t>brainstorm</a:t>
            </a:r>
            <a:r>
              <a:rPr lang="pt-BR" dirty="0" smtClean="0"/>
              <a:t> são uma oportunidade de envolver a equipe na discussão de várias ideias sobre o jogo.</a:t>
            </a:r>
          </a:p>
          <a:p>
            <a:r>
              <a:rPr lang="pt-BR" dirty="0" smtClean="0"/>
              <a:t>Todos as ideias devem ser consideradas em um primeiro momento. Posteriormente, a equipe amadurecerá as ideias e selecionará as que julgar melhor.</a:t>
            </a:r>
            <a:endParaRPr lang="pt-BR" dirty="0"/>
          </a:p>
        </p:txBody>
      </p:sp>
    </p:spTree>
    <p:extLst>
      <p:ext uri="{BB962C8B-B14F-4D97-AF65-F5344CB8AC3E}">
        <p14:creationId xmlns:p14="http://schemas.microsoft.com/office/powerpoint/2010/main" val="59331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3063</TotalTime>
  <Words>2820</Words>
  <Application>Microsoft Office PowerPoint</Application>
  <PresentationFormat>Widescreen</PresentationFormat>
  <Paragraphs>367</Paragraphs>
  <Slides>63</Slides>
  <Notes>63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63</vt:i4>
      </vt:variant>
    </vt:vector>
  </HeadingPairs>
  <TitlesOfParts>
    <vt:vector size="68" baseType="lpstr">
      <vt:lpstr>Arial</vt:lpstr>
      <vt:lpstr>Calibri</vt:lpstr>
      <vt:lpstr>Helvetica</vt:lpstr>
      <vt:lpstr>Wingdings</vt:lpstr>
      <vt:lpstr>Tema do Office</vt:lpstr>
      <vt:lpstr>Engenharia de Software</vt:lpstr>
      <vt:lpstr>Engenharia de Software</vt:lpstr>
      <vt:lpstr>Produção de Jogos</vt:lpstr>
      <vt:lpstr>Produção de Jogos</vt:lpstr>
      <vt:lpstr>Ciclo de Produção</vt:lpstr>
      <vt:lpstr>Ciclo de Produção</vt:lpstr>
      <vt:lpstr>Ciclo de Produção: Pré-produção</vt:lpstr>
      <vt:lpstr>Pré-produção</vt:lpstr>
      <vt:lpstr>Conceito do Jogo: Brainstorm</vt:lpstr>
      <vt:lpstr>Conceito do Jogo: Brainstorm</vt:lpstr>
      <vt:lpstr>Conceito do Jogo: Conceito Inicial</vt:lpstr>
      <vt:lpstr>Conceito do Jogo: Gênero</vt:lpstr>
      <vt:lpstr>Conceito do Jogo: Plataforma</vt:lpstr>
      <vt:lpstr>Conceito do Jogo: Análise SWOT</vt:lpstr>
      <vt:lpstr>Conceito do Jogo: Análise SWOT</vt:lpstr>
      <vt:lpstr>Análise SWOT: Pontos Fortes</vt:lpstr>
      <vt:lpstr>Análise SWOT: Pontos Fracos</vt:lpstr>
      <vt:lpstr>Análise SWOT: Oportunidades</vt:lpstr>
      <vt:lpstr>Análise SWOT: Ameaças</vt:lpstr>
      <vt:lpstr>Conceito do Jogo: Análise Competitiva</vt:lpstr>
      <vt:lpstr>Conceito do Jogo: Aprovação</vt:lpstr>
      <vt:lpstr>Conceito do Jogo: Declaração da missão</vt:lpstr>
      <vt:lpstr>Conceito do Jogo: Cenário do jogo</vt:lpstr>
      <vt:lpstr>Conceito do Jogo: Mecânica do jogo</vt:lpstr>
      <vt:lpstr>Conceito do Jogo: Sinopse da História</vt:lpstr>
      <vt:lpstr>Conceito do Jogo: Arte Conceitual</vt:lpstr>
      <vt:lpstr>Conceito do Jogo: Áudio</vt:lpstr>
      <vt:lpstr>Conceito do Jogo</vt:lpstr>
      <vt:lpstr>Conceito do Jogo</vt:lpstr>
      <vt:lpstr>Conceito do Jogo: declaração de missão</vt:lpstr>
      <vt:lpstr>Conceito do Jogo: declaração de missão</vt:lpstr>
      <vt:lpstr>Apresentação do PowerPoint</vt:lpstr>
      <vt:lpstr>Valores</vt:lpstr>
      <vt:lpstr>Valores: Padrões</vt:lpstr>
      <vt:lpstr>Valores: Enumerações</vt:lpstr>
      <vt:lpstr>Valores: Intervalos</vt:lpstr>
      <vt:lpstr>Valores: Intervalos</vt:lpstr>
      <vt:lpstr>Valores: Intervalos</vt:lpstr>
      <vt:lpstr>Valores: Intervalos</vt:lpstr>
      <vt:lpstr>Valores: Limiares</vt:lpstr>
      <vt:lpstr>Valores: Limiares</vt:lpstr>
      <vt:lpstr>Construindo Tabelas</vt:lpstr>
      <vt:lpstr>Construindo Tabelas</vt:lpstr>
      <vt:lpstr>Construindo Tabelas</vt:lpstr>
      <vt:lpstr>Construindo Tabelas</vt:lpstr>
      <vt:lpstr>Construindo Tabelas</vt:lpstr>
      <vt:lpstr>Construindo Tabelas</vt:lpstr>
      <vt:lpstr>Diagramas de Fluxo de Teste (TFD)</vt:lpstr>
      <vt:lpstr>Elementos do TFD: Fluxos</vt:lpstr>
      <vt:lpstr>Elementos do TFD: Eventos</vt:lpstr>
      <vt:lpstr>Elementos do TFD: Ações</vt:lpstr>
      <vt:lpstr>Elementos do TFD: Estados</vt:lpstr>
      <vt:lpstr>Elementos do TFD: Terminadores</vt:lpstr>
      <vt:lpstr>Exemplo TFD</vt:lpstr>
      <vt:lpstr>Exemplo TFD</vt:lpstr>
      <vt:lpstr>Dicionário de Dados</vt:lpstr>
      <vt:lpstr>Dicionário de Dados: Exemplo</vt:lpstr>
      <vt:lpstr>Rastreamento de Bugs</vt:lpstr>
      <vt:lpstr>Definições de Bugs</vt:lpstr>
      <vt:lpstr>Definições de Bugs</vt:lpstr>
      <vt:lpstr>Registrando Bugs</vt:lpstr>
      <vt:lpstr>Registrando Bugs</vt:lpstr>
      <vt:lpstr>Registrando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Administrador</cp:lastModifiedBy>
  <cp:revision>277</cp:revision>
  <dcterms:created xsi:type="dcterms:W3CDTF">2017-01-10T17:35:04Z</dcterms:created>
  <dcterms:modified xsi:type="dcterms:W3CDTF">2018-11-06T00:06:46Z</dcterms:modified>
</cp:coreProperties>
</file>