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7" r:id="rId3"/>
    <p:sldId id="308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298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12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err="1" smtClean="0"/>
              <a:t>Scrum</a:t>
            </a:r>
            <a:r>
              <a:rPr lang="pt-BR" noProof="0" dirty="0" smtClean="0"/>
              <a:t> junta todas as atividades de desenvolvimento em cada iteração, adaptando-se às descobertas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0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27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crummethodology.com/" TargetMode="External"/><Relationship Id="rId2" Type="http://schemas.openxmlformats.org/officeDocument/2006/relationships/hyperlink" Target="https://agilemanifesto.org/iso/ptbr/manifest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llab.net/sites/default/files/uploads/CollabNet_scrumreferencecard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Papéis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4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 Team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Multifuncional;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Auto organizável / auto gerenciável;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Planeja um Sprint por vez com 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Tem autonomia sobre como desenvolver o incremento;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Intensamente colaborativa;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160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 Team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Obtém maior sucesso quando localizada em uma única sala, principalmente nas primeiras </a:t>
            </a:r>
            <a:r>
              <a:rPr lang="pt-BR" dirty="0" err="1" smtClean="0"/>
              <a:t>Sprints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Obtém maior sucesso com membros de longo prazo e tempo integral. Equipe de aprendizado flexível e evita a movimentação de pessoas ou a divisão entre equipes.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3 a 6 membros;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Tem um papel de liderança.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64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Pessoa responsável por maximizar o retorno sobre investimento </a:t>
            </a:r>
            <a:r>
              <a:rPr lang="pt-BR" dirty="0"/>
              <a:t>(ROI,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Investment</a:t>
            </a:r>
            <a:r>
              <a:rPr lang="pt-BR" dirty="0"/>
              <a:t>)</a:t>
            </a:r>
            <a:r>
              <a:rPr lang="pt-BR" dirty="0" smtClean="0"/>
              <a:t> do esforço de desenvolvimento;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Responsável pela visão do produto;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Define ordem de prioridade do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/>
              <a:t>Backlog</a:t>
            </a:r>
            <a:r>
              <a:rPr lang="pt-BR" dirty="0"/>
              <a:t>, ajustando </a:t>
            </a:r>
            <a:r>
              <a:rPr lang="pt-BR" dirty="0" smtClean="0"/>
              <a:t>expectativas </a:t>
            </a:r>
            <a:r>
              <a:rPr lang="pt-BR" dirty="0"/>
              <a:t>de longo prazo, </a:t>
            </a:r>
            <a:r>
              <a:rPr lang="pt-BR" dirty="0" smtClean="0"/>
              <a:t>tais como </a:t>
            </a:r>
            <a:r>
              <a:rPr lang="pt-BR" dirty="0"/>
              <a:t>planos de </a:t>
            </a:r>
            <a:r>
              <a:rPr lang="pt-BR" dirty="0" smtClean="0"/>
              <a:t>liberação;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Árbitro final das questões de </a:t>
            </a:r>
            <a:r>
              <a:rPr lang="pt-BR" dirty="0" smtClean="0"/>
              <a:t>requisitos;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Decide quando liberar o software;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4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Decide se o desenvolvimento deve continuar;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Defende os interesses dos </a:t>
            </a:r>
            <a:r>
              <a:rPr lang="pt-BR" dirty="0" err="1" smtClean="0"/>
              <a:t>Stakeholders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Pode contribuir como um membro da equipe;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Tem um papel de liderança.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14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 Master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Trabalha com a organização para possibilitar o uso do framework;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Garante que o </a:t>
            </a:r>
            <a:r>
              <a:rPr lang="pt-BR" dirty="0" err="1"/>
              <a:t>Scrum</a:t>
            </a:r>
            <a:r>
              <a:rPr lang="pt-BR" dirty="0"/>
              <a:t> seja entendido e </a:t>
            </a:r>
            <a:r>
              <a:rPr lang="pt-BR" dirty="0" smtClean="0"/>
              <a:t>promulgado;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Cria um ambiente que favorece a auto organização da equipe;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Protege a equipe contra interferência externa e distrações para mantê-la em fluxo de </a:t>
            </a:r>
            <a:r>
              <a:rPr lang="pt-BR" dirty="0" smtClean="0"/>
              <a:t>grupo;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0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 Master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Promove práticas de engenharia aprimoradas;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Não tem autoridade administrativa sobre a </a:t>
            </a:r>
            <a:r>
              <a:rPr lang="pt-BR" dirty="0" smtClean="0"/>
              <a:t>equipe;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Ajuda a resolver impedimentos;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Tem um papel de </a:t>
            </a:r>
            <a:r>
              <a:rPr lang="pt-BR" dirty="0" smtClean="0"/>
              <a:t>liderança.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2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Reuniões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47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 Master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85347" y="1138237"/>
            <a:ext cx="6937840" cy="4685047"/>
          </a:xfrm>
        </p:spPr>
        <p:txBody>
          <a:bodyPr anchor="ctr">
            <a:normAutofit/>
          </a:bodyPr>
          <a:lstStyle/>
          <a:p>
            <a:pPr algn="l"/>
            <a:r>
              <a:rPr lang="pt-BR" dirty="0" smtClean="0"/>
              <a:t>Fluxo de reuniões do </a:t>
            </a:r>
            <a:r>
              <a:rPr lang="pt-BR" dirty="0" err="1" smtClean="0"/>
              <a:t>Scrum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367"/>
          <a:stretch/>
        </p:blipFill>
        <p:spPr>
          <a:xfrm>
            <a:off x="1246521" y="1155032"/>
            <a:ext cx="3293395" cy="491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Sprint Planning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No início de cada Sprint, 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r>
              <a:rPr lang="pt-BR" dirty="0" smtClean="0"/>
              <a:t> e a </a:t>
            </a:r>
            <a:r>
              <a:rPr lang="pt-BR" dirty="0" err="1" smtClean="0"/>
              <a:t>Scrum</a:t>
            </a:r>
            <a:r>
              <a:rPr lang="pt-BR" dirty="0" smtClean="0"/>
              <a:t> Team realizam uma Sprint Planning para negociar quais itens do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r>
              <a:rPr lang="pt-BR" dirty="0" smtClean="0"/>
              <a:t> </a:t>
            </a:r>
            <a:r>
              <a:rPr lang="pt-BR" dirty="0" err="1" smtClean="0"/>
              <a:t>Items</a:t>
            </a:r>
            <a:r>
              <a:rPr lang="pt-BR" dirty="0" smtClean="0"/>
              <a:t> eles irão tentar converter em um produto de trabalho durante a Sprint.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32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Sobre o </a:t>
            </a:r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6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Sprint Planning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r>
              <a:rPr lang="pt-BR" dirty="0" smtClean="0"/>
              <a:t> é responsável por declarar quais itens são mais importantes para o negócio. A </a:t>
            </a:r>
            <a:r>
              <a:rPr lang="pt-BR" dirty="0" err="1" smtClean="0"/>
              <a:t>Scrum</a:t>
            </a:r>
            <a:r>
              <a:rPr lang="pt-BR" dirty="0" smtClean="0"/>
              <a:t> Team é responsável por selecionar a quantidade de trabalho que eles sentem que podem implementar plenamente. Então, a </a:t>
            </a:r>
            <a:r>
              <a:rPr lang="pt-BR" dirty="0" err="1" smtClean="0"/>
              <a:t>Scrum</a:t>
            </a:r>
            <a:r>
              <a:rPr lang="pt-BR" dirty="0" smtClean="0"/>
              <a:t> Team “puxa” os itens do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r>
              <a:rPr lang="pt-BR" dirty="0" smtClean="0"/>
              <a:t> para o Sprint </a:t>
            </a:r>
            <a:r>
              <a:rPr lang="pt-BR" dirty="0" err="1" smtClean="0"/>
              <a:t>Backlog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52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Sprint Planning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483" y="1291052"/>
            <a:ext cx="6119034" cy="498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Daily </a:t>
            </a:r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Todo dia no mesmo lugar e horário, os membros da </a:t>
            </a:r>
            <a:r>
              <a:rPr lang="pt-BR" dirty="0" err="1" smtClean="0"/>
              <a:t>Scrum</a:t>
            </a:r>
            <a:r>
              <a:rPr lang="pt-BR" dirty="0" smtClean="0"/>
              <a:t> Team dedicam 15 minutos para inspecionar o progresso do objetivo da Sprint e criar um plano para o dia. Eles compartilham entre si o que fizeram no dia anterior, o que farão no dia atual e quais são os impedimentos que estão enfrentando.</a:t>
            </a:r>
          </a:p>
          <a:p>
            <a:pPr algn="l"/>
            <a:r>
              <a:rPr lang="pt-BR" dirty="0" smtClean="0"/>
              <a:t>Realizar as reuniões em pé ajuda a manter a reunião curta.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23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Sprint </a:t>
            </a:r>
            <a:r>
              <a:rPr lang="pt-BR" dirty="0" err="1" smtClean="0"/>
              <a:t>Review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No final de cada Sprint, a </a:t>
            </a:r>
            <a:r>
              <a:rPr lang="pt-BR" dirty="0" err="1" smtClean="0"/>
              <a:t>Scrum</a:t>
            </a:r>
            <a:r>
              <a:rPr lang="pt-BR" dirty="0" smtClean="0"/>
              <a:t> Team realiza uma Sprint </a:t>
            </a:r>
            <a:r>
              <a:rPr lang="pt-BR" dirty="0" err="1" smtClean="0"/>
              <a:t>Review</a:t>
            </a:r>
            <a:r>
              <a:rPr lang="pt-BR" dirty="0" smtClean="0"/>
              <a:t> para mostrar um incremento de produto produzido para todos os interessados, principalmente </a:t>
            </a:r>
            <a:r>
              <a:rPr lang="pt-BR" dirty="0" err="1" smtClean="0"/>
              <a:t>stakeholders</a:t>
            </a:r>
            <a:r>
              <a:rPr lang="pt-BR" dirty="0" smtClean="0"/>
              <a:t> externos.</a:t>
            </a:r>
          </a:p>
          <a:p>
            <a:pPr algn="l"/>
            <a:r>
              <a:rPr lang="pt-BR" dirty="0" smtClean="0"/>
              <a:t>A reunião deve ser uma demonstração ao vivo, não um relatório.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8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Sprint </a:t>
            </a:r>
            <a:r>
              <a:rPr lang="pt-BR" dirty="0" err="1" smtClean="0"/>
              <a:t>Retrospective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Cada Sprint termina com uma retrospectiva. Nesta reunião a equipe reflete sobre próprio processo. Eles inspecionam suas ações e providenciam adaptações para os </a:t>
            </a:r>
            <a:r>
              <a:rPr lang="pt-BR" dirty="0" err="1" smtClean="0"/>
              <a:t>Sprints</a:t>
            </a:r>
            <a:r>
              <a:rPr lang="pt-BR" dirty="0" smtClean="0"/>
              <a:t> futuros.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96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Backlog</a:t>
            </a:r>
            <a:r>
              <a:rPr lang="pt-BR" dirty="0" smtClean="0"/>
              <a:t> </a:t>
            </a:r>
            <a:r>
              <a:rPr lang="pt-BR" dirty="0" err="1" smtClean="0"/>
              <a:t>Refinement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A maioria dos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r>
              <a:rPr lang="pt-BR" dirty="0" smtClean="0"/>
              <a:t> </a:t>
            </a:r>
            <a:r>
              <a:rPr lang="pt-BR" dirty="0" err="1" smtClean="0"/>
              <a:t>Items</a:t>
            </a:r>
            <a:r>
              <a:rPr lang="pt-BR" dirty="0" smtClean="0"/>
              <a:t> precisam de um refinamento inicial porque são muito grandes e mal compreendidos. Assim, </a:t>
            </a:r>
            <a:r>
              <a:rPr lang="pt-BR" dirty="0" err="1" smtClean="0"/>
              <a:t>Backlog</a:t>
            </a:r>
            <a:r>
              <a:rPr lang="pt-BR" dirty="0" smtClean="0"/>
              <a:t> </a:t>
            </a:r>
            <a:r>
              <a:rPr lang="pt-BR" dirty="0" err="1" smtClean="0"/>
              <a:t>Refinement</a:t>
            </a:r>
            <a:r>
              <a:rPr lang="pt-BR" dirty="0" smtClean="0"/>
              <a:t> não é um evento requerido, mas sim uma atividade requerida. Muitas </a:t>
            </a:r>
            <a:r>
              <a:rPr lang="pt-BR" dirty="0" err="1" smtClean="0"/>
              <a:t>Scrum</a:t>
            </a:r>
            <a:r>
              <a:rPr lang="pt-BR" dirty="0" smtClean="0"/>
              <a:t> </a:t>
            </a:r>
            <a:r>
              <a:rPr lang="pt-BR" dirty="0" err="1" smtClean="0"/>
              <a:t>Teams</a:t>
            </a:r>
            <a:r>
              <a:rPr lang="pt-BR" dirty="0" smtClean="0"/>
              <a:t> acham interessante reservar um tempo fora da Sprint para esta atividade. Eles se reúnem para preparar 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r>
              <a:rPr lang="pt-BR" dirty="0" smtClean="0"/>
              <a:t> para a próxima reunião Sprint Planning.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10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Artefatos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85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810250" y="1291052"/>
            <a:ext cx="6212937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Lista ordenada por funcionalidade desejada;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Visível por todos </a:t>
            </a:r>
            <a:r>
              <a:rPr lang="pt-BR" dirty="0" err="1" smtClean="0"/>
              <a:t>stakeholders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Todos </a:t>
            </a:r>
            <a:r>
              <a:rPr lang="pt-BR" dirty="0" err="1" smtClean="0"/>
              <a:t>stakeholders</a:t>
            </a:r>
            <a:r>
              <a:rPr lang="pt-BR" dirty="0" smtClean="0"/>
              <a:t>, incluindo membros da equipe, podem adicionar itens;</a:t>
            </a:r>
            <a:endParaRPr lang="pt-BR" dirty="0"/>
          </a:p>
        </p:txBody>
      </p:sp>
      <p:grpSp>
        <p:nvGrpSpPr>
          <p:cNvPr id="11" name="Agrupar 10"/>
          <p:cNvGrpSpPr/>
          <p:nvPr/>
        </p:nvGrpSpPr>
        <p:grpSpPr>
          <a:xfrm>
            <a:off x="96254" y="1291053"/>
            <a:ext cx="5566610" cy="4869116"/>
            <a:chOff x="96254" y="1291053"/>
            <a:chExt cx="5566610" cy="4869116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2"/>
            <a:srcRect l="14045" b="1324"/>
            <a:stretch/>
          </p:blipFill>
          <p:spPr>
            <a:xfrm>
              <a:off x="1892968" y="1291053"/>
              <a:ext cx="2245895" cy="4869116"/>
            </a:xfrm>
            <a:prstGeom prst="rect">
              <a:avLst/>
            </a:prstGeom>
          </p:spPr>
        </p:pic>
        <p:sp>
          <p:nvSpPr>
            <p:cNvPr id="4" name="CaixaDeTexto 3"/>
            <p:cNvSpPr txBox="1"/>
            <p:nvPr/>
          </p:nvSpPr>
          <p:spPr>
            <a:xfrm>
              <a:off x="4138864" y="1323843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Somente um item por vez no topo</a:t>
              </a:r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96254" y="2117557"/>
              <a:ext cx="14758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 smtClean="0"/>
                <a:t>Itens do topo são mais granulados</a:t>
              </a:r>
              <a:endParaRPr lang="pt-BR" dirty="0"/>
            </a:p>
          </p:txBody>
        </p:sp>
        <p:cxnSp>
          <p:nvCxnSpPr>
            <p:cNvPr id="10" name="Conector reto 9"/>
            <p:cNvCxnSpPr/>
            <p:nvPr/>
          </p:nvCxnSpPr>
          <p:spPr>
            <a:xfrm flipH="1" flipV="1">
              <a:off x="1594988" y="2579222"/>
              <a:ext cx="320839" cy="355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317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r>
              <a:rPr lang="pt-BR" dirty="0"/>
              <a:t> reorganiza a lista constantemente;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Constantemente refinada pela </a:t>
            </a:r>
            <a:r>
              <a:rPr lang="pt-BR" dirty="0" err="1"/>
              <a:t>Scrum</a:t>
            </a:r>
            <a:r>
              <a:rPr lang="pt-BR" dirty="0"/>
              <a:t> Team;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Itens do topo devem ser menores que os itens da base (menores que ¼ de uma Sprint).</a:t>
            </a:r>
          </a:p>
        </p:txBody>
      </p:sp>
    </p:spTree>
    <p:extLst>
      <p:ext uri="{BB962C8B-B14F-4D97-AF65-F5344CB8AC3E}">
        <p14:creationId xmlns:p14="http://schemas.microsoft.com/office/powerpoint/2010/main" val="31591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r>
              <a:rPr lang="pt-BR" dirty="0" smtClean="0"/>
              <a:t> Item (PBI)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1"/>
            <a:ext cx="8810264" cy="4724737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Descreve o </a:t>
            </a:r>
            <a:r>
              <a:rPr lang="pt-BR" b="1" i="1" dirty="0" err="1" smtClean="0"/>
              <a:t>o</a:t>
            </a:r>
            <a:r>
              <a:rPr lang="pt-BR" b="1" i="1" dirty="0" smtClean="0"/>
              <a:t> quê</a:t>
            </a:r>
            <a:r>
              <a:rPr lang="pt-BR" dirty="0" smtClean="0"/>
              <a:t> mais do que </a:t>
            </a:r>
            <a:r>
              <a:rPr lang="pt-BR" b="1" i="1" dirty="0" smtClean="0"/>
              <a:t>como</a:t>
            </a:r>
            <a:r>
              <a:rPr lang="pt-BR" dirty="0" smtClean="0"/>
              <a:t> de um recurso centrado no cliente;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Frequentemente escrito na forma de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Story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Tem uma definição completa do produto pronto para evitar inconsistências técnicas;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Pode ter um item específico de critério de aceitação;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Esforço estimado pela </a:t>
            </a:r>
            <a:r>
              <a:rPr lang="pt-BR" dirty="0" err="1" smtClean="0"/>
              <a:t>Scrum</a:t>
            </a:r>
            <a:r>
              <a:rPr lang="pt-BR" dirty="0" smtClean="0"/>
              <a:t> Team, idealmente em unidades relativas.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229" y="2430038"/>
            <a:ext cx="32194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3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Framework de Gerenciamento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 é um framework de gerenciamento para o desenvolvimento de produtos de modo incremental usando uma ou mais equipes multifuncionais e auto organizáveis com aproximadamente 7 pessoas.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8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Sprint </a:t>
            </a:r>
            <a:r>
              <a:rPr lang="pt-BR" dirty="0" err="1" smtClean="0"/>
              <a:t>Backlog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Consiste da seleção dos </a:t>
            </a:r>
            <a:r>
              <a:rPr lang="pt-BR" dirty="0" err="1" smtClean="0"/>
              <a:t>PBIs</a:t>
            </a:r>
            <a:r>
              <a:rPr lang="pt-BR" dirty="0" smtClean="0"/>
              <a:t> negociados entre a </a:t>
            </a:r>
            <a:r>
              <a:rPr lang="pt-BR" dirty="0" err="1" smtClean="0"/>
              <a:t>Scrum</a:t>
            </a:r>
            <a:r>
              <a:rPr lang="pt-BR" dirty="0" smtClean="0"/>
              <a:t> Team e 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r>
              <a:rPr lang="pt-BR" dirty="0" smtClean="0"/>
              <a:t> durante a reunião de Sprint Planning;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Nenhuma mudança que possa comprometer o objetivo da Sprint é feita durante a Sprint;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Tarefas iniciais são identificadas pela </a:t>
            </a:r>
            <a:r>
              <a:rPr lang="pt-BR" dirty="0" err="1" smtClean="0"/>
              <a:t>Scrum</a:t>
            </a:r>
            <a:r>
              <a:rPr lang="pt-BR" dirty="0" smtClean="0"/>
              <a:t> Team durante a reunião de Sprint Planning;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 err="1" smtClean="0"/>
              <a:t>Scrum</a:t>
            </a:r>
            <a:r>
              <a:rPr lang="pt-BR" dirty="0" smtClean="0"/>
              <a:t> Team descobrirá tarefas adicionais necessárias para atingir o objetivo da Sprint durante a Sprint;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Visível a </a:t>
            </a:r>
            <a:r>
              <a:rPr lang="pt-BR" dirty="0" err="1" smtClean="0"/>
              <a:t>Scrum</a:t>
            </a:r>
            <a:r>
              <a:rPr lang="pt-BR" dirty="0" smtClean="0"/>
              <a:t> Team;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Referenciada durante a reunião Daily </a:t>
            </a:r>
            <a:r>
              <a:rPr lang="pt-BR" dirty="0" err="1" smtClean="0"/>
              <a:t>Scrum</a:t>
            </a:r>
            <a:r>
              <a:rPr lang="pt-BR" dirty="0" smtClean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7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Sprint </a:t>
            </a:r>
            <a:r>
              <a:rPr lang="pt-BR" dirty="0" err="1" smtClean="0"/>
              <a:t>Backlog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538" y="1258968"/>
            <a:ext cx="6694925" cy="504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Increment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Os recursos do produto concluído durante a Sprint;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O que se tornou usável ou atingiu um estado liberável, no final de cada Sprint;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Lançado tão frequente quanto 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r>
              <a:rPr lang="pt-BR" dirty="0" smtClean="0"/>
              <a:t> deseja;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Inspecionada durante toda reunião de Sprint </a:t>
            </a:r>
            <a:r>
              <a:rPr lang="pt-BR" dirty="0" err="1" smtClean="0"/>
              <a:t>Review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7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Sprint </a:t>
            </a:r>
            <a:r>
              <a:rPr lang="pt-BR" dirty="0" err="1" smtClean="0"/>
              <a:t>Task</a:t>
            </a:r>
            <a:r>
              <a:rPr lang="pt-BR" dirty="0" smtClean="0"/>
              <a:t> (opcional)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Descreve </a:t>
            </a:r>
            <a:r>
              <a:rPr lang="pt-BR" b="1" i="1" dirty="0" smtClean="0"/>
              <a:t>como</a:t>
            </a:r>
            <a:r>
              <a:rPr lang="pt-BR" dirty="0" smtClean="0"/>
              <a:t> alcançar o </a:t>
            </a:r>
            <a:r>
              <a:rPr lang="pt-BR" b="1" i="1" dirty="0" err="1" smtClean="0"/>
              <a:t>o</a:t>
            </a:r>
            <a:r>
              <a:rPr lang="pt-BR" b="1" i="1" dirty="0" smtClean="0"/>
              <a:t> quê</a:t>
            </a:r>
            <a:r>
              <a:rPr lang="pt-BR" dirty="0" smtClean="0"/>
              <a:t> do </a:t>
            </a:r>
            <a:r>
              <a:rPr lang="pt-BR" dirty="0" err="1" smtClean="0"/>
              <a:t>PBIs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Tipicamente envolve um dia</a:t>
            </a:r>
            <a:r>
              <a:rPr lang="pt-BR" dirty="0"/>
              <a:t> de trabalho</a:t>
            </a:r>
            <a:r>
              <a:rPr lang="pt-BR" dirty="0" smtClean="0"/>
              <a:t> ou menos;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Durante a reunião de Sprint Planning, uma pessoa pode se voluntariar para ser o responsável pela </a:t>
            </a:r>
            <a:r>
              <a:rPr lang="pt-BR" smtClean="0"/>
              <a:t>tarefa; e</a:t>
            </a:r>
            <a:endParaRPr lang="pt-B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Propriedade da equipe como um todo. Espera-se colaboração.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8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Processo Geral</a:t>
            </a:r>
            <a:endParaRPr lang="pt-BR" dirty="0"/>
          </a:p>
        </p:txBody>
      </p:sp>
      <p:pic>
        <p:nvPicPr>
          <p:cNvPr id="1026" name="Picture 2" descr="Product Vision in Scr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600" y="1045159"/>
            <a:ext cx="8914801" cy="501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7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Beck, </a:t>
            </a:r>
            <a:r>
              <a:rPr lang="pt-BR" dirty="0"/>
              <a:t>K.; </a:t>
            </a:r>
            <a:r>
              <a:rPr lang="pt-BR" dirty="0" err="1" smtClean="0"/>
              <a:t>Beedle</a:t>
            </a:r>
            <a:r>
              <a:rPr lang="pt-BR" dirty="0"/>
              <a:t>, M.; </a:t>
            </a:r>
            <a:r>
              <a:rPr lang="pt-BR" dirty="0" err="1" smtClean="0"/>
              <a:t>Bennekum</a:t>
            </a:r>
            <a:r>
              <a:rPr lang="pt-BR" dirty="0" smtClean="0"/>
              <a:t>, A. V.; et al. </a:t>
            </a:r>
            <a:r>
              <a:rPr lang="pt-BR" b="1" dirty="0" smtClean="0"/>
              <a:t>Manifesto </a:t>
            </a:r>
            <a:r>
              <a:rPr lang="pt-BR" b="1" dirty="0"/>
              <a:t>para Desenvolvimento Ágil de </a:t>
            </a:r>
            <a:r>
              <a:rPr lang="pt-BR" b="1" dirty="0" smtClean="0"/>
              <a:t>Software</a:t>
            </a:r>
            <a:r>
              <a:rPr lang="pt-BR" dirty="0" smtClean="0"/>
              <a:t>. Disponível em: </a:t>
            </a: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agilemanifesto.org/iso/ptbr/manifesto.html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James, M. </a:t>
            </a:r>
            <a:r>
              <a:rPr lang="en-US" b="1" dirty="0"/>
              <a:t>An Empirical Framework For Learning (Not a Methodology)</a:t>
            </a:r>
            <a:r>
              <a:rPr lang="pt-BR" dirty="0" smtClean="0"/>
              <a:t>. </a:t>
            </a:r>
            <a:r>
              <a:rPr lang="pt-BR" dirty="0"/>
              <a:t>Disponível em: </a:t>
            </a:r>
            <a:r>
              <a:rPr lang="pt-BR" dirty="0">
                <a:hlinkClick r:id="rId3"/>
              </a:rPr>
              <a:t>http://scrummethodology.com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James</a:t>
            </a:r>
            <a:r>
              <a:rPr lang="pt-BR" dirty="0"/>
              <a:t>, M; </a:t>
            </a:r>
            <a:r>
              <a:rPr lang="pt-BR" dirty="0" smtClean="0"/>
              <a:t>Walter, L. </a:t>
            </a:r>
            <a:r>
              <a:rPr lang="pt-BR" b="1" dirty="0" err="1" smtClean="0"/>
              <a:t>Scrum</a:t>
            </a:r>
            <a:r>
              <a:rPr lang="pt-BR" b="1" dirty="0" smtClean="0"/>
              <a:t> </a:t>
            </a:r>
            <a:r>
              <a:rPr lang="pt-BR" b="1" dirty="0" err="1"/>
              <a:t>Reference</a:t>
            </a:r>
            <a:r>
              <a:rPr lang="pt-BR" b="1" dirty="0"/>
              <a:t> </a:t>
            </a:r>
            <a:r>
              <a:rPr lang="pt-BR" b="1" dirty="0" smtClean="0"/>
              <a:t>Card</a:t>
            </a:r>
            <a:r>
              <a:rPr lang="pt-BR" dirty="0" smtClean="0"/>
              <a:t>. </a:t>
            </a:r>
            <a:r>
              <a:rPr lang="pt-BR" dirty="0"/>
              <a:t>Disponível </a:t>
            </a:r>
            <a:r>
              <a:rPr lang="pt-BR" dirty="0" smtClean="0"/>
              <a:t>em: </a:t>
            </a: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www.collab.net/sites/default/files/uploads/CollabNet_scrumreferencecard.pdf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Framework de Gerenciamento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 oferece um estrutura de papéis, reuniões, regras e artefatos. As equipes são responsáveis por criar e adaptar seus processos a esta estrutura.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7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Framework de Gerenciamento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Ele trabalha com iterações de comprimento fixo, chamadas </a:t>
            </a:r>
            <a:r>
              <a:rPr lang="pt-BR" dirty="0" err="1" smtClean="0"/>
              <a:t>Sprints</a:t>
            </a:r>
            <a:r>
              <a:rPr lang="pt-BR" dirty="0" smtClean="0"/>
              <a:t>. As </a:t>
            </a:r>
            <a:r>
              <a:rPr lang="pt-BR" dirty="0" err="1" smtClean="0"/>
              <a:t>Sprints</a:t>
            </a:r>
            <a:r>
              <a:rPr lang="pt-BR" dirty="0" smtClean="0"/>
              <a:t> não duram mais que 30 dias, sendo preferencialmente mais curtas. As </a:t>
            </a:r>
            <a:r>
              <a:rPr lang="pt-BR" dirty="0" err="1" smtClean="0"/>
              <a:t>Scrum</a:t>
            </a:r>
            <a:r>
              <a:rPr lang="pt-BR" dirty="0" smtClean="0"/>
              <a:t> </a:t>
            </a:r>
            <a:r>
              <a:rPr lang="pt-BR" dirty="0" err="1" smtClean="0"/>
              <a:t>teams</a:t>
            </a:r>
            <a:r>
              <a:rPr lang="pt-BR" dirty="0" smtClean="0"/>
              <a:t> tentam construir um incremento de produto passível de liberação (devidamente testado) a cada Sprint.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09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Gerenciamento em Cascata (anterior)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317694" y="4764505"/>
            <a:ext cx="11705493" cy="1599780"/>
          </a:xfrm>
        </p:spPr>
        <p:txBody>
          <a:bodyPr>
            <a:normAutofit/>
          </a:bodyPr>
          <a:lstStyle/>
          <a:p>
            <a:r>
              <a:rPr lang="pt-BR" dirty="0" smtClean="0"/>
              <a:t>O gerenciamento em cascata depende de um perfeito conhecimento dos requisitos do produto no início e o mínimo de erros em cada fase.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70" y="1474227"/>
            <a:ext cx="8273060" cy="32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: Melhorias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r>
              <a:rPr lang="pt-BR" dirty="0" smtClean="0"/>
              <a:t>O framework </a:t>
            </a:r>
            <a:r>
              <a:rPr lang="pt-BR" dirty="0" err="1" smtClean="0"/>
              <a:t>Scrum</a:t>
            </a:r>
            <a:r>
              <a:rPr lang="pt-BR" dirty="0" smtClean="0"/>
              <a:t> </a:t>
            </a:r>
            <a:r>
              <a:rPr lang="pt-BR" dirty="0"/>
              <a:t>e outros métodos ágeis foram inspirados nas deficiências </a:t>
            </a:r>
            <a:r>
              <a:rPr lang="pt-BR" dirty="0" smtClean="0"/>
              <a:t>do gerenciamento em Cascata.</a:t>
            </a:r>
          </a:p>
          <a:p>
            <a:r>
              <a:rPr lang="pt-BR" dirty="0" smtClean="0"/>
              <a:t>A </a:t>
            </a:r>
            <a:r>
              <a:rPr lang="pt-BR" dirty="0"/>
              <a:t>abordagem iterativa e incremental do </a:t>
            </a:r>
            <a:r>
              <a:rPr lang="pt-BR" dirty="0" err="1"/>
              <a:t>Scrum</a:t>
            </a:r>
            <a:r>
              <a:rPr lang="pt-BR" dirty="0"/>
              <a:t> </a:t>
            </a:r>
            <a:r>
              <a:rPr lang="pt-BR" dirty="0" smtClean="0"/>
              <a:t>busca o desenvolvimento de um </a:t>
            </a:r>
            <a:r>
              <a:rPr lang="pt-BR" dirty="0"/>
              <a:t>subconjunto de recursos de alto </a:t>
            </a:r>
            <a:r>
              <a:rPr lang="pt-BR" dirty="0" smtClean="0"/>
              <a:t>valor, </a:t>
            </a:r>
            <a:r>
              <a:rPr lang="pt-BR" dirty="0"/>
              <a:t>incorporando o feedback mais </a:t>
            </a:r>
            <a:r>
              <a:rPr lang="pt-BR" dirty="0" smtClean="0"/>
              <a:t>cedo.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21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: Visão Geral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6677" y="1290638"/>
            <a:ext cx="7598647" cy="48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: Melhorias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4532232"/>
          </a:xfrm>
        </p:spPr>
        <p:txBody>
          <a:bodyPr>
            <a:normAutofit/>
          </a:bodyPr>
          <a:lstStyle/>
          <a:p>
            <a:r>
              <a:rPr lang="pt-BR" dirty="0" smtClean="0"/>
              <a:t>Os maiores benefícios potenciais do </a:t>
            </a:r>
            <a:r>
              <a:rPr lang="pt-BR" dirty="0" err="1" smtClean="0"/>
              <a:t>Scrum</a:t>
            </a:r>
            <a:r>
              <a:rPr lang="pt-BR" dirty="0" smtClean="0"/>
              <a:t> são para trabalhos complexos que envolvem a criação e a colaboração de conhecimento, tais como o desenvolvimento de um novo produto.</a:t>
            </a:r>
          </a:p>
          <a:p>
            <a:r>
              <a:rPr lang="pt-BR" dirty="0" err="1" smtClean="0"/>
              <a:t>Scrum</a:t>
            </a:r>
            <a:r>
              <a:rPr lang="pt-BR" dirty="0" smtClean="0"/>
              <a:t> é comumente associado com o desenvolvimento de software orientado a objetos.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1916</TotalTime>
  <Words>1228</Words>
  <Application>Microsoft Office PowerPoint</Application>
  <PresentationFormat>Widescreen</PresentationFormat>
  <Paragraphs>113</Paragraphs>
  <Slides>35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Helvetica</vt:lpstr>
      <vt:lpstr>Tema do Office</vt:lpstr>
      <vt:lpstr>Scrum</vt:lpstr>
      <vt:lpstr>Sobre o Scrum</vt:lpstr>
      <vt:lpstr>Um Framework de Gerenciamento</vt:lpstr>
      <vt:lpstr>Um Framework de Gerenciamento</vt:lpstr>
      <vt:lpstr>Um Framework de Gerenciamento</vt:lpstr>
      <vt:lpstr>Gerenciamento em Cascata (anterior)</vt:lpstr>
      <vt:lpstr>Scrum: Melhorias</vt:lpstr>
      <vt:lpstr>Scrum: Visão Geral</vt:lpstr>
      <vt:lpstr>Scrum: Melhorias</vt:lpstr>
      <vt:lpstr>Papéis</vt:lpstr>
      <vt:lpstr>Scrum Team</vt:lpstr>
      <vt:lpstr>Scrum Team</vt:lpstr>
      <vt:lpstr>Product Owner</vt:lpstr>
      <vt:lpstr>Product Owner</vt:lpstr>
      <vt:lpstr>Scrum Master</vt:lpstr>
      <vt:lpstr>Scrum Master</vt:lpstr>
      <vt:lpstr>Reuniões</vt:lpstr>
      <vt:lpstr>Scrum Master</vt:lpstr>
      <vt:lpstr>Sprint Planning</vt:lpstr>
      <vt:lpstr>Sprint Planning</vt:lpstr>
      <vt:lpstr>Sprint Planning</vt:lpstr>
      <vt:lpstr>Daily Scrum</vt:lpstr>
      <vt:lpstr>Sprint Review</vt:lpstr>
      <vt:lpstr>Sprint Retrospective</vt:lpstr>
      <vt:lpstr>Backlog Refinement</vt:lpstr>
      <vt:lpstr>Artefatos</vt:lpstr>
      <vt:lpstr>Product Backlog</vt:lpstr>
      <vt:lpstr>Product Backlog</vt:lpstr>
      <vt:lpstr>Product Backlog Item (PBI)</vt:lpstr>
      <vt:lpstr>Sprint Backlog</vt:lpstr>
      <vt:lpstr>Sprint Backlog</vt:lpstr>
      <vt:lpstr>Increment</vt:lpstr>
      <vt:lpstr>Sprint Task (opcional)</vt:lpstr>
      <vt:lpstr>Processo Geral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Senac São Carlos</cp:lastModifiedBy>
  <cp:revision>166</cp:revision>
  <dcterms:created xsi:type="dcterms:W3CDTF">2017-01-10T17:35:04Z</dcterms:created>
  <dcterms:modified xsi:type="dcterms:W3CDTF">2019-04-30T22:02:21Z</dcterms:modified>
</cp:coreProperties>
</file>