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3" r:id="rId7"/>
    <p:sldId id="260" r:id="rId8"/>
    <p:sldId id="264" r:id="rId9"/>
    <p:sldId id="265" r:id="rId10"/>
    <p:sldId id="266" r:id="rId11"/>
    <p:sldId id="261" r:id="rId12"/>
    <p:sldId id="267" r:id="rId13"/>
    <p:sldId id="268" r:id="rId14"/>
    <p:sldId id="269" r:id="rId15"/>
    <p:sldId id="270" r:id="rId16"/>
    <p:sldId id="271" r:id="rId17"/>
    <p:sldId id="262" r:id="rId18"/>
    <p:sldId id="272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6214E54-B41B-4F55-A320-87292413B838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E5BBA99-14BB-443A-B76D-551F52FF121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83F70BE-C016-499A-8CB9-F6771F9A179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83F70BE-C016-499A-8CB9-F6771F9A179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140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83F70BE-C016-499A-8CB9-F6771F9A179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0931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83F70BE-C016-499A-8CB9-F6771F9A179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9596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83F70BE-C016-499A-8CB9-F6771F9A179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655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83F70BE-C016-499A-8CB9-F6771F9A179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9971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68F1957-7097-4FDF-86A5-FE287AF82722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68F1957-7097-4FDF-86A5-FE287AF82722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79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CD7C2C0-7722-433A-8351-F9D16B34DE7A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26A40F5-EE5A-4B72-A20A-A45CABA8854D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B45400-D6EC-41F8-B3D6-B9AC63879012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B45400-D6EC-41F8-B3D6-B9AC63879012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18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4B33D91-D37A-40BA-9726-21321948EAAD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dirty="0" err="1"/>
              <a:t>Get-ExecutionPolicy</a:t>
            </a:r>
            <a:endParaRPr lang="pt-BR" sz="2000" dirty="0"/>
          </a:p>
          <a:p>
            <a:r>
              <a:rPr lang="pt-BR" sz="2000" dirty="0"/>
              <a:t>Set-</a:t>
            </a:r>
            <a:r>
              <a:rPr lang="pt-BR" sz="2000" dirty="0" err="1"/>
              <a:t>ExecutionPolicy</a:t>
            </a:r>
            <a:r>
              <a:rPr lang="pt-BR" sz="2000" dirty="0"/>
              <a:t> </a:t>
            </a:r>
            <a:r>
              <a:rPr lang="pt-BR" sz="2000" dirty="0" err="1"/>
              <a:t>RemoteSigned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4B33D91-D37A-40BA-9726-21321948EAAD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4908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4B33D91-D37A-40BA-9726-21321948EAAD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171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4B33D91-D37A-40BA-9726-21321948EAAD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86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m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TP/Method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about/" TargetMode="External"/><Relationship Id="rId7" Type="http://schemas.openxmlformats.org/officeDocument/2006/relationships/hyperlink" Target="https://expressjs.com/en/starter/installing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lassic.yarnpkg.com/en/docs/install#windows-stable" TargetMode="External"/><Relationship Id="rId5" Type="http://schemas.openxmlformats.org/officeDocument/2006/relationships/hyperlink" Target="https://yarnpkg.com/getting-started/" TargetMode="External"/><Relationship Id="rId4" Type="http://schemas.openxmlformats.org/officeDocument/2006/relationships/hyperlink" Target="https://nodejs.org/en/download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m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eloper.mozilla.org/pt-BR/docs/Web/HTTP/Method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8880" cy="15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</a:t>
            </a:r>
            <a:endParaRPr lang="pt-BR" sz="6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220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75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:p15="http://schemas.microsoft.com/office/powerpoint/2012/main" xmlns="">
      <p:transition spd="slow" advTm="1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ExpressJS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Framework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com inúmeros métodos utilitários de HTTP e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middlewares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Possui uma estrutura aberta (flexível) e exige poucos conceitos para iniciar a utilização.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Instalando 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ExpressJS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Execute o seguinte comando para instalar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ExpressJS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4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Extensão JSON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Viewer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É uma extensão para exigir dados na estrutura JSON de modo mais legível.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E5BE44F-C14C-4E2C-9DE9-FE120CD19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37" y="2638425"/>
            <a:ext cx="61817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2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Instalando 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Nodemon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É uma ferramenta que ajuda desenvolver aplicações baseadas em Node.js reiniciando a aplicação Node quando alterações de arquivos forem detectadas no diretório da aplicação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nodemon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-D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7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Scripts no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package.json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Podemos criar atalhos para executar scripts de modo mais ágil.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”: “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/index.js”,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“scripts”: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“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”: “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nodemon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0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Métodos HTTP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O protocolo HTTP define um conjunto de métodos de requisição responsáveis por indicar a ação a ser executada para um dado recurso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GET</a:t>
            </a:r>
            <a:r>
              <a:rPr lang="pt-BR" sz="3200" b="1" spc="-1" dirty="0">
                <a:solidFill>
                  <a:srgbClr val="1F4E79"/>
                </a:solidFill>
              </a:rPr>
              <a:t>:</a:t>
            </a:r>
            <a:r>
              <a:rPr lang="pt-BR" sz="3200" spc="-1" dirty="0">
                <a:solidFill>
                  <a:srgbClr val="1F4E79"/>
                </a:solidFill>
              </a:rPr>
              <a:t> solicita a representação de um recurso específico.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POST: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lang="pt-BR" sz="3200" spc="-1" dirty="0">
                <a:solidFill>
                  <a:srgbClr val="1F4E79"/>
                </a:solidFill>
              </a:rPr>
              <a:t>submete uma entidade a um recurso específico.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PUT: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lang="pt-BR" sz="3200" spc="-1" dirty="0">
                <a:solidFill>
                  <a:srgbClr val="1F4E79"/>
                </a:solidFill>
              </a:rPr>
              <a:t>substitui todas as atuais representações do recurso de destino pela carga de dados da requisição.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pc="-1" dirty="0">
                <a:solidFill>
                  <a:srgbClr val="1F4E79"/>
                </a:solidFill>
              </a:rPr>
              <a:t>DELETE:</a:t>
            </a:r>
            <a:r>
              <a:rPr lang="pt-BR" sz="3200" spc="-1" dirty="0">
                <a:solidFill>
                  <a:srgbClr val="1F4E79"/>
                </a:solidFill>
              </a:rPr>
              <a:t> remove um recurso específico.</a:t>
            </a:r>
            <a:endParaRPr lang="pt-BR" sz="3200" b="0" strike="noStrike" spc="-1" dirty="0">
              <a:solidFill>
                <a:srgbClr val="1F4E79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2392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 marL="514440" indent="-5126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About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https://nodejs.org/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en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about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/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 dirty="0">
              <a:latin typeface="Arial"/>
            </a:endParaRPr>
          </a:p>
          <a:p>
            <a:pPr marL="514440" indent="-5126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Download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4"/>
              </a:rPr>
              <a:t>https://nodejs.org/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  <a:hlinkClick r:id="rId4"/>
              </a:rPr>
              <a:t>en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4"/>
              </a:rPr>
              <a:t>/download/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 dirty="0">
              <a:latin typeface="Arial"/>
            </a:endParaRPr>
          </a:p>
          <a:p>
            <a:pPr marL="514440" indent="-5126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Yarn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</a:t>
            </a:r>
            <a:r>
              <a:rPr lang="pt-BR" sz="3200" b="1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Introduction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5"/>
              </a:rPr>
              <a:t>https://yarnpkg.com/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  <a:hlinkClick r:id="rId5"/>
              </a:rPr>
              <a:t>getting-started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5"/>
              </a:rPr>
              <a:t>/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</a:p>
          <a:p>
            <a:pPr marL="514440" indent="-5126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</a:t>
            </a:r>
            <a:r>
              <a:rPr lang="pt-BR" sz="3200" b="1" spc="-1" dirty="0" err="1">
                <a:solidFill>
                  <a:srgbClr val="1F4E79"/>
                </a:solidFill>
                <a:latin typeface="Arial"/>
              </a:rPr>
              <a:t>Installation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Disponível em: </a:t>
            </a:r>
            <a:r>
              <a:rPr lang="pt-BR" sz="3200" spc="-1" dirty="0">
                <a:solidFill>
                  <a:srgbClr val="1F4E79"/>
                </a:solidFill>
                <a:latin typeface="Arial"/>
                <a:hlinkClick r:id="rId6"/>
              </a:rPr>
              <a:t>https://classic.yarnpkg.com/en/docs/</a:t>
            </a:r>
            <a:r>
              <a:rPr lang="pt-BR" sz="3200" spc="-1" dirty="0" err="1">
                <a:solidFill>
                  <a:srgbClr val="1F4E79"/>
                </a:solidFill>
                <a:latin typeface="Arial"/>
                <a:hlinkClick r:id="rId6"/>
              </a:rPr>
              <a:t>install#windows-stable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</a:t>
            </a:r>
          </a:p>
          <a:p>
            <a:pPr marL="514440" indent="-5126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Express. </a:t>
            </a:r>
            <a:r>
              <a:rPr lang="pt-BR" sz="3200" b="1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Installing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7"/>
              </a:rPr>
              <a:t>https://expressjs.com/en/starter/installing.html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16150" indent="-51435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+mj-lt"/>
              <a:buAutoNum type="arabicPeriod" startAt="6"/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NPM. </a:t>
            </a:r>
            <a:r>
              <a:rPr lang="pt-BR" sz="3200" b="1" spc="-1" dirty="0" err="1">
                <a:solidFill>
                  <a:srgbClr val="1F4E79"/>
                </a:solidFill>
                <a:latin typeface="Arial"/>
              </a:rPr>
              <a:t>Nodemon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</a:t>
            </a:r>
            <a:r>
              <a:rPr lang="pt-BR" sz="3200" spc="-1" dirty="0">
                <a:solidFill>
                  <a:srgbClr val="1F4E79"/>
                </a:solidFill>
              </a:rPr>
              <a:t>Disponível em: 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https://www.npmjs.com/package/nodemon</a:t>
            </a:r>
            <a:endParaRPr lang="pt-BR" sz="3200" spc="-1" dirty="0">
              <a:solidFill>
                <a:srgbClr val="1F4E79"/>
              </a:solidFill>
            </a:endParaRPr>
          </a:p>
          <a:p>
            <a:pPr marL="516150" indent="-51435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+mj-lt"/>
              <a:buAutoNum type="arabicPeriod" startAt="6"/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MDN Web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</a:rPr>
              <a:t>Docs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 Mozilla. </a:t>
            </a:r>
            <a:r>
              <a:rPr lang="pt-BR" sz="3200" b="1" spc="-1" dirty="0">
                <a:solidFill>
                  <a:srgbClr val="1F4E79"/>
                </a:solidFill>
              </a:rPr>
              <a:t>Métodos de requisição HTTP</a:t>
            </a:r>
            <a:r>
              <a:rPr lang="pt-BR" sz="3200" spc="-1" dirty="0">
                <a:solidFill>
                  <a:srgbClr val="1F4E79"/>
                </a:solidFill>
              </a:rPr>
              <a:t>. Disponível em: </a:t>
            </a:r>
            <a:r>
              <a:rPr lang="pt-BR" sz="3200" spc="-1" dirty="0">
                <a:solidFill>
                  <a:srgbClr val="1F4E79"/>
                </a:solidFill>
                <a:hlinkClick r:id="rId4"/>
              </a:rPr>
              <a:t>https://developer.mozilla.org/</a:t>
            </a:r>
            <a:r>
              <a:rPr lang="pt-BR" sz="3200" spc="-1" dirty="0" err="1">
                <a:solidFill>
                  <a:srgbClr val="1F4E79"/>
                </a:solidFill>
                <a:hlinkClick r:id="rId4"/>
              </a:rPr>
              <a:t>pt</a:t>
            </a:r>
            <a:r>
              <a:rPr lang="pt-BR" sz="3200" spc="-1" dirty="0">
                <a:solidFill>
                  <a:srgbClr val="1F4E79"/>
                </a:solidFill>
                <a:hlinkClick r:id="rId4"/>
              </a:rPr>
              <a:t>-BR/</a:t>
            </a:r>
            <a:r>
              <a:rPr lang="pt-BR" sz="3200" spc="-1" dirty="0" err="1">
                <a:solidFill>
                  <a:srgbClr val="1F4E79"/>
                </a:solidFill>
                <a:hlinkClick r:id="rId4"/>
              </a:rPr>
              <a:t>docs</a:t>
            </a:r>
            <a:r>
              <a:rPr lang="pt-BR" sz="3200" spc="-1" dirty="0">
                <a:solidFill>
                  <a:srgbClr val="1F4E79"/>
                </a:solidFill>
                <a:hlinkClick r:id="rId4"/>
              </a:rPr>
              <a:t>/Web/HTTP/</a:t>
            </a:r>
            <a:r>
              <a:rPr lang="pt-BR" sz="3200" spc="-1" dirty="0" err="1">
                <a:solidFill>
                  <a:srgbClr val="1F4E79"/>
                </a:solidFill>
                <a:hlinkClick r:id="rId4"/>
              </a:rPr>
              <a:t>Methods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</a:pP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74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que é Node.js?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É uma plataforma construída usando a </a:t>
            </a:r>
            <a:r>
              <a:rPr lang="pt-BR" sz="3200" b="0" i="1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engine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V8 do Google Chrome.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que permite usar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Javascript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back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-end.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Arquitetura baseada em eventos: Execução em loop para tratar os eventos inseridos na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Call Stack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88" name="Imagem 87"/>
          <p:cNvPicPr/>
          <p:nvPr/>
        </p:nvPicPr>
        <p:blipFill>
          <a:blip r:embed="rId3"/>
          <a:stretch/>
        </p:blipFill>
        <p:spPr>
          <a:xfrm>
            <a:off x="3819960" y="2376000"/>
            <a:ext cx="4551840" cy="381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Single-thread: utiliza a biblioteca C++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libuv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para utilizar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multi-threads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Non-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blocking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I/O: permite o retorno em partes. Sem perda de conexão após um retorno.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Instalação do Node.js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hlinkClick r:id="rId3"/>
              </a:rPr>
              <a:t>https://nodejs.org/en/</a:t>
            </a:r>
            <a:endParaRPr lang="pt-BR" sz="3200" spc="-1" dirty="0">
              <a:solidFill>
                <a:srgbClr val="1F4E79"/>
              </a:solidFill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No Windows, não esqueça de aceitar a instalação do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</a:rPr>
              <a:t>Chocolatey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 durante a instalação do Node.js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026" name="Picture 2" descr="Instalando NodeJS no Windows/Linux | Alura Cursos Online">
            <a:extLst>
              <a:ext uri="{FF2B5EF4-FFF2-40B4-BE49-F238E27FC236}">
                <a16:creationId xmlns:a16="http://schemas.microsoft.com/office/drawing/2014/main" id="{C2C072C5-3165-4E98-A446-CB85443D5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665" y="3160450"/>
            <a:ext cx="4134669" cy="323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8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NPM vs.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Yarn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gerenciadores de pacotes para Node.js.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Permitem instalar bibliotecas de terceiros e fornecer bibliotecas para terceiros.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Yarn apresenta um desempenho melhor no momento, com alguns recursos ainda não presentes no NPM.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  <a:latin typeface="Arial"/>
                <a:ea typeface="DejaVu Sans"/>
              </a:rPr>
              <a:t>Instalando o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Yarn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Execute o seguinte comando para iniciar o projeto: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-g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0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Navegue até o diretório desejado e execute o seguinte comando para criar o diretório raiz do projeto: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m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kdir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primeira-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api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e o próximo comando para acessar o diretório: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primeira-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07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–y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e o próximo comando para abrir o diretório atual no VS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Code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8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6382</TotalTime>
  <Words>639</Words>
  <Application>Microsoft Office PowerPoint</Application>
  <PresentationFormat>Widescreen</PresentationFormat>
  <Paragraphs>84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Arial</vt:lpstr>
      <vt:lpstr>Calibri Light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Augusto da Costa</dc:creator>
  <dc:description/>
  <cp:lastModifiedBy>Salmo Marques da Silva Junior</cp:lastModifiedBy>
  <cp:revision>497</cp:revision>
  <dcterms:created xsi:type="dcterms:W3CDTF">2017-01-10T17:35:04Z</dcterms:created>
  <dcterms:modified xsi:type="dcterms:W3CDTF">2021-06-11T01:39:29Z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