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22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Recall</a:t>
            </a:r>
            <a:r>
              <a:rPr lang="en-US" baseline="0"/>
              <a:t> Values</a:t>
            </a:r>
          </a:p>
        </c:rich>
      </c:tx>
      <c:layout>
        <c:manualLayout>
          <c:xMode val="edge"/>
          <c:yMode val="edge"/>
          <c:x val="0.21337378955031855"/>
          <c:y val="2.079990857183045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1966573528171448E-2"/>
          <c:y val="0.18262282363594007"/>
          <c:w val="0.52949690648855607"/>
          <c:h val="0.71558586555663495"/>
        </c:manualLayout>
      </c:layout>
      <c:barChart>
        <c:barDir val="col"/>
        <c:grouping val="clustered"/>
        <c:varyColors val="0"/>
        <c:ser>
          <c:idx val="0"/>
          <c:order val="0"/>
          <c:tx>
            <c:v>Baseline Bootstrapping</c:v>
          </c:tx>
          <c:invertIfNegative val="0"/>
          <c:cat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cat>
          <c:val>
            <c:numLit>
              <c:formatCode>General</c:formatCode>
              <c:ptCount val="1"/>
              <c:pt idx="0">
                <c:v>9.6999999999999993</c:v>
              </c:pt>
            </c:numLit>
          </c:val>
        </c:ser>
        <c:ser>
          <c:idx val="2"/>
          <c:order val="1"/>
          <c:tx>
            <c:v>Baseline + Stemming</c:v>
          </c:tx>
          <c:invertIfNegative val="0"/>
          <c:cat>
            <c:numLit>
              <c:formatCode>General</c:formatCode>
              <c:ptCount val="2"/>
              <c:pt idx="0">
                <c:v>1</c:v>
              </c:pt>
              <c:pt idx="1">
                <c:v>2</c:v>
              </c:pt>
            </c:numLit>
          </c:cat>
          <c:val>
            <c:numLit>
              <c:formatCode>General</c:formatCode>
              <c:ptCount val="1"/>
              <c:pt idx="0">
                <c:v>15.8</c:v>
              </c:pt>
            </c:numLit>
          </c:val>
        </c:ser>
        <c:ser>
          <c:idx val="1"/>
          <c:order val="2"/>
          <c:tx>
            <c:v>Baseline + Lemmatization</c:v>
          </c:tx>
          <c:invertIfNegative val="0"/>
          <c:val>
            <c:numLit>
              <c:formatCode>General</c:formatCode>
              <c:ptCount val="1"/>
              <c:pt idx="0">
                <c:v>16.8</c:v>
              </c:pt>
            </c:numLit>
          </c:val>
        </c:ser>
        <c:ser>
          <c:idx val="3"/>
          <c:order val="3"/>
          <c:tx>
            <c:v>Baseline+Lemmatization+trigram</c:v>
          </c:tx>
          <c:invertIfNegative val="0"/>
          <c:val>
            <c:numLit>
              <c:formatCode>General</c:formatCode>
              <c:ptCount val="1"/>
              <c:pt idx="0">
                <c:v>17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11072"/>
        <c:axId val="75812864"/>
      </c:barChart>
      <c:catAx>
        <c:axId val="75811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812864"/>
        <c:crosses val="autoZero"/>
        <c:auto val="1"/>
        <c:lblAlgn val="ctr"/>
        <c:lblOffset val="100"/>
        <c:noMultiLvlLbl val="0"/>
      </c:catAx>
      <c:valAx>
        <c:axId val="75812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811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23983800015396"/>
          <c:y val="0.25048323963411151"/>
          <c:w val="0.36382107998510338"/>
          <c:h val="0.567627175265163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7661854768154E-2"/>
          <c:y val="0.21343759113444152"/>
          <c:w val="0.48526181102362204"/>
          <c:h val="0.69373067949839606"/>
        </c:manualLayout>
      </c:layout>
      <c:barChart>
        <c:barDir val="col"/>
        <c:grouping val="clustered"/>
        <c:varyColors val="0"/>
        <c:ser>
          <c:idx val="0"/>
          <c:order val="0"/>
          <c:tx>
            <c:v>Baseline</c:v>
          </c:tx>
          <c:invertIfNegative val="0"/>
          <c:val>
            <c:numLit>
              <c:formatCode>General</c:formatCode>
              <c:ptCount val="1"/>
              <c:pt idx="0">
                <c:v>72</c:v>
              </c:pt>
            </c:numLit>
          </c:val>
        </c:ser>
        <c:ser>
          <c:idx val="1"/>
          <c:order val="1"/>
          <c:tx>
            <c:v>Baseline+Stemming</c:v>
          </c:tx>
          <c:invertIfNegative val="0"/>
          <c:val>
            <c:numLit>
              <c:formatCode>General</c:formatCode>
              <c:ptCount val="1"/>
              <c:pt idx="0">
                <c:v>52.8</c:v>
              </c:pt>
            </c:numLit>
          </c:val>
        </c:ser>
        <c:ser>
          <c:idx val="2"/>
          <c:order val="2"/>
          <c:tx>
            <c:v>Baseline+Lemmatization</c:v>
          </c:tx>
          <c:invertIfNegative val="0"/>
          <c:val>
            <c:numLit>
              <c:formatCode>General</c:formatCode>
              <c:ptCount val="1"/>
              <c:pt idx="0">
                <c:v>62</c:v>
              </c:pt>
            </c:numLit>
          </c:val>
        </c:ser>
        <c:ser>
          <c:idx val="3"/>
          <c:order val="3"/>
          <c:tx>
            <c:v>Baseline+Lemmatization+Trigram</c:v>
          </c:tx>
          <c:invertIfNegative val="0"/>
          <c:val>
            <c:numLit>
              <c:formatCode>General</c:formatCode>
              <c:ptCount val="1"/>
              <c:pt idx="0">
                <c:v>63.8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919936"/>
        <c:axId val="78938112"/>
      </c:barChart>
      <c:catAx>
        <c:axId val="78919936"/>
        <c:scaling>
          <c:orientation val="minMax"/>
        </c:scaling>
        <c:delete val="0"/>
        <c:axPos val="b"/>
        <c:majorTickMark val="out"/>
        <c:minorTickMark val="none"/>
        <c:tickLblPos val="nextTo"/>
        <c:crossAx val="78938112"/>
        <c:crosses val="autoZero"/>
        <c:auto val="1"/>
        <c:lblAlgn val="ctr"/>
        <c:lblOffset val="100"/>
        <c:noMultiLvlLbl val="0"/>
      </c:catAx>
      <c:valAx>
        <c:axId val="78938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919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3596246267338585"/>
          <c:y val="0.22455221751995288"/>
          <c:w val="0.34968875187033216"/>
          <c:h val="0.652989791768269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12/3/2013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844" y="474181"/>
            <a:ext cx="10218419" cy="1652465"/>
          </a:xfrm>
        </p:spPr>
        <p:txBody>
          <a:bodyPr/>
          <a:lstStyle/>
          <a:p>
            <a:pPr algn="ctr"/>
            <a:r>
              <a:rPr lang="en-US" dirty="0" smtClean="0"/>
              <a:t>Project – </a:t>
            </a:r>
            <a:r>
              <a:rPr lang="en-US" dirty="0" err="1" smtClean="0"/>
              <a:t>Bazinga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679" y="3367204"/>
            <a:ext cx="8825658" cy="15806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Detecting Sarcasm one tweet at a time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Team –</a:t>
            </a:r>
          </a:p>
          <a:p>
            <a:pPr algn="l"/>
            <a:r>
              <a:rPr lang="en-US" dirty="0" err="1" smtClean="0"/>
              <a:t>Vinodh</a:t>
            </a:r>
            <a:r>
              <a:rPr lang="en-US" dirty="0" smtClean="0"/>
              <a:t> Krishnan</a:t>
            </a:r>
          </a:p>
          <a:p>
            <a:pPr algn="l"/>
            <a:r>
              <a:rPr lang="en-US" dirty="0" smtClean="0"/>
              <a:t>Vivek Nabhi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58466"/>
              </p:ext>
            </p:extLst>
          </p:nvPr>
        </p:nvGraphicFramePr>
        <p:xfrm>
          <a:off x="656493" y="1739574"/>
          <a:ext cx="9882554" cy="200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40"/>
                <a:gridCol w="2309138"/>
                <a:gridCol w="2309138"/>
                <a:gridCol w="2309138"/>
              </a:tblGrid>
              <a:tr h="423207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Measure</a:t>
                      </a:r>
                      <a:endParaRPr lang="en-US" dirty="0"/>
                    </a:p>
                  </a:txBody>
                  <a:tcPr/>
                </a:tc>
              </a:tr>
              <a:tr h="423207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Riloff</a:t>
                      </a:r>
                      <a:r>
                        <a:rPr lang="en-US" baseline="0" dirty="0" smtClean="0"/>
                        <a:t> et al.)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/>
                </a:tc>
              </a:tr>
              <a:tr h="7304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Hybrid (Our</a:t>
                      </a:r>
                      <a:r>
                        <a:rPr lang="en-US" b="1" baseline="0" dirty="0" smtClean="0"/>
                        <a:t> Implementation)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0.57</a:t>
                      </a:r>
                      <a:endParaRPr lang="en-US" b="1" dirty="0"/>
                    </a:p>
                  </a:txBody>
                  <a:tcPr/>
                </a:tc>
              </a:tr>
              <a:tr h="423207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World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Lemmatization and trigram improve recall for bootstrapping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Sentence Length is the best feature for SVM classifier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World Knowledge does not improve the existing classifiers.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This may be because:</a:t>
            </a:r>
          </a:p>
          <a:p>
            <a:pPr marL="109728" indent="0">
              <a:buNone/>
            </a:pPr>
            <a:r>
              <a:rPr lang="en-US" dirty="0" smtClean="0"/>
              <a:t>	Small size of data sample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Filtering of extracted phrases may be required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Baseline Method (</a:t>
            </a:r>
            <a:r>
              <a:rPr lang="en-US" dirty="0" err="1" smtClean="0"/>
              <a:t>Riloff</a:t>
            </a:r>
            <a:r>
              <a:rPr lang="en-US" dirty="0" smtClean="0"/>
              <a:t> et al.)</a:t>
            </a:r>
          </a:p>
          <a:p>
            <a:endParaRPr lang="en-US" dirty="0"/>
          </a:p>
          <a:p>
            <a:r>
              <a:rPr lang="en-US" dirty="0" smtClean="0"/>
              <a:t>Achieve &gt; 44% recall on the Test set provided</a:t>
            </a:r>
          </a:p>
          <a:p>
            <a:endParaRPr lang="en-US" dirty="0"/>
          </a:p>
          <a:p>
            <a:r>
              <a:rPr lang="en-US" dirty="0" smtClean="0"/>
              <a:t>Achieve &gt; 62% precision on the Test set provided</a:t>
            </a:r>
          </a:p>
          <a:p>
            <a:endParaRPr lang="en-US" dirty="0"/>
          </a:p>
          <a:p>
            <a:r>
              <a:rPr lang="en-US" dirty="0" smtClean="0"/>
              <a:t>Achieve &gt; 51% F measure on the Test set provided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pic>
        <p:nvPicPr>
          <p:cNvPr id="2050" name="Picture 2" descr="C:\Users\nut\Desktop\tick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4" y="1264189"/>
            <a:ext cx="646673" cy="6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ut\Desktop\tick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5" y="2209953"/>
            <a:ext cx="646673" cy="6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nut\Desktop\tick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6" y="4062199"/>
            <a:ext cx="646673" cy="6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nut\Desktop\cross_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6" y="3270777"/>
            <a:ext cx="504054" cy="5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35" y="1759842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Sarcasm in NLP</a:t>
            </a:r>
          </a:p>
          <a:p>
            <a:pPr lvl="1"/>
            <a:r>
              <a:rPr lang="en-US" sz="2000" dirty="0" smtClean="0"/>
              <a:t>Product Review Summarization </a:t>
            </a:r>
            <a:endParaRPr lang="en-US" sz="2000" dirty="0"/>
          </a:p>
          <a:p>
            <a:pPr lvl="1"/>
            <a:r>
              <a:rPr lang="en-US" sz="2000" dirty="0" smtClean="0"/>
              <a:t>Brand monitoring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ialogue </a:t>
            </a:r>
            <a:r>
              <a:rPr lang="en-US" sz="2000" dirty="0"/>
              <a:t>systems </a:t>
            </a:r>
            <a:endParaRPr lang="en-US" sz="2000" dirty="0" smtClean="0"/>
          </a:p>
          <a:p>
            <a:pPr lvl="1"/>
            <a:r>
              <a:rPr lang="en-US" sz="2000" dirty="0" smtClean="0"/>
              <a:t>Sentiment analysis.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Why is it a challenge ?</a:t>
            </a:r>
          </a:p>
          <a:p>
            <a:pPr lvl="1"/>
            <a:r>
              <a:rPr lang="en-US" sz="2000" dirty="0" smtClean="0"/>
              <a:t>Primarily a verbal function.</a:t>
            </a:r>
          </a:p>
          <a:p>
            <a:pPr lvl="1"/>
            <a:r>
              <a:rPr lang="en-US" sz="2000" dirty="0" smtClean="0"/>
              <a:t>Non trivial to humans.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35" y="1677781"/>
            <a:ext cx="10432196" cy="4195481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/>
              <a:t>Basic Idea:  Sarcasm </a:t>
            </a:r>
            <a:r>
              <a:rPr lang="en-US" sz="2400" dirty="0"/>
              <a:t>as Contrast between a Positive Sentiment and Negative </a:t>
            </a:r>
            <a:r>
              <a:rPr lang="en-US" sz="2400" dirty="0" smtClean="0"/>
              <a:t>Situation – </a:t>
            </a:r>
            <a:r>
              <a:rPr lang="en-US" sz="2400" dirty="0" err="1" smtClean="0"/>
              <a:t>Riloff</a:t>
            </a:r>
            <a:r>
              <a:rPr lang="en-US" sz="2400" dirty="0" smtClean="0"/>
              <a:t> et al. (2013)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/>
              <a:t>Method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Bootstrapping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SVM Classifier</a:t>
            </a:r>
          </a:p>
          <a:p>
            <a:pPr marL="393192" lvl="1" indent="0">
              <a:buNone/>
            </a:pPr>
            <a:endParaRPr lang="en-US" sz="24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 smtClean="0"/>
              <a:t>Baseline Results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Precision -  0.62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Recall – 0.44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F-measure – 0.51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6" y="1569594"/>
            <a:ext cx="9489684" cy="45568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Implemented the baseline method and achieved similar accuracies.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SVM Classifier –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Punctuation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Syntax Features(Sentence Length, Stop Words, @Mentions)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10 fold Cross Validation for RBF Kernel hyper parameters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Bootstrapping Improvements  –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Lemmatization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Emphasis on Trigrams and custom rules for trigrams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Higher n-grams in case of predicative </a:t>
            </a:r>
            <a:r>
              <a:rPr lang="en-US" sz="2000" dirty="0" smtClean="0"/>
              <a:t>sentences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2400" dirty="0"/>
              <a:t>World Knowledge (new implementation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726" y="265149"/>
            <a:ext cx="9404723" cy="1400530"/>
          </a:xfrm>
        </p:spPr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262" y="0"/>
            <a:ext cx="10972800" cy="1143000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47844" y="668214"/>
            <a:ext cx="2860431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from Twitter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6178060" y="1371599"/>
            <a:ext cx="0" cy="35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69830" y="1707855"/>
            <a:ext cx="4021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69830" y="1729153"/>
            <a:ext cx="0" cy="31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90846" y="1707855"/>
            <a:ext cx="4695091" cy="3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585937" y="1740931"/>
            <a:ext cx="0" cy="310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81553" y="1371599"/>
            <a:ext cx="199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3969" y="1371599"/>
            <a:ext cx="13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71438" y="1371599"/>
            <a:ext cx="26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World Knowledge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8760" y="2039815"/>
            <a:ext cx="3414346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negative </a:t>
            </a:r>
            <a:r>
              <a:rPr lang="en-US" dirty="0" err="1" smtClean="0"/>
              <a:t>ngrams</a:t>
            </a:r>
            <a:r>
              <a:rPr lang="en-US" dirty="0" smtClean="0"/>
              <a:t> after </a:t>
            </a:r>
            <a:r>
              <a:rPr lang="en-US" dirty="0" smtClean="0"/>
              <a:t>positive seed word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69830" y="2813538"/>
            <a:ext cx="0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8760" y="3130061"/>
            <a:ext cx="3414346" cy="58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it and take top 20 </a:t>
            </a:r>
            <a:r>
              <a:rPr lang="en-US" dirty="0" err="1" smtClean="0"/>
              <a:t>ngrams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9830" y="3716215"/>
            <a:ext cx="0" cy="293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8760" y="4009291"/>
            <a:ext cx="3414346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positive words that occur immediately before the negative </a:t>
            </a:r>
            <a:r>
              <a:rPr lang="en-US" dirty="0" err="1" smtClean="0"/>
              <a:t>ngrams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69830" y="4888522"/>
            <a:ext cx="0" cy="32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8760" y="5216768"/>
            <a:ext cx="3414346" cy="87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positive predicate phrases using copular verbs and negative </a:t>
            </a:r>
            <a:r>
              <a:rPr lang="en-US" dirty="0" err="1" smtClean="0"/>
              <a:t>ngrams</a:t>
            </a:r>
            <a:endParaRPr lang="en-US" dirty="0"/>
          </a:p>
        </p:txBody>
      </p:sp>
      <p:cxnSp>
        <p:nvCxnSpPr>
          <p:cNvPr id="20" name="Straight Connector 19"/>
          <p:cNvCxnSpPr>
            <a:stCxn id="17" idx="3"/>
          </p:cNvCxnSpPr>
          <p:nvPr/>
        </p:nvCxnSpPr>
        <p:spPr>
          <a:xfrm flipV="1">
            <a:off x="3763106" y="5656383"/>
            <a:ext cx="5392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02369" y="2426676"/>
            <a:ext cx="0" cy="322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3"/>
          </p:cNvCxnSpPr>
          <p:nvPr/>
        </p:nvCxnSpPr>
        <p:spPr>
          <a:xfrm flipH="1">
            <a:off x="3763106" y="2426676"/>
            <a:ext cx="53926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1399" y="3903029"/>
            <a:ext cx="161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Bootstrap until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no 	change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78060" y="1707855"/>
            <a:ext cx="1" cy="302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34708" y="2039815"/>
            <a:ext cx="2836984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unigrams bigrams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166336" y="2708031"/>
            <a:ext cx="0" cy="26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34708" y="2971799"/>
            <a:ext cx="2836984" cy="93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Syntactic, Punctuation and Twitter based features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78061" y="3903029"/>
            <a:ext cx="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34709" y="4133861"/>
            <a:ext cx="2836984" cy="75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features to SVM classifier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8871439" y="2051593"/>
            <a:ext cx="2921976" cy="10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ngrams</a:t>
            </a:r>
            <a:r>
              <a:rPr lang="en-US" dirty="0" smtClean="0"/>
              <a:t> immediately after positive words from the test set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585937" y="3130061"/>
            <a:ext cx="0" cy="307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871440" y="3423138"/>
            <a:ext cx="2921976" cy="1025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to Google Search </a:t>
            </a:r>
            <a:r>
              <a:rPr lang="en-US" dirty="0" err="1" smtClean="0"/>
              <a:t>api</a:t>
            </a:r>
            <a:r>
              <a:rPr lang="en-US" dirty="0" smtClean="0"/>
              <a:t> and obtain the top 5 blog post results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0585937" y="4448906"/>
            <a:ext cx="0" cy="33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871440" y="4783015"/>
            <a:ext cx="2921975" cy="96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Sentiment analysis on them and return the average sentiment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871438" y="5990492"/>
            <a:ext cx="2921977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negative, classify the tweet as sarcastic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0562489" y="5761890"/>
            <a:ext cx="11724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pulled from twitter using their API’s –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Positive Instances – Tweets with #sarcasm or #sarcastic tags (3920)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Negative Instances – All the other tweets (19933)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Filtered based on language and </a:t>
            </a:r>
            <a:r>
              <a:rPr lang="en-US" dirty="0" err="1"/>
              <a:t>Retweets</a:t>
            </a: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Test Data –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Gold Standard data obtained from Prof. Ellen </a:t>
            </a:r>
            <a:r>
              <a:rPr lang="en-US" dirty="0" err="1" smtClean="0"/>
              <a:t>Riloff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1727 negative and 505 positive tweets annotated by 3 experts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IAA values around 0.80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8492"/>
            <a:ext cx="8946541" cy="4829907"/>
          </a:xfrm>
        </p:spPr>
        <p:txBody>
          <a:bodyPr/>
          <a:lstStyle/>
          <a:p>
            <a:r>
              <a:rPr lang="en-US" dirty="0" smtClean="0"/>
              <a:t>Positive Word </a:t>
            </a:r>
            <a:r>
              <a:rPr lang="en-US" dirty="0" err="1" smtClean="0"/>
              <a:t>Wordle</a:t>
            </a:r>
            <a:r>
              <a:rPr lang="en-US" dirty="0" smtClean="0"/>
              <a:t> –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6113"/>
          </a:xfrm>
        </p:spPr>
        <p:txBody>
          <a:bodyPr/>
          <a:lstStyle/>
          <a:p>
            <a:r>
              <a:rPr lang="en-US" dirty="0" smtClean="0"/>
              <a:t>Experiments </a:t>
            </a:r>
            <a:endParaRPr lang="en-US" dirty="0"/>
          </a:p>
        </p:txBody>
      </p:sp>
      <p:pic>
        <p:nvPicPr>
          <p:cNvPr id="1026" name="Picture 2" descr="C:\Users\nut\Desktop\wordlep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76" y="1914164"/>
            <a:ext cx="6830869" cy="45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415091"/>
              </p:ext>
            </p:extLst>
          </p:nvPr>
        </p:nvGraphicFramePr>
        <p:xfrm>
          <a:off x="386860" y="2283069"/>
          <a:ext cx="6248401" cy="364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 title="Precision Values for Bootstrapping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843384"/>
              </p:ext>
            </p:extLst>
          </p:nvPr>
        </p:nvGraphicFramePr>
        <p:xfrm>
          <a:off x="6424246" y="2338754"/>
          <a:ext cx="5562600" cy="35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7195038" y="2482359"/>
            <a:ext cx="3144716" cy="47038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Precision Values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2" y="1014101"/>
            <a:ext cx="665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Bootstrapping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6081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61" y="-181706"/>
            <a:ext cx="10363200" cy="1829761"/>
          </a:xfrm>
        </p:spPr>
        <p:txBody>
          <a:bodyPr/>
          <a:lstStyle/>
          <a:p>
            <a:pPr algn="ctr"/>
            <a:r>
              <a:rPr lang="en-US" dirty="0" smtClean="0"/>
              <a:t>SVM Experiments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22902"/>
              </p:ext>
            </p:extLst>
          </p:nvPr>
        </p:nvGraphicFramePr>
        <p:xfrm>
          <a:off x="785446" y="2114713"/>
          <a:ext cx="1017563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46"/>
                <a:gridCol w="1699846"/>
                <a:gridCol w="1926180"/>
                <a:gridCol w="2868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Measure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Baseline(</a:t>
                      </a:r>
                      <a:r>
                        <a:rPr lang="en-US" dirty="0" err="1" smtClean="0"/>
                        <a:t>Riloff</a:t>
                      </a:r>
                      <a:r>
                        <a:rPr lang="en-US" baseline="0" dirty="0" smtClean="0"/>
                        <a:t> et 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Unigrams + Bigrams</a:t>
                      </a:r>
                      <a:r>
                        <a:rPr lang="en-US" baseline="0" dirty="0" smtClean="0"/>
                        <a:t> + C</a:t>
                      </a:r>
                      <a:r>
                        <a:rPr lang="en-US" dirty="0" smtClean="0"/>
                        <a:t>ross</a:t>
                      </a:r>
                      <a:r>
                        <a:rPr lang="en-US" baseline="0" dirty="0" smtClean="0"/>
                        <a:t> 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+Syntactic</a:t>
                      </a:r>
                      <a:r>
                        <a:rPr lang="en-US" baseline="0" dirty="0" smtClean="0"/>
                        <a:t> +Punctuation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+Sentence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445</Words>
  <Application>Microsoft Office PowerPoint</Application>
  <PresentationFormat>Custom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Project – Bazinga!</vt:lpstr>
      <vt:lpstr>Introduction</vt:lpstr>
      <vt:lpstr>Baseline Method</vt:lpstr>
      <vt:lpstr>What we did</vt:lpstr>
      <vt:lpstr>Flowchart</vt:lpstr>
      <vt:lpstr>Our Data </vt:lpstr>
      <vt:lpstr>Experiments </vt:lpstr>
      <vt:lpstr>PowerPoint Presentation</vt:lpstr>
      <vt:lpstr>SVM Experiments</vt:lpstr>
      <vt:lpstr>Final Results </vt:lpstr>
      <vt:lpstr>Results Analysis</vt:lpstr>
      <vt:lpstr>Evaluation Metric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Bazinga!</dc:title>
  <dc:creator>vicky</dc:creator>
  <cp:lastModifiedBy>nut</cp:lastModifiedBy>
  <cp:revision>28</cp:revision>
  <dcterms:created xsi:type="dcterms:W3CDTF">2013-11-14T06:37:31Z</dcterms:created>
  <dcterms:modified xsi:type="dcterms:W3CDTF">2013-12-03T17:06:08Z</dcterms:modified>
</cp:coreProperties>
</file>