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89" r:id="rId5"/>
    <p:sldId id="276" r:id="rId6"/>
    <p:sldId id="259" r:id="rId7"/>
    <p:sldId id="260" r:id="rId8"/>
    <p:sldId id="261" r:id="rId9"/>
    <p:sldId id="291" r:id="rId10"/>
    <p:sldId id="292" r:id="rId11"/>
    <p:sldId id="275" r:id="rId12"/>
    <p:sldId id="262" r:id="rId13"/>
    <p:sldId id="263" r:id="rId14"/>
    <p:sldId id="264" r:id="rId15"/>
    <p:sldId id="268"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22" d="100"/>
          <a:sy n="122" d="100"/>
        </p:scale>
        <p:origin x="11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almondavidp/8_CSD_2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dirty="0">
                <a:latin typeface="Times New Roman" panose="02020603050405020304" pitchFamily="18" charset="0"/>
                <a:cs typeface="Times New Roman" panose="02020603050405020304" pitchFamily="18" charset="0"/>
                <a:sym typeface="+mn-ea"/>
              </a:rPr>
              <a:t>Smart Legal Assistant: AI Powered Legal Documentation Assistant</a:t>
            </a:r>
            <a:endParaRPr lang="en-US"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a:t>
            </a:r>
            <a:r>
              <a:rPr lang="en-IN" alt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Ankita Bhaumik</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sz="17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sz="17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a:t>
            </a:r>
            <a:r>
              <a:rPr lang="en-IN" altLang="en-US" sz="2000" dirty="0">
                <a:latin typeface="Cambria" panose="02040503050406030204" pitchFamily="18" charset="0"/>
                <a:ea typeface="Cambria" panose="02040503050406030204" pitchFamily="18" charset="0"/>
                <a:cs typeface="Verdana" panose="020B0604030504040204"/>
                <a:sym typeface="Verdana" panose="020B0604030504040204"/>
              </a:rPr>
              <a:t>Computer Science Of Engineering (Data Science)</a:t>
            </a: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Dr. Saira Bhanu </a:t>
            </a:r>
            <a:r>
              <a:rPr lang="en-IN" alt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Atham</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dirty="0">
                <a:latin typeface="Cambria" panose="02040503050406030204" pitchFamily="18" charset="0"/>
                <a:ea typeface="Cambria" panose="02040503050406030204" pitchFamily="18" charset="0"/>
                <a:cs typeface="Verdana" panose="020B0604030504040204"/>
                <a:sym typeface="Verdana" panose="020B0604030504040204"/>
              </a:rPr>
              <a:t>Dr. Manjula H M</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extLst>
              <p:ext uri="{D42A27DB-BD31-4B8C-83A1-F6EECF244321}">
                <p14:modId xmlns:p14="http://schemas.microsoft.com/office/powerpoint/2010/main" val="1890818116"/>
              </p:ext>
            </p:extLst>
          </p:nvPr>
        </p:nvGraphicFramePr>
        <p:xfrm>
          <a:off x="228446" y="2721309"/>
          <a:ext cx="6006408" cy="1483360"/>
        </p:xfrm>
        <a:graphic>
          <a:graphicData uri="http://schemas.openxmlformats.org/drawingml/2006/table">
            <a:tbl>
              <a:tblPr firstRow="1" bandRow="1">
                <a:tableStyleId>{5C22544A-7EE6-4342-B048-85BDC9FD1C3A}</a:tableStyleId>
              </a:tblPr>
              <a:tblGrid>
                <a:gridCol w="3003204">
                  <a:extLst>
                    <a:ext uri="{9D8B030D-6E8A-4147-A177-3AD203B41FA5}">
                      <a16:colId xmlns:a16="http://schemas.microsoft.com/office/drawing/2014/main" val="20000"/>
                    </a:ext>
                  </a:extLst>
                </a:gridCol>
                <a:gridCol w="3003204">
                  <a:extLst>
                    <a:ext uri="{9D8B030D-6E8A-4147-A177-3AD203B41FA5}">
                      <a16:colId xmlns:a16="http://schemas.microsoft.com/office/drawing/2014/main" val="20001"/>
                    </a:ext>
                  </a:extLst>
                </a:gridCol>
              </a:tblGrid>
              <a:tr h="370840">
                <a:tc>
                  <a:txBody>
                    <a:bodyPr/>
                    <a:lstStyle/>
                    <a:p>
                      <a:pPr marL="0" marR="0" lvl="1" indent="0" algn="ctr" rtl="0">
                        <a:spcBef>
                          <a:spcPts val="0"/>
                        </a:spcBef>
                        <a:spcAft>
                          <a:spcPts val="0"/>
                        </a:spcAft>
                        <a:buNone/>
                      </a:pPr>
                      <a:r>
                        <a:rPr lang="en-GB" sz="1600" u="none" strike="noStrike" cap="none" dirty="0"/>
                        <a:t>Roll Number</a:t>
                      </a:r>
                      <a:endParaRPr lang="en-GB" sz="1600" b="1" u="none" strike="noStrike" cap="none" dirty="0">
                        <a:solidFill>
                          <a:srgbClr val="17365D"/>
                        </a:solidFill>
                        <a:latin typeface="+mj-lt"/>
                      </a:endParaRPr>
                    </a:p>
                  </a:txBody>
                  <a:tcPr/>
                </a:tc>
                <a:tc>
                  <a:txBody>
                    <a:bodyPr/>
                    <a:lstStyle/>
                    <a:p>
                      <a:pPr marL="0" marR="0" lvl="0" indent="0" algn="ctr" rtl="0">
                        <a:spcBef>
                          <a:spcPts val="0"/>
                        </a:spcBef>
                        <a:spcAft>
                          <a:spcPts val="0"/>
                        </a:spcAft>
                        <a:buNone/>
                      </a:pPr>
                      <a:r>
                        <a:rPr lang="en-GB" sz="1600" u="none" strike="noStrike" cap="none" dirty="0"/>
                        <a:t>Student Name</a:t>
                      </a:r>
                      <a:endParaRPr lang="en-IN" sz="1600" b="1" u="none" strike="noStrike" cap="none" dirty="0">
                        <a:solidFill>
                          <a:srgbClr val="17365D"/>
                        </a:solidFill>
                        <a:latin typeface="+mj-lt"/>
                      </a:endParaRPr>
                    </a:p>
                  </a:txBody>
                  <a:tcPr/>
                </a:tc>
                <a:extLst>
                  <a:ext uri="{0D108BD9-81ED-4DB2-BD59-A6C34878D82A}">
                    <a16:rowId xmlns:a16="http://schemas.microsoft.com/office/drawing/2014/main" val="10000"/>
                  </a:ext>
                </a:extLst>
              </a:tr>
              <a:tr h="370840">
                <a:tc>
                  <a:txBody>
                    <a:bodyPr/>
                    <a:lstStyle/>
                    <a:p>
                      <a:pPr marL="0" marR="0" lvl="0" indent="0" algn="ctr" rtl="0">
                        <a:spcBef>
                          <a:spcPts val="0"/>
                        </a:spcBef>
                        <a:spcAft>
                          <a:spcPts val="0"/>
                        </a:spcAft>
                        <a:buFont typeface="+mj-lt"/>
                        <a:buNone/>
                      </a:pPr>
                      <a:r>
                        <a:rPr lang="en-IN" sz="1400" dirty="0"/>
                        <a:t>20221LSD0007</a:t>
                      </a:r>
                      <a:endParaRPr lang="en-IN" sz="1400" u="none" strike="noStrike" cap="none" dirty="0">
                        <a:latin typeface="+mj-lt"/>
                      </a:endParaRPr>
                    </a:p>
                  </a:txBody>
                  <a:tcPr/>
                </a:tc>
                <a:tc>
                  <a:txBody>
                    <a:bodyPr/>
                    <a:lstStyle/>
                    <a:p>
                      <a:pPr marL="0" marR="0" lvl="0" indent="0" algn="ctr" rtl="0">
                        <a:spcBef>
                          <a:spcPts val="0"/>
                        </a:spcBef>
                        <a:spcAft>
                          <a:spcPts val="0"/>
                        </a:spcAft>
                        <a:buNone/>
                      </a:pPr>
                      <a:r>
                        <a:rPr lang="en-IN" sz="1400" dirty="0"/>
                        <a:t>Salmondavid F Potagoli</a:t>
                      </a:r>
                    </a:p>
                  </a:txBody>
                  <a:tcPr/>
                </a:tc>
                <a:extLst>
                  <a:ext uri="{0D108BD9-81ED-4DB2-BD59-A6C34878D82A}">
                    <a16:rowId xmlns:a16="http://schemas.microsoft.com/office/drawing/2014/main" val="570521348"/>
                  </a:ext>
                </a:extLst>
              </a:tr>
              <a:tr h="370840">
                <a:tc>
                  <a:txBody>
                    <a:bodyPr/>
                    <a:lstStyle/>
                    <a:p>
                      <a:pPr marL="0" marR="0" lvl="0" indent="0" algn="ctr" rtl="0">
                        <a:spcBef>
                          <a:spcPts val="0"/>
                        </a:spcBef>
                        <a:spcAft>
                          <a:spcPts val="0"/>
                        </a:spcAft>
                        <a:buFont typeface="+mj-lt"/>
                        <a:buNone/>
                      </a:pPr>
                      <a:r>
                        <a:rPr lang="en-IN" sz="1400" dirty="0"/>
                        <a:t>20211CSD0128</a:t>
                      </a:r>
                      <a:endParaRPr lang="en-IN" sz="1400" dirty="0">
                        <a:latin typeface="+mj-lt"/>
                      </a:endParaRPr>
                    </a:p>
                  </a:txBody>
                  <a:tcPr/>
                </a:tc>
                <a:tc>
                  <a:txBody>
                    <a:bodyPr/>
                    <a:lstStyle/>
                    <a:p>
                      <a:pPr marL="0" marR="0" lvl="0" indent="0" algn="ctr" rtl="0">
                        <a:spcBef>
                          <a:spcPts val="0"/>
                        </a:spcBef>
                        <a:spcAft>
                          <a:spcPts val="0"/>
                        </a:spcAft>
                        <a:buNone/>
                      </a:pPr>
                      <a:r>
                        <a:rPr lang="en-IN" sz="1400" dirty="0"/>
                        <a:t>Guddattu Ravith Kumar</a:t>
                      </a:r>
                    </a:p>
                  </a:txBody>
                  <a:tcPr/>
                </a:tc>
                <a:extLst>
                  <a:ext uri="{0D108BD9-81ED-4DB2-BD59-A6C34878D82A}">
                    <a16:rowId xmlns:a16="http://schemas.microsoft.com/office/drawing/2014/main" val="10002"/>
                  </a:ext>
                </a:extLst>
              </a:tr>
              <a:tr h="370840">
                <a:tc>
                  <a:txBody>
                    <a:bodyPr/>
                    <a:lstStyle/>
                    <a:p>
                      <a:pPr marL="0" marR="0" lvl="0" indent="0" algn="ctr" rtl="0">
                        <a:spcBef>
                          <a:spcPts val="0"/>
                        </a:spcBef>
                        <a:spcAft>
                          <a:spcPts val="0"/>
                        </a:spcAft>
                        <a:buFont typeface="+mj-lt"/>
                        <a:buNone/>
                      </a:pPr>
                      <a:r>
                        <a:rPr lang="en-IN" sz="1400" dirty="0"/>
                        <a:t>20211CSD0046</a:t>
                      </a:r>
                      <a:endParaRPr lang="en-IN" sz="1400" dirty="0">
                        <a:latin typeface="+mj-lt"/>
                      </a:endParaRPr>
                    </a:p>
                  </a:txBody>
                  <a:tcPr/>
                </a:tc>
                <a:tc>
                  <a:txBody>
                    <a:bodyPr/>
                    <a:lstStyle/>
                    <a:p>
                      <a:pPr marL="0" marR="0" lvl="0" indent="0" algn="ctr" rtl="0">
                        <a:spcBef>
                          <a:spcPts val="0"/>
                        </a:spcBef>
                        <a:spcAft>
                          <a:spcPts val="0"/>
                        </a:spcAft>
                        <a:buNone/>
                      </a:pPr>
                      <a:r>
                        <a:rPr lang="en-IN" sz="1400" dirty="0"/>
                        <a:t>Abhishek Shivlal Rathod</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Software Used</a:t>
            </a:r>
          </a:p>
        </p:txBody>
      </p:sp>
      <p:sp>
        <p:nvSpPr>
          <p:cNvPr id="3" name="Content Placeholder 2"/>
          <p:cNvSpPr>
            <a:spLocks noGrp="1"/>
          </p:cNvSpPr>
          <p:nvPr>
            <p:ph idx="1"/>
          </p:nvPr>
        </p:nvSpPr>
        <p:spPr/>
        <p:txBody>
          <a:bodyPr/>
          <a:lstStyle/>
          <a:p>
            <a:pPr>
              <a:buNone/>
            </a:pPr>
            <a:r>
              <a:rPr lang="en-IN" dirty="0"/>
              <a:t>The Smart Legal Assistant platform is designed using a modern software architecture to ensure scalability, high performance, and efficient handling of legal data. This architecture integrates AI components for legal document parsing, information extraction, summarization, and task automation.</a:t>
            </a:r>
          </a:p>
          <a:p>
            <a:pPr>
              <a:buFont typeface="Arial" panose="020B0604020202020204" pitchFamily="34" charset="0"/>
              <a:buChar char="•"/>
            </a:pPr>
            <a:r>
              <a:rPr lang="en-IN" b="1" dirty="0"/>
              <a:t>Frontend Layer:</a:t>
            </a:r>
            <a:r>
              <a:rPr lang="en-IN" dirty="0"/>
              <a:t> User Interface Technology Used: [Specify your frontend technology, e.g., React.js, if applicable]</a:t>
            </a:r>
          </a:p>
          <a:p>
            <a:pPr>
              <a:buFont typeface="Arial" panose="020B0604020202020204" pitchFamily="34" charset="0"/>
              <a:buChar char="•"/>
            </a:pPr>
            <a:r>
              <a:rPr lang="en-IN" b="1" dirty="0"/>
              <a:t>Backend Layer:</a:t>
            </a:r>
            <a:r>
              <a:rPr lang="en-IN" dirty="0"/>
              <a:t> Application Logic and API Technology Used: [Specify your backend technology, e.g., Python (Flask/Django), Node.js (Express.js), etc.]</a:t>
            </a:r>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6" name="Content Placeholder 5">
            <a:extLst>
              <a:ext uri="{FF2B5EF4-FFF2-40B4-BE49-F238E27FC236}">
                <a16:creationId xmlns:a16="http://schemas.microsoft.com/office/drawing/2014/main" id="{06BC5082-DC40-D1CD-7C71-FD4C7B7AAD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9231" y="1143000"/>
            <a:ext cx="6807200" cy="4953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a:p>
        </p:txBody>
      </p:sp>
      <p:graphicFrame>
        <p:nvGraphicFramePr>
          <p:cNvPr id="5" name="Table 4"/>
          <p:cNvGraphicFramePr>
            <a:graphicFrameLocks noGrp="1"/>
          </p:cNvGraphicFramePr>
          <p:nvPr>
            <p:custDataLst>
              <p:tags r:id="rId1"/>
            </p:custDataLst>
          </p:nvPr>
        </p:nvGraphicFramePr>
        <p:xfrm>
          <a:off x="812800" y="1012825"/>
          <a:ext cx="10668635" cy="5708650"/>
        </p:xfrm>
        <a:graphic>
          <a:graphicData uri="http://schemas.openxmlformats.org/drawingml/2006/table">
            <a:tbl>
              <a:tblPr firstRow="1" bandRow="1">
                <a:tableStyleId>{BC89EF96-8CEA-46FF-86C4-4CE0E7609802}</a:tableStyleId>
              </a:tblPr>
              <a:tblGrid>
                <a:gridCol w="3105785">
                  <a:extLst>
                    <a:ext uri="{9D8B030D-6E8A-4147-A177-3AD203B41FA5}">
                      <a16:colId xmlns:a16="http://schemas.microsoft.com/office/drawing/2014/main" val="20000"/>
                    </a:ext>
                  </a:extLst>
                </a:gridCol>
                <a:gridCol w="1129030">
                  <a:extLst>
                    <a:ext uri="{9D8B030D-6E8A-4147-A177-3AD203B41FA5}">
                      <a16:colId xmlns:a16="http://schemas.microsoft.com/office/drawing/2014/main" val="20001"/>
                    </a:ext>
                  </a:extLst>
                </a:gridCol>
                <a:gridCol w="1110615">
                  <a:extLst>
                    <a:ext uri="{9D8B030D-6E8A-4147-A177-3AD203B41FA5}">
                      <a16:colId xmlns:a16="http://schemas.microsoft.com/office/drawing/2014/main" val="20002"/>
                    </a:ext>
                  </a:extLst>
                </a:gridCol>
                <a:gridCol w="1026795">
                  <a:extLst>
                    <a:ext uri="{9D8B030D-6E8A-4147-A177-3AD203B41FA5}">
                      <a16:colId xmlns:a16="http://schemas.microsoft.com/office/drawing/2014/main" val="20003"/>
                    </a:ext>
                  </a:extLst>
                </a:gridCol>
                <a:gridCol w="1036320">
                  <a:extLst>
                    <a:ext uri="{9D8B030D-6E8A-4147-A177-3AD203B41FA5}">
                      <a16:colId xmlns:a16="http://schemas.microsoft.com/office/drawing/2014/main" val="20004"/>
                    </a:ext>
                  </a:extLst>
                </a:gridCol>
                <a:gridCol w="1090295">
                  <a:extLst>
                    <a:ext uri="{9D8B030D-6E8A-4147-A177-3AD203B41FA5}">
                      <a16:colId xmlns:a16="http://schemas.microsoft.com/office/drawing/2014/main" val="20005"/>
                    </a:ext>
                  </a:extLst>
                </a:gridCol>
                <a:gridCol w="1078865">
                  <a:extLst>
                    <a:ext uri="{9D8B030D-6E8A-4147-A177-3AD203B41FA5}">
                      <a16:colId xmlns:a16="http://schemas.microsoft.com/office/drawing/2014/main" val="20006"/>
                    </a:ext>
                  </a:extLst>
                </a:gridCol>
                <a:gridCol w="1090930">
                  <a:extLst>
                    <a:ext uri="{9D8B030D-6E8A-4147-A177-3AD203B41FA5}">
                      <a16:colId xmlns:a16="http://schemas.microsoft.com/office/drawing/2014/main" val="20007"/>
                    </a:ext>
                  </a:extLst>
                </a:gridCol>
              </a:tblGrid>
              <a:tr h="902335">
                <a:tc>
                  <a:txBody>
                    <a:bodyPr/>
                    <a:lstStyle/>
                    <a:p>
                      <a:r>
                        <a:rPr lang="en-IN" dirty="0"/>
                        <a:t>Task</a:t>
                      </a:r>
                    </a:p>
                  </a:txBody>
                  <a:tcPr/>
                </a:tc>
                <a:tc>
                  <a:txBody>
                    <a:bodyPr/>
                    <a:lstStyle/>
                    <a:p>
                      <a:pPr algn="ctr"/>
                      <a:r>
                        <a:rPr lang="en-IN" dirty="0"/>
                        <a:t>Week 1</a:t>
                      </a:r>
                    </a:p>
                    <a:p>
                      <a:pPr algn="ctr"/>
                      <a:endParaRPr lang="en-IN" dirty="0"/>
                    </a:p>
                  </a:txBody>
                  <a:tcPr/>
                </a:tc>
                <a:tc>
                  <a:txBody>
                    <a:bodyPr/>
                    <a:lstStyle/>
                    <a:p>
                      <a:pPr algn="ctr"/>
                      <a:r>
                        <a:rPr lang="en-IN" dirty="0"/>
                        <a:t>Week 2</a:t>
                      </a:r>
                    </a:p>
                  </a:txBody>
                  <a:tcPr/>
                </a:tc>
                <a:tc>
                  <a:txBody>
                    <a:bodyPr/>
                    <a:lstStyle/>
                    <a:p>
                      <a:pPr algn="ctr"/>
                      <a:r>
                        <a:rPr lang="en-IN" dirty="0"/>
                        <a:t>Week 3</a:t>
                      </a:r>
                    </a:p>
                  </a:txBody>
                  <a:tcPr/>
                </a:tc>
                <a:tc>
                  <a:txBody>
                    <a:bodyPr/>
                    <a:lstStyle/>
                    <a:p>
                      <a:pPr algn="ctr"/>
                      <a:r>
                        <a:rPr lang="en-IN" dirty="0"/>
                        <a:t>Week 4</a:t>
                      </a:r>
                    </a:p>
                  </a:txBody>
                  <a:tcPr/>
                </a:tc>
                <a:tc>
                  <a:txBody>
                    <a:bodyPr/>
                    <a:lstStyle/>
                    <a:p>
                      <a:pPr algn="ctr"/>
                      <a:r>
                        <a:rPr lang="en-IN" dirty="0"/>
                        <a:t>Week 5</a:t>
                      </a:r>
                    </a:p>
                  </a:txBody>
                  <a:tcPr/>
                </a:tc>
                <a:tc>
                  <a:txBody>
                    <a:bodyPr/>
                    <a:lstStyle/>
                    <a:p>
                      <a:pPr algn="ctr"/>
                      <a:r>
                        <a:rPr lang="en-IN" dirty="0"/>
                        <a:t>Week 6</a:t>
                      </a:r>
                    </a:p>
                  </a:txBody>
                  <a:tcPr/>
                </a:tc>
                <a:tc>
                  <a:txBody>
                    <a:bodyPr/>
                    <a:lstStyle/>
                    <a:p>
                      <a:pPr algn="ctr"/>
                      <a:r>
                        <a:rPr lang="en-IN" dirty="0"/>
                        <a:t>Week 7</a:t>
                      </a:r>
                    </a:p>
                  </a:txBody>
                  <a:tcPr/>
                </a:tc>
                <a:extLst>
                  <a:ext uri="{0D108BD9-81ED-4DB2-BD59-A6C34878D82A}">
                    <a16:rowId xmlns:a16="http://schemas.microsoft.com/office/drawing/2014/main" val="10000"/>
                  </a:ext>
                </a:extLst>
              </a:tr>
              <a:tr h="902970">
                <a:tc>
                  <a:txBody>
                    <a:bodyPr/>
                    <a:lstStyle/>
                    <a:p>
                      <a:r>
                        <a:rPr lang="en-IN" dirty="0"/>
                        <a:t>Planning and Strategy Development</a:t>
                      </a:r>
                    </a:p>
                  </a:txBody>
                  <a:tcPr/>
                </a:tc>
                <a:tc>
                  <a:txBody>
                    <a:bodyPr/>
                    <a:lstStyle/>
                    <a:p>
                      <a:pPr algn="ctr"/>
                      <a:r>
                        <a:rPr lang="en-IN" sz="2000" b="1" dirty="0">
                          <a:solidFill>
                            <a:srgbClr val="00B050"/>
                          </a:solidFill>
                          <a:sym typeface="Wingdings" panose="05000000000000000000" pitchFamily="2" charset="2"/>
                        </a:rPr>
                        <a:t></a:t>
                      </a:r>
                      <a:endParaRPr lang="en-IN" sz="2000" dirty="0"/>
                    </a:p>
                  </a:txBody>
                  <a:tcPr/>
                </a:tc>
                <a:tc>
                  <a:txBody>
                    <a:bodyPr/>
                    <a:lstStyle/>
                    <a:p>
                      <a:pPr algn="ctr"/>
                      <a:r>
                        <a:rPr lang="en-IN" sz="2000" b="1" dirty="0">
                          <a:solidFill>
                            <a:srgbClr val="00B050"/>
                          </a:solidFill>
                          <a:sym typeface="Wingdings" panose="05000000000000000000" pitchFamily="2" charset="2"/>
                        </a:rPr>
                        <a:t></a:t>
                      </a:r>
                      <a:endParaRPr lang="en-IN" sz="2000"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1"/>
                  </a:ext>
                </a:extLst>
              </a:tr>
              <a:tr h="902335">
                <a:tc>
                  <a:txBody>
                    <a:bodyPr/>
                    <a:lstStyle/>
                    <a:p>
                      <a:r>
                        <a:rPr lang="en-IN" dirty="0"/>
                        <a:t>Software Architecture and Design </a:t>
                      </a:r>
                    </a:p>
                  </a:txBody>
                  <a:tcPr/>
                </a:tc>
                <a:tc>
                  <a:txBody>
                    <a:bodyPr/>
                    <a:lstStyle/>
                    <a:p>
                      <a:endParaRPr lang="en-IN"/>
                    </a:p>
                  </a:txBody>
                  <a:tcPr/>
                </a:tc>
                <a:tc>
                  <a:txBody>
                    <a:bodyPr/>
                    <a:lstStyle/>
                    <a:p>
                      <a:endParaRPr lang="en-IN" dirty="0"/>
                    </a:p>
                  </a:txBody>
                  <a:tcPr/>
                </a:tc>
                <a:tc>
                  <a:txBody>
                    <a:bodyPr/>
                    <a:lstStyle/>
                    <a:p>
                      <a:pPr algn="ctr"/>
                      <a:r>
                        <a:rPr lang="en-IN" sz="2000" b="1" dirty="0">
                          <a:solidFill>
                            <a:srgbClr val="00B050"/>
                          </a:solidFill>
                          <a:sym typeface="Wingdings" panose="05000000000000000000" pitchFamily="2" charset="2"/>
                        </a:rPr>
                        <a:t></a:t>
                      </a:r>
                      <a:endParaRPr lang="en-IN" sz="2000" dirty="0"/>
                    </a:p>
                    <a:p>
                      <a:pPr algn="ctr"/>
                      <a:endParaRPr lang="en-IN" sz="2000" b="1" dirty="0">
                        <a:solidFill>
                          <a:srgbClr val="FF0000"/>
                        </a:solidFill>
                      </a:endParaRPr>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2"/>
                  </a:ext>
                </a:extLst>
              </a:tr>
              <a:tr h="631825">
                <a:tc>
                  <a:txBody>
                    <a:bodyPr/>
                    <a:lstStyle/>
                    <a:p>
                      <a:r>
                        <a:rPr lang="en-IN" dirty="0"/>
                        <a:t>Backend Development</a:t>
                      </a:r>
                    </a:p>
                  </a:txBody>
                  <a:tcPr/>
                </a:tc>
                <a:tc>
                  <a:txBody>
                    <a:bodyPr/>
                    <a:lstStyle/>
                    <a:p>
                      <a:endParaRPr lang="en-IN"/>
                    </a:p>
                  </a:txBody>
                  <a:tcPr/>
                </a:tc>
                <a:tc>
                  <a:txBody>
                    <a:bodyPr/>
                    <a:lstStyle/>
                    <a:p>
                      <a:endParaRPr lang="en-IN"/>
                    </a:p>
                  </a:txBody>
                  <a:tcPr/>
                </a:tc>
                <a:tc>
                  <a:txBody>
                    <a:bodyPr/>
                    <a:lstStyle/>
                    <a:p>
                      <a:pPr algn="ctr"/>
                      <a:r>
                        <a:rPr lang="en-IN" sz="2000" b="1" dirty="0">
                          <a:solidFill>
                            <a:srgbClr val="00B050"/>
                          </a:solidFill>
                          <a:sym typeface="Wingdings" panose="05000000000000000000" pitchFamily="2" charset="2"/>
                        </a:rPr>
                        <a:t></a:t>
                      </a:r>
                      <a:endParaRPr lang="en-IN" sz="2000" dirty="0"/>
                    </a:p>
                    <a:p>
                      <a:pPr algn="ctr"/>
                      <a:endParaRPr lang="en-IN" sz="2000" b="1" dirty="0">
                        <a:solidFill>
                          <a:srgbClr val="FF0000"/>
                        </a:solidFill>
                      </a:endParaRPr>
                    </a:p>
                  </a:txBody>
                  <a:tcPr/>
                </a:tc>
                <a:tc>
                  <a:txBody>
                    <a:bodyPr/>
                    <a:lstStyle/>
                    <a:p>
                      <a:pPr algn="ctr"/>
                      <a:r>
                        <a:rPr lang="en-IN" sz="2000" b="1" dirty="0">
                          <a:solidFill>
                            <a:srgbClr val="FF0000"/>
                          </a:solidFill>
                          <a:sym typeface="Wingdings" panose="05000000000000000000" pitchFamily="2" charset="2"/>
                        </a:rPr>
                        <a:t></a:t>
                      </a:r>
                      <a:endParaRPr lang="en-IN" sz="2000" b="1" dirty="0">
                        <a:solidFill>
                          <a:srgbClr val="FF0000"/>
                        </a:solidFill>
                      </a:endParaRPr>
                    </a:p>
                  </a:txBody>
                  <a:tcPr/>
                </a:tc>
                <a:tc>
                  <a:txBody>
                    <a:bodyPr/>
                    <a:lstStyle/>
                    <a:p>
                      <a:pPr algn="ctr"/>
                      <a:endParaRPr lang="en-IN" sz="2000" dirty="0"/>
                    </a:p>
                  </a:txBody>
                  <a:tcPr/>
                </a:tc>
                <a:tc>
                  <a:txBody>
                    <a:bodyPr/>
                    <a:lstStyle/>
                    <a:p>
                      <a:pPr algn="ctr"/>
                      <a:endParaRPr lang="en-IN" sz="2000"/>
                    </a:p>
                  </a:txBody>
                  <a:tcPr/>
                </a:tc>
                <a:tc>
                  <a:txBody>
                    <a:bodyPr/>
                    <a:lstStyle/>
                    <a:p>
                      <a:pPr algn="ctr"/>
                      <a:endParaRPr lang="en-IN" sz="2000"/>
                    </a:p>
                  </a:txBody>
                  <a:tcPr/>
                </a:tc>
                <a:extLst>
                  <a:ext uri="{0D108BD9-81ED-4DB2-BD59-A6C34878D82A}">
                    <a16:rowId xmlns:a16="http://schemas.microsoft.com/office/drawing/2014/main" val="10003"/>
                  </a:ext>
                </a:extLst>
              </a:tr>
              <a:tr h="396240">
                <a:tc>
                  <a:txBody>
                    <a:bodyPr/>
                    <a:lstStyle/>
                    <a:p>
                      <a:r>
                        <a:rPr lang="en-IN" sz="1400" dirty="0">
                          <a:sym typeface="+mn-ea"/>
                        </a:rPr>
                        <a:t>Frontend Development</a:t>
                      </a:r>
                      <a:endParaRPr lang="en-IN" dirty="0"/>
                    </a:p>
                  </a:txBody>
                  <a:tcPr/>
                </a:tc>
                <a:tc>
                  <a:txBody>
                    <a:bodyPr/>
                    <a:lstStyle/>
                    <a:p>
                      <a:endParaRPr lang="en-IN"/>
                    </a:p>
                  </a:txBody>
                  <a:tcPr/>
                </a:tc>
                <a:tc>
                  <a:txBody>
                    <a:bodyPr/>
                    <a:lstStyle/>
                    <a:p>
                      <a:endParaRPr lang="en-IN"/>
                    </a:p>
                  </a:txBody>
                  <a:tcPr/>
                </a:tc>
                <a:tc>
                  <a:txBody>
                    <a:bodyPr/>
                    <a:lstStyle/>
                    <a:p>
                      <a:pPr algn="ctr"/>
                      <a:endParaRPr lang="en-IN" sz="2000"/>
                    </a:p>
                  </a:txBody>
                  <a:tcPr/>
                </a:tc>
                <a:tc>
                  <a:txBody>
                    <a:bodyPr/>
                    <a:lstStyle/>
                    <a:p>
                      <a:pPr algn="ctr"/>
                      <a:r>
                        <a:rPr lang="en-IN" sz="2000" b="1" dirty="0">
                          <a:solidFill>
                            <a:srgbClr val="FF0000"/>
                          </a:solidFill>
                          <a:sym typeface="Wingdings" panose="05000000000000000000" pitchFamily="2" charset="2"/>
                        </a:rPr>
                        <a:t></a:t>
                      </a:r>
                      <a:endParaRPr lang="en-IN" sz="2000" b="1" dirty="0">
                        <a:solidFill>
                          <a:srgbClr val="FF0000"/>
                        </a:solidFill>
                      </a:endParaRPr>
                    </a:p>
                  </a:txBody>
                  <a:tcPr/>
                </a:tc>
                <a:tc>
                  <a:txBody>
                    <a:bodyPr/>
                    <a:lstStyle/>
                    <a:p>
                      <a:pPr algn="ctr"/>
                      <a:endParaRPr lang="en-IN" sz="2000" dirty="0"/>
                    </a:p>
                  </a:txBody>
                  <a:tcPr/>
                </a:tc>
                <a:tc>
                  <a:txBody>
                    <a:bodyPr/>
                    <a:lstStyle/>
                    <a:p>
                      <a:pPr algn="ctr"/>
                      <a:endParaRPr lang="en-IN" sz="2000" dirty="0"/>
                    </a:p>
                  </a:txBody>
                  <a:tcPr/>
                </a:tc>
                <a:tc>
                  <a:txBody>
                    <a:bodyPr/>
                    <a:lstStyle/>
                    <a:p>
                      <a:pPr algn="ctr"/>
                      <a:endParaRPr lang="en-IN" sz="2000"/>
                    </a:p>
                  </a:txBody>
                  <a:tcPr/>
                </a:tc>
                <a:extLst>
                  <a:ext uri="{0D108BD9-81ED-4DB2-BD59-A6C34878D82A}">
                    <a16:rowId xmlns:a16="http://schemas.microsoft.com/office/drawing/2014/main" val="10004"/>
                  </a:ext>
                </a:extLst>
              </a:tr>
              <a:tr h="640080">
                <a:tc>
                  <a:txBody>
                    <a:bodyPr/>
                    <a:lstStyle/>
                    <a:p>
                      <a:r>
                        <a:rPr lang="en-IN" dirty="0"/>
                        <a:t>Testing and Quality Assurance</a:t>
                      </a:r>
                    </a:p>
                  </a:txBody>
                  <a:tcPr/>
                </a:tc>
                <a:tc>
                  <a:txBody>
                    <a:bodyPr/>
                    <a:lstStyle/>
                    <a:p>
                      <a:endParaRPr lang="en-IN"/>
                    </a:p>
                  </a:txBody>
                  <a:tcPr/>
                </a:tc>
                <a:tc>
                  <a:txBody>
                    <a:bodyPr/>
                    <a:lstStyle/>
                    <a:p>
                      <a:endParaRPr lang="en-IN"/>
                    </a:p>
                  </a:txBody>
                  <a:tcPr/>
                </a:tc>
                <a:tc>
                  <a:txBody>
                    <a:bodyPr/>
                    <a:lstStyle/>
                    <a:p>
                      <a:pPr algn="ctr"/>
                      <a:endParaRPr lang="en-IN" sz="2000" dirty="0"/>
                    </a:p>
                  </a:txBody>
                  <a:tcPr/>
                </a:tc>
                <a:tc>
                  <a:txBody>
                    <a:bodyPr/>
                    <a:lstStyle/>
                    <a:p>
                      <a:pPr algn="ctr"/>
                      <a:endParaRPr lang="en-IN" sz="2000"/>
                    </a:p>
                  </a:txBody>
                  <a:tcPr/>
                </a:tc>
                <a:tc>
                  <a:txBody>
                    <a:bodyPr/>
                    <a:lstStyle/>
                    <a:p>
                      <a:pPr algn="ctr"/>
                      <a:r>
                        <a:rPr lang="en-IN" sz="2000" b="1" dirty="0">
                          <a:solidFill>
                            <a:srgbClr val="FF0000"/>
                          </a:solidFill>
                          <a:sym typeface="Wingdings" panose="05000000000000000000" pitchFamily="2" charset="2"/>
                        </a:rPr>
                        <a:t></a:t>
                      </a:r>
                      <a:endParaRPr lang="en-IN" sz="2000" b="1" dirty="0">
                        <a:solidFill>
                          <a:srgbClr val="FF0000"/>
                        </a:solidFill>
                      </a:endParaRPr>
                    </a:p>
                  </a:txBody>
                  <a:tcPr/>
                </a:tc>
                <a:tc>
                  <a:txBody>
                    <a:bodyPr/>
                    <a:lstStyle/>
                    <a:p>
                      <a:pPr algn="ctr"/>
                      <a:endParaRPr lang="en-IN" sz="2000" dirty="0"/>
                    </a:p>
                  </a:txBody>
                  <a:tcPr/>
                </a:tc>
                <a:tc>
                  <a:txBody>
                    <a:bodyPr/>
                    <a:lstStyle/>
                    <a:p>
                      <a:pPr algn="ctr"/>
                      <a:endParaRPr lang="en-IN" sz="2000"/>
                    </a:p>
                  </a:txBody>
                  <a:tcPr/>
                </a:tc>
                <a:extLst>
                  <a:ext uri="{0D108BD9-81ED-4DB2-BD59-A6C34878D82A}">
                    <a16:rowId xmlns:a16="http://schemas.microsoft.com/office/drawing/2014/main" val="10005"/>
                  </a:ext>
                </a:extLst>
              </a:tr>
              <a:tr h="631825">
                <a:tc>
                  <a:txBody>
                    <a:bodyPr/>
                    <a:lstStyle/>
                    <a:p>
                      <a:r>
                        <a:rPr lang="en-IN" dirty="0"/>
                        <a:t>User Acceptance Testing</a:t>
                      </a:r>
                    </a:p>
                  </a:txBody>
                  <a:tcPr/>
                </a:tc>
                <a:tc>
                  <a:txBody>
                    <a:bodyPr/>
                    <a:lstStyle/>
                    <a:p>
                      <a:endParaRPr lang="en-IN"/>
                    </a:p>
                  </a:txBody>
                  <a:tcPr/>
                </a:tc>
                <a:tc>
                  <a:txBody>
                    <a:bodyPr/>
                    <a:lstStyle/>
                    <a:p>
                      <a:endParaRPr lang="en-IN"/>
                    </a:p>
                  </a:txBody>
                  <a:tcPr/>
                </a:tc>
                <a:tc>
                  <a:txBody>
                    <a:bodyPr/>
                    <a:lstStyle/>
                    <a:p>
                      <a:pPr algn="ctr"/>
                      <a:endParaRPr lang="en-IN" sz="2000"/>
                    </a:p>
                  </a:txBody>
                  <a:tcPr/>
                </a:tc>
                <a:tc>
                  <a:txBody>
                    <a:bodyPr/>
                    <a:lstStyle/>
                    <a:p>
                      <a:pPr algn="ctr"/>
                      <a:endParaRPr lang="en-IN" sz="2000"/>
                    </a:p>
                  </a:txBody>
                  <a:tcPr/>
                </a:tc>
                <a:tc>
                  <a:txBody>
                    <a:bodyPr/>
                    <a:lstStyle/>
                    <a:p>
                      <a:pPr algn="ctr"/>
                      <a:r>
                        <a:rPr lang="en-IN" sz="2000" b="1" dirty="0">
                          <a:solidFill>
                            <a:srgbClr val="FF0000"/>
                          </a:solidFill>
                          <a:sym typeface="Wingdings" panose="05000000000000000000" pitchFamily="2" charset="2"/>
                        </a:rPr>
                        <a:t></a:t>
                      </a:r>
                      <a:endParaRPr lang="en-IN" sz="2000" b="1" dirty="0">
                        <a:solidFill>
                          <a:srgbClr val="FF0000"/>
                        </a:solidFill>
                      </a:endParaRPr>
                    </a:p>
                  </a:txBody>
                  <a:tcPr/>
                </a:tc>
                <a:tc>
                  <a:txBody>
                    <a:bodyPr/>
                    <a:lstStyle/>
                    <a:p>
                      <a:pPr algn="ctr"/>
                      <a:endParaRPr lang="en-IN" sz="2000" dirty="0"/>
                    </a:p>
                  </a:txBody>
                  <a:tcPr/>
                </a:tc>
                <a:tc>
                  <a:txBody>
                    <a:bodyPr/>
                    <a:lstStyle/>
                    <a:p>
                      <a:pPr algn="ctr"/>
                      <a:endParaRPr lang="en-IN" sz="2000" dirty="0"/>
                    </a:p>
                  </a:txBody>
                  <a:tcPr/>
                </a:tc>
                <a:extLst>
                  <a:ext uri="{0D108BD9-81ED-4DB2-BD59-A6C34878D82A}">
                    <a16:rowId xmlns:a16="http://schemas.microsoft.com/office/drawing/2014/main" val="10006"/>
                  </a:ext>
                </a:extLst>
              </a:tr>
              <a:tr h="631825">
                <a:tc>
                  <a:txBody>
                    <a:bodyPr/>
                    <a:lstStyle/>
                    <a:p>
                      <a:r>
                        <a:rPr lang="en-IN" dirty="0"/>
                        <a:t>Continuous Improvement</a:t>
                      </a:r>
                    </a:p>
                  </a:txBody>
                  <a:tcPr/>
                </a:tc>
                <a:tc>
                  <a:txBody>
                    <a:bodyPr/>
                    <a:lstStyle/>
                    <a:p>
                      <a:endParaRPr lang="en-IN"/>
                    </a:p>
                  </a:txBody>
                  <a:tcPr/>
                </a:tc>
                <a:tc>
                  <a:txBody>
                    <a:bodyPr/>
                    <a:lstStyle/>
                    <a:p>
                      <a:endParaRPr lang="en-IN"/>
                    </a:p>
                  </a:txBody>
                  <a:tcPr/>
                </a:tc>
                <a:tc>
                  <a:txBody>
                    <a:bodyPr/>
                    <a:lstStyle/>
                    <a:p>
                      <a:pPr algn="ctr"/>
                      <a:endParaRPr lang="en-IN" sz="2000"/>
                    </a:p>
                  </a:txBody>
                  <a:tcPr/>
                </a:tc>
                <a:tc>
                  <a:txBody>
                    <a:bodyPr/>
                    <a:lstStyle/>
                    <a:p>
                      <a:pPr algn="ctr"/>
                      <a:endParaRPr lang="en-IN" sz="2000"/>
                    </a:p>
                  </a:txBody>
                  <a:tcPr/>
                </a:tc>
                <a:tc>
                  <a:txBody>
                    <a:bodyPr/>
                    <a:lstStyle/>
                    <a:p>
                      <a:pPr algn="ctr"/>
                      <a:endParaRPr lang="en-IN" sz="2000"/>
                    </a:p>
                  </a:txBody>
                  <a:tcPr/>
                </a:tc>
                <a:tc>
                  <a:txBody>
                    <a:bodyPr/>
                    <a:lstStyle/>
                    <a:p>
                      <a:pPr algn="ctr"/>
                      <a:r>
                        <a:rPr lang="en-IN" sz="2000" b="1" dirty="0">
                          <a:solidFill>
                            <a:srgbClr val="FF0000"/>
                          </a:solidFill>
                          <a:sym typeface="Wingdings" panose="05000000000000000000" pitchFamily="2" charset="2"/>
                        </a:rPr>
                        <a:t></a:t>
                      </a:r>
                      <a:endParaRPr lang="en-IN" sz="2000" b="1" dirty="0">
                        <a:solidFill>
                          <a:srgbClr val="FF0000"/>
                        </a:solidFill>
                      </a:endParaRPr>
                    </a:p>
                  </a:txBody>
                  <a:tcPr/>
                </a:tc>
                <a:tc>
                  <a:txBody>
                    <a:bodyPr/>
                    <a:lstStyle/>
                    <a:p>
                      <a:pPr algn="ctr"/>
                      <a:r>
                        <a:rPr lang="en-IN" sz="2000" b="1" dirty="0">
                          <a:solidFill>
                            <a:srgbClr val="FF0000"/>
                          </a:solidFill>
                          <a:sym typeface="Wingdings" panose="05000000000000000000" pitchFamily="2" charset="2"/>
                        </a:rPr>
                        <a:t></a:t>
                      </a:r>
                      <a:endParaRPr lang="en-IN" sz="2000" b="1" dirty="0">
                        <a:solidFill>
                          <a:srgbClr val="FF0000"/>
                        </a:solidFill>
                      </a:endParaRP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2">
            <a:extLst>
              <a:ext uri="{FF2B5EF4-FFF2-40B4-BE49-F238E27FC236}">
                <a16:creationId xmlns:a16="http://schemas.microsoft.com/office/drawing/2014/main" id="{FC6C70E9-EA37-7587-FF6A-D3CD0AD2A762}"/>
              </a:ext>
            </a:extLst>
          </p:cNvPr>
          <p:cNvSpPr>
            <a:spLocks noGrp="1" noChangeArrowheads="1"/>
          </p:cNvSpPr>
          <p:nvPr>
            <p:ph idx="1"/>
          </p:nvPr>
        </p:nvSpPr>
        <p:spPr bwMode="auto">
          <a:xfrm>
            <a:off x="875323" y="595318"/>
            <a:ext cx="8207503" cy="443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Accuracy in Legal Document Analysis and Information Extraction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Improved Efficiency in Legal Workflows and Task Completion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Streamlined Legal Document Review and Processing for Legal Professionals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Reduced Inconsistencies and Subjectivity in Legal Analysis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Increased Legal Professional Engagement and Satisfaction with Technology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Higher Efficiency Rates for Legal Document Processing and Task Automation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Reduced Time Spent on Manual Legal Tasks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nSpc>
                <a:spcPct val="150000"/>
              </a:lnSpc>
            </a:pPr>
            <a:r>
              <a:rPr lang="en-US" sz="1600" dirty="0"/>
              <a:t>The Smart Legal Assistant, powered by modern software architecture and AI-driven legal document analysis, represents a transformative solution for modern legal workflow challenges. By integrating AI into legal processes, the platform not only enhances the accuracy and efficiency of legal document analysis but also empowers legal professionals with tools to better understand and process complex legal information. This benefits legal professionals, who can streamline their tasks and gain deeper insights, and the legal system overall, which can become more efficient and accessible. In conclusion, Smart Legal Assistant creates a win-win scenario in the legal space by leveraging cutting-edge technology to streamline legal workflows, reduce inconsistencies, and improve the quality of legal analysis, ultimately leading to more successful and efficient legal outcomes.</a:t>
            </a:r>
            <a:endParaRPr lang="en-GB"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https://github.com/salmondavidp/8_CSD_23</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5" name="Rectangle 2">
            <a:extLst>
              <a:ext uri="{FF2B5EF4-FFF2-40B4-BE49-F238E27FC236}">
                <a16:creationId xmlns:a16="http://schemas.microsoft.com/office/drawing/2014/main" id="{05CD1556-DC76-7843-DF28-9D192C469F6D}"/>
              </a:ext>
            </a:extLst>
          </p:cNvPr>
          <p:cNvSpPr>
            <a:spLocks noGrp="1" noChangeArrowheads="1"/>
          </p:cNvSpPr>
          <p:nvPr>
            <p:ph idx="1"/>
          </p:nvPr>
        </p:nvSpPr>
        <p:spPr bwMode="auto">
          <a:xfrm>
            <a:off x="398584" y="1141971"/>
            <a:ext cx="1121507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P. Jain et al., “Automating Legal Document Analysis for Indian Judiciary,” Indian Journal of AI and Law, vol. 5, no. 1, pp. 23-47, 2021. (India-specific AI challenges) </a:t>
            </a: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A. Gupta and R. Patel, “NLP for Indian Legal Texts: A Survey,” in Proc. ICAILLI*, New Delhi, 2022, pp. 112-125. (Indian legal NLP) </a:t>
            </a: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N. Singh and P. Chatterjee, “Legal-IND: A Pre-trained Model for Indian Legal Documents,” arXiv:2205.12345, 2022. (India-focused BERT) </a:t>
            </a: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M. Henderson et al., “Efficient Legal Document Summarization with Transformers,” Artificial Intelligence and Law, vol. 30, no. 3, pp. 387–412, 2022. (Summarization techniques) </a:t>
            </a: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L. Chalkidis et al., “LEGAL-BERT: The Muppets Straight Out of Law School,” in Proc. EMNLP, 2020, pp. 2898–2904. (Pre-trained legal NLP models) </a:t>
            </a: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K. Reddy and M. Sharma, “Automated Contract Generation for Indian Businesses,” in Proc. Computational Law, Singapore, 2021, pp. 56-67. (Drafting tools for India) </a:t>
            </a:r>
          </a:p>
          <a:p>
            <a:pPr marL="400050" marR="0" lvl="0" indent="-400050" algn="just"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Supreme Court of India, “E-Committee Report on AI in Judiciary,” 2022. (Policy framework)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t>Smart Legal Assistant is an innovative legal technology solution built using modern software architecture, designed to streamline legal workflows for legal professionals. It leverages cutting-edge AI to enhance legal document analysis, optimizing information extraction and comprehension. The platform uses intelligent algorithms to analyze legal documents and tasks, ensuring that key clauses, concepts, and insights align with users' needs. By integrating AI-driven document analysis, Smart Legal Assistant improves the efficiency and accuracy of legal work, making legal processes faster, smarter, and more effective for all parties involved.</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t>The increasing demand for efficient legal workflows has led to significant advancements in legal technology solutions. Traditional methods of legal document analysis have evolved, incorporating artificial intelligence (AI) and machine learning techniques to improve the understanding and processing of legal information. This review examines the relevant literature that forms the foundation for the development of Smart Legal Assistant, a legal technology solution that combines modern software architecture with AI-driven legal document analysis.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r>
              <a:rPr lang="en-IN" altLang="en-GB" dirty="0"/>
              <a:t>  Cont’d</a:t>
            </a:r>
          </a:p>
        </p:txBody>
      </p:sp>
      <p:sp>
        <p:nvSpPr>
          <p:cNvPr id="7" name="Rectangle 4">
            <a:extLst>
              <a:ext uri="{FF2B5EF4-FFF2-40B4-BE49-F238E27FC236}">
                <a16:creationId xmlns:a16="http://schemas.microsoft.com/office/drawing/2014/main" id="{3909BCC7-6A6E-AEFC-A275-494ABA51BA28}"/>
              </a:ext>
            </a:extLst>
          </p:cNvPr>
          <p:cNvSpPr>
            <a:spLocks noGrp="1" noChangeArrowheads="1"/>
          </p:cNvSpPr>
          <p:nvPr>
            <p:ph idx="1"/>
          </p:nvPr>
        </p:nvSpPr>
        <p:spPr bwMode="auto">
          <a:xfrm>
            <a:off x="1479515" y="1848346"/>
            <a:ext cx="8355942"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Evolution of Legal Document Analysis and Legal Technology </a:t>
            </a:r>
          </a:p>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AI and Machine Learning in Legal Text Processing </a:t>
            </a:r>
          </a:p>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AI for Legal Document Analysis and Information Extraction </a:t>
            </a:r>
          </a:p>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Modern Software Architecture and Web Development for Legal Applications </a:t>
            </a:r>
          </a:p>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Impact of AI-Driven Legal Document Analysis on Legal Workflows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6" name="Rectangle 3">
            <a:extLst>
              <a:ext uri="{FF2B5EF4-FFF2-40B4-BE49-F238E27FC236}">
                <a16:creationId xmlns:a16="http://schemas.microsoft.com/office/drawing/2014/main" id="{CC9FC44E-352A-2427-4981-50FBE2B3BA7D}"/>
              </a:ext>
            </a:extLst>
          </p:cNvPr>
          <p:cNvSpPr>
            <a:spLocks noGrp="1" noChangeArrowheads="1"/>
          </p:cNvSpPr>
          <p:nvPr>
            <p:ph idx="1"/>
          </p:nvPr>
        </p:nvSpPr>
        <p:spPr bwMode="auto">
          <a:xfrm>
            <a:off x="953477" y="1005178"/>
            <a:ext cx="8060925" cy="388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Time-Consuming Manual Legal Document Review </a:t>
            </a:r>
          </a:p>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Lack of Comprehensive Understanding in Legal Text Analysis </a:t>
            </a:r>
          </a:p>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Inefficient Information Extraction from Legal Documents </a:t>
            </a:r>
          </a:p>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Manual Effort Required for Legal Document Summarization and Analysis </a:t>
            </a:r>
          </a:p>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Potential for Inconsistency and Subjectivity in Legal Analysis </a:t>
            </a:r>
          </a:p>
          <a:p>
            <a:pPr marL="400050" marR="0" lvl="0" indent="-400050" algn="just"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Slow and Inefficient Legal Workflows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5" name="Rectangle 2">
            <a:extLst>
              <a:ext uri="{FF2B5EF4-FFF2-40B4-BE49-F238E27FC236}">
                <a16:creationId xmlns:a16="http://schemas.microsoft.com/office/drawing/2014/main" id="{8264BEBB-B010-A31A-DC51-F0087B7611ED}"/>
              </a:ext>
            </a:extLst>
          </p:cNvPr>
          <p:cNvSpPr>
            <a:spLocks noGrp="1" noChangeArrowheads="1"/>
          </p:cNvSpPr>
          <p:nvPr>
            <p:ph idx="1"/>
          </p:nvPr>
        </p:nvSpPr>
        <p:spPr bwMode="auto">
          <a:xfrm>
            <a:off x="1281723" y="560169"/>
            <a:ext cx="10199077" cy="4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AI-Driven Contextual Legal Document Analysis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Personalized Legal Information Retrieval Using Machine Learning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Advanced Legal Document Parsing with AI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AI-Powered Legal Text Analysis and Summarization Tools for Legal Professionals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Bias Mitigation Using AI in Legal Document Review (e.g., ensuring objective analysis)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Automated and Streamlined Legal Workflows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Scalable and Responsive Modern Software Architecture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Real-Time Analytics and Reporting on Document Processing and Insights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2A5CEC28-5748-48D1-7FAA-2F06B9FC0272}"/>
              </a:ext>
            </a:extLst>
          </p:cNvPr>
          <p:cNvSpPr>
            <a:spLocks noGrp="1" noChangeArrowheads="1"/>
          </p:cNvSpPr>
          <p:nvPr>
            <p:ph idx="1"/>
          </p:nvPr>
        </p:nvSpPr>
        <p:spPr bwMode="auto">
          <a:xfrm>
            <a:off x="812800" y="1538801"/>
            <a:ext cx="8522782" cy="416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Enhance Accuracy in Legal Document Analysis and Information Extraction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Streamline Legal Workflows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Provide Personalized Legal Information Retrieval and Task Assistance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Optimize Legal Documents for AI-Driven Analysis and Processing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Support Scalability and High Performance for Legal Data Handling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Improve User Experience and Engagement with Legal Technology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Reduce Time and Costs Associated with Legal Document Analysis and Tasks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US" dirty="0"/>
              <a:t>The development of Smart Legal Assistant follows a structured methodology that integrates cutting-edge technologies like AI and machine learning, built upon a modern software architecture. The platform is designed to address key limitations of traditional legal workflows and enhance the efficiency and accuracy of legal tasks for legal professionals</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5" name="Rectangle 2">
            <a:extLst>
              <a:ext uri="{FF2B5EF4-FFF2-40B4-BE49-F238E27FC236}">
                <a16:creationId xmlns:a16="http://schemas.microsoft.com/office/drawing/2014/main" id="{AE193B3F-00F5-EB0E-A1D3-E10380EAA563}"/>
              </a:ext>
            </a:extLst>
          </p:cNvPr>
          <p:cNvSpPr>
            <a:spLocks noGrp="1" noChangeArrowheads="1"/>
          </p:cNvSpPr>
          <p:nvPr>
            <p:ph idx="1"/>
          </p:nvPr>
        </p:nvSpPr>
        <p:spPr bwMode="auto">
          <a:xfrm>
            <a:off x="812800" y="518319"/>
            <a:ext cx="8830494" cy="4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Requirement Analysis and Problem Definition in Legal Workflows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System Architecture Design (Modern Software Architecture)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AI and Machine Learning Integration for Legal Text Processing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Development of AI-Powered Legal Document Analysis and Summarization Tools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Automation of Legal Workflows and Tasks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User Interface and Experience (UI/UX) Development for Legal Professionals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Testing and Quality Assurance for Legal Technology </a:t>
            </a:r>
          </a:p>
          <a:p>
            <a:pPr marL="400050" marR="0" lvl="0" indent="-400050" algn="l" defTabSz="914400" rtl="0" eaLnBrk="0" fontAlgn="base" latinLnBrk="0" hangingPunct="0">
              <a:lnSpc>
                <a:spcPct val="200000"/>
              </a:lnSpc>
              <a:spcBef>
                <a:spcPct val="0"/>
              </a:spcBef>
              <a:spcAft>
                <a:spcPct val="0"/>
              </a:spcAft>
              <a:buClrTx/>
              <a:buSzTx/>
              <a:buFont typeface="+mj-lt"/>
              <a:buAutoNum type="romanUcPeriod"/>
              <a:tabLst/>
            </a:pPr>
            <a:r>
              <a:rPr kumimoji="0" lang="en-US" altLang="en-US" sz="1800" b="0" i="0" u="none" strike="noStrike" cap="none" normalizeH="0" baseline="0" dirty="0">
                <a:ln>
                  <a:noFill/>
                </a:ln>
                <a:solidFill>
                  <a:schemeClr val="tx1"/>
                </a:solidFill>
                <a:effectLst/>
                <a:latin typeface="Arial" panose="020B0604020202020204" pitchFamily="34" charset="0"/>
              </a:rPr>
              <a:t>Deployment and Continuous Improvement of the Smart Legal Assistant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40*442"/>
  <p:tag name="TABLE_ENDDRAG_RECT" val="64*89*840*443"/>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18</TotalTime>
  <Words>1228</Words>
  <Application>Microsoft Office PowerPoint</Application>
  <PresentationFormat>Widescreen</PresentationFormat>
  <Paragraphs>133</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Times New Roman</vt:lpstr>
      <vt:lpstr>Verdana</vt:lpstr>
      <vt:lpstr>Wingdings</vt:lpstr>
      <vt:lpstr>Bioinformatics</vt:lpstr>
      <vt:lpstr>Smart Legal Assistant: AI Powered Legal Documentation Assistant</vt:lpstr>
      <vt:lpstr>Introduction</vt:lpstr>
      <vt:lpstr>Literature Review</vt:lpstr>
      <vt:lpstr>Literature Review  Cont’d</vt:lpstr>
      <vt:lpstr>Existing method Drawback</vt:lpstr>
      <vt:lpstr>Proposed Method</vt:lpstr>
      <vt:lpstr>Objectives</vt:lpstr>
      <vt:lpstr>Methodology/Modules</vt:lpstr>
      <vt:lpstr>Methodology/Modules</vt:lpstr>
      <vt:lpstr>Software Used</vt:lpstr>
      <vt:lpstr>Architecture</vt:lpstr>
      <vt:lpstr>Timeline of Project</vt:lpstr>
      <vt:lpstr>Expected Outcomes</vt:lpstr>
      <vt:lpstr>Conclusion</vt:lpstr>
      <vt:lpstr>Github Link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David P</cp:lastModifiedBy>
  <cp:revision>20</cp:revision>
  <dcterms:created xsi:type="dcterms:W3CDTF">2023-03-16T03:26:00Z</dcterms:created>
  <dcterms:modified xsi:type="dcterms:W3CDTF">2025-05-15T14:01:24Z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ED920B030A554ACFA8135B9445FEED3D_12</vt:lpwstr>
  </property>
  <property fmtid="{D5CDD505-2E9C-101B-9397-08002B2CF9AE}" pid="3" name="KSOProductBuildVer">
    <vt:lpwstr>1033-12.2.0.18607</vt:lpwstr>
  </property>
</Properties>
</file>