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7" r:id="rId1"/>
    <p:sldMasterId id="2147484269" r:id="rId2"/>
  </p:sldMasterIdLst>
  <p:notesMasterIdLst>
    <p:notesMasterId r:id="rId15"/>
  </p:notesMasterIdLst>
  <p:sldIdLst>
    <p:sldId id="279" r:id="rId3"/>
    <p:sldId id="283" r:id="rId4"/>
    <p:sldId id="284" r:id="rId5"/>
    <p:sldId id="257" r:id="rId6"/>
    <p:sldId id="273" r:id="rId7"/>
    <p:sldId id="258" r:id="rId8"/>
    <p:sldId id="264" r:id="rId9"/>
    <p:sldId id="271" r:id="rId10"/>
    <p:sldId id="274" r:id="rId11"/>
    <p:sldId id="276" r:id="rId12"/>
    <p:sldId id="285" r:id="rId13"/>
    <p:sldId id="28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D1D"/>
    <a:srgbClr val="FF4343"/>
    <a:srgbClr val="FF6161"/>
    <a:srgbClr val="000000"/>
    <a:srgbClr val="0005D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 showGuides="1"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F1A3C-DC38-4DA4-8F61-2140F16426B5}" type="datetimeFigureOut">
              <a:rPr lang="en-IN" smtClean="0"/>
              <a:pPr/>
              <a:t>09-03-2021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8A346-A3F8-43BF-A1A0-E52AEFF551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909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8DDF294-755D-4E01-AE65-C38D46C7DCD3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8A346-A3F8-43BF-A1A0-E52AEFF55163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9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518867"/>
            <a:ext cx="4404000" cy="345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4780100"/>
            <a:ext cx="3384900" cy="5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720100" y="2275800"/>
            <a:ext cx="2759700" cy="23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 hasCustomPrompt="1"/>
          </p:nvPr>
        </p:nvSpPr>
        <p:spPr>
          <a:xfrm>
            <a:off x="311700" y="2750000"/>
            <a:ext cx="8520600" cy="14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311700" y="4340933"/>
            <a:ext cx="8520600" cy="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1511713" y="1936833"/>
            <a:ext cx="23391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1511712" y="2372767"/>
            <a:ext cx="23391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4845487" y="1940351"/>
            <a:ext cx="23391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4845487" y="2376317"/>
            <a:ext cx="23391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2768313" y="3836600"/>
            <a:ext cx="23391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2768312" y="4272533"/>
            <a:ext cx="23391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6100575" y="3837443"/>
            <a:ext cx="23391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6100575" y="4273409"/>
            <a:ext cx="23391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1959337" y="4219067"/>
            <a:ext cx="600000" cy="5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704337" y="2307133"/>
            <a:ext cx="600000" cy="5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5304000" y="4244843"/>
            <a:ext cx="600000" cy="5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4048912" y="2292284"/>
            <a:ext cx="600000" cy="5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1725925" y="2525767"/>
            <a:ext cx="2208600" cy="9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2"/>
          </p:nvPr>
        </p:nvSpPr>
        <p:spPr>
          <a:xfrm>
            <a:off x="5803499" y="2525767"/>
            <a:ext cx="2208600" cy="9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3"/>
          </p:nvPr>
        </p:nvSpPr>
        <p:spPr>
          <a:xfrm>
            <a:off x="1725925" y="4655267"/>
            <a:ext cx="2208600" cy="9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4"/>
          </p:nvPr>
        </p:nvSpPr>
        <p:spPr>
          <a:xfrm>
            <a:off x="5803499" y="4655267"/>
            <a:ext cx="2208600" cy="9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720100" y="6797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969788" y="3506867"/>
            <a:ext cx="2213100" cy="1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2"/>
          </p:nvPr>
        </p:nvSpPr>
        <p:spPr>
          <a:xfrm>
            <a:off x="5961113" y="3506867"/>
            <a:ext cx="2213100" cy="1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3"/>
          </p:nvPr>
        </p:nvSpPr>
        <p:spPr>
          <a:xfrm>
            <a:off x="3465013" y="3506867"/>
            <a:ext cx="2213100" cy="1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960113" y="4965267"/>
            <a:ext cx="15393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4"/>
          </p:nvPr>
        </p:nvSpPr>
        <p:spPr>
          <a:xfrm>
            <a:off x="6628688" y="4965267"/>
            <a:ext cx="15393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 idx="5"/>
          </p:nvPr>
        </p:nvSpPr>
        <p:spPr>
          <a:xfrm>
            <a:off x="3805336" y="4965267"/>
            <a:ext cx="15393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6"/>
          </p:nvPr>
        </p:nvSpPr>
        <p:spPr>
          <a:xfrm>
            <a:off x="720100" y="6797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6006000" y="3093633"/>
            <a:ext cx="20061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2"/>
          </p:nvPr>
        </p:nvSpPr>
        <p:spPr>
          <a:xfrm>
            <a:off x="6006000" y="4638155"/>
            <a:ext cx="20061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title" hasCustomPrompt="1"/>
          </p:nvPr>
        </p:nvSpPr>
        <p:spPr>
          <a:xfrm>
            <a:off x="6006000" y="2605367"/>
            <a:ext cx="1235400" cy="6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 idx="3" hasCustomPrompt="1"/>
          </p:nvPr>
        </p:nvSpPr>
        <p:spPr>
          <a:xfrm>
            <a:off x="6006000" y="4133965"/>
            <a:ext cx="1235400" cy="6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3" name="Google Shape;73;p17"/>
          <p:cNvSpPr txBox="1">
            <a:spLocks noGrp="1"/>
          </p:cNvSpPr>
          <p:nvPr>
            <p:ph type="title" idx="4"/>
          </p:nvPr>
        </p:nvSpPr>
        <p:spPr>
          <a:xfrm>
            <a:off x="720100" y="6797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916225" y="3258413"/>
            <a:ext cx="1841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1"/>
          </p:nvPr>
        </p:nvSpPr>
        <p:spPr>
          <a:xfrm>
            <a:off x="786275" y="2545933"/>
            <a:ext cx="2101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title" idx="2"/>
          </p:nvPr>
        </p:nvSpPr>
        <p:spPr>
          <a:xfrm>
            <a:off x="6298374" y="3258413"/>
            <a:ext cx="1841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3"/>
          </p:nvPr>
        </p:nvSpPr>
        <p:spPr>
          <a:xfrm>
            <a:off x="6080425" y="2545933"/>
            <a:ext cx="22773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 idx="4"/>
          </p:nvPr>
        </p:nvSpPr>
        <p:spPr>
          <a:xfrm>
            <a:off x="3607299" y="5163680"/>
            <a:ext cx="1841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5"/>
          </p:nvPr>
        </p:nvSpPr>
        <p:spPr>
          <a:xfrm>
            <a:off x="3389350" y="4443000"/>
            <a:ext cx="22773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 idx="6"/>
          </p:nvPr>
        </p:nvSpPr>
        <p:spPr>
          <a:xfrm>
            <a:off x="3607299" y="3258413"/>
            <a:ext cx="1841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7"/>
          </p:nvPr>
        </p:nvSpPr>
        <p:spPr>
          <a:xfrm>
            <a:off x="3389350" y="2545933"/>
            <a:ext cx="22773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 idx="8"/>
          </p:nvPr>
        </p:nvSpPr>
        <p:spPr>
          <a:xfrm>
            <a:off x="916225" y="5163680"/>
            <a:ext cx="1841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9"/>
          </p:nvPr>
        </p:nvSpPr>
        <p:spPr>
          <a:xfrm>
            <a:off x="786325" y="4443000"/>
            <a:ext cx="2101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 idx="13"/>
          </p:nvPr>
        </p:nvSpPr>
        <p:spPr>
          <a:xfrm>
            <a:off x="6495924" y="5163684"/>
            <a:ext cx="14463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4"/>
          </p:nvPr>
        </p:nvSpPr>
        <p:spPr>
          <a:xfrm>
            <a:off x="6080425" y="4443000"/>
            <a:ext cx="22773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 idx="15"/>
          </p:nvPr>
        </p:nvSpPr>
        <p:spPr>
          <a:xfrm>
            <a:off x="720100" y="6797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ctrTitle"/>
          </p:nvPr>
        </p:nvSpPr>
        <p:spPr>
          <a:xfrm>
            <a:off x="2562175" y="967200"/>
            <a:ext cx="4020000" cy="1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2561975" y="2966933"/>
            <a:ext cx="4020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813425" y="5061967"/>
            <a:ext cx="3517500" cy="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CREDITS: This presentation template was created by </a:t>
            </a:r>
            <a:r>
              <a:rPr lang="en" sz="900" b="1">
                <a:solidFill>
                  <a:srgbClr val="F3F3F3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including icons by </a:t>
            </a:r>
            <a:r>
              <a:rPr lang="en" sz="900" b="1">
                <a:solidFill>
                  <a:srgbClr val="F3F3F3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and infographics &amp; images by </a:t>
            </a:r>
            <a:r>
              <a:rPr lang="en" sz="900" b="1">
                <a:solidFill>
                  <a:srgbClr val="F3F3F3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. </a:t>
            </a:r>
            <a:endParaRPr sz="90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634135" y="1912800"/>
            <a:ext cx="3532800" cy="30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77587" y="6355444"/>
            <a:ext cx="1151165" cy="365125"/>
          </a:xfrm>
          <a:prstGeom prst="rect">
            <a:avLst/>
          </a:prstGeom>
        </p:spPr>
        <p:txBody>
          <a:bodyPr/>
          <a:lstStyle/>
          <a:p>
            <a:fld id="{F47CDE24-9066-4186-8356-7C98E76EB770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1651" y="6356351"/>
            <a:ext cx="350247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57851" y="6355444"/>
            <a:ext cx="1053193" cy="365125"/>
          </a:xfrm>
          <a:prstGeom prst="rect">
            <a:avLst/>
          </a:prstGeom>
        </p:spPr>
        <p:txBody>
          <a:bodyPr/>
          <a:lstStyle/>
          <a:p>
            <a:fld id="{8C2D4023-F991-4AAD-8961-7A35BC158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518867"/>
            <a:ext cx="4404000" cy="345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4780100"/>
            <a:ext cx="3384900" cy="5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77587" y="6355444"/>
            <a:ext cx="1151165" cy="365125"/>
          </a:xfrm>
          <a:prstGeom prst="rect">
            <a:avLst/>
          </a:prstGeom>
        </p:spPr>
        <p:txBody>
          <a:bodyPr/>
          <a:lstStyle/>
          <a:p>
            <a:fld id="{F47CDE24-9066-4186-8356-7C98E76EB770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1651" y="6356351"/>
            <a:ext cx="350247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57851" y="6355444"/>
            <a:ext cx="1053193" cy="365125"/>
          </a:xfrm>
          <a:prstGeom prst="rect">
            <a:avLst/>
          </a:prstGeom>
        </p:spPr>
        <p:txBody>
          <a:bodyPr/>
          <a:lstStyle/>
          <a:p>
            <a:fld id="{8C2D4023-F991-4AAD-8961-7A35BC158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6797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536633"/>
            <a:ext cx="7704000" cy="45552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6797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536633"/>
            <a:ext cx="7704000" cy="45552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6797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 flipH="1">
            <a:off x="5584135" y="3872667"/>
            <a:ext cx="17013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ubTitle" idx="2"/>
          </p:nvPr>
        </p:nvSpPr>
        <p:spPr>
          <a:xfrm flipH="1">
            <a:off x="5079300" y="4306033"/>
            <a:ext cx="2711100" cy="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3"/>
          </p:nvPr>
        </p:nvSpPr>
        <p:spPr>
          <a:xfrm flipH="1">
            <a:off x="1858635" y="3872667"/>
            <a:ext cx="17013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4"/>
          </p:nvPr>
        </p:nvSpPr>
        <p:spPr>
          <a:xfrm flipH="1">
            <a:off x="1353800" y="4306033"/>
            <a:ext cx="2711100" cy="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0100" y="6797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6797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6797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912800"/>
            <a:ext cx="3367800" cy="30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912800"/>
            <a:ext cx="1967100" cy="30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2422250" y="1891600"/>
            <a:ext cx="4299600" cy="30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1295800"/>
            <a:ext cx="3787800" cy="42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2605600"/>
            <a:ext cx="19401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334833"/>
            <a:ext cx="2026800" cy="2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4248" r:id="rId1"/>
    <p:sldLayoutId id="2147484249" r:id="rId2"/>
    <p:sldLayoutId id="2147484250" r:id="rId3"/>
    <p:sldLayoutId id="2147484251" r:id="rId4"/>
    <p:sldLayoutId id="2147484252" r:id="rId5"/>
    <p:sldLayoutId id="2147484253" r:id="rId6"/>
    <p:sldLayoutId id="2147484254" r:id="rId7"/>
    <p:sldLayoutId id="2147484255" r:id="rId8"/>
    <p:sldLayoutId id="2147484256" r:id="rId9"/>
    <p:sldLayoutId id="2147484257" r:id="rId10"/>
    <p:sldLayoutId id="2147484258" r:id="rId11"/>
    <p:sldLayoutId id="2147484259" r:id="rId12"/>
    <p:sldLayoutId id="2147484260" r:id="rId13"/>
    <p:sldLayoutId id="2147484261" r:id="rId14"/>
    <p:sldLayoutId id="2147484262" r:id="rId15"/>
    <p:sldLayoutId id="2147484263" r:id="rId16"/>
    <p:sldLayoutId id="2147484264" r:id="rId17"/>
    <p:sldLayoutId id="2147484265" r:id="rId18"/>
    <p:sldLayoutId id="2147484266" r:id="rId19"/>
    <p:sldLayoutId id="2147484267" r:id="rId20"/>
    <p:sldLayoutId id="2147484268" r:id="rId2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4270" r:id="rId1"/>
    <p:sldLayoutId id="2147484271" r:id="rId2"/>
    <p:sldLayoutId id="2147484272" r:id="rId3"/>
    <p:sldLayoutId id="2147484273" r:id="rId4"/>
    <p:sldLayoutId id="214748427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Wikipedia" TargetMode="External"/><Relationship Id="rId3" Type="http://schemas.openxmlformats.org/officeDocument/2006/relationships/hyperlink" Target="https://www.analyticsvidhya.com/blog/" TargetMode="External"/><Relationship Id="rId7" Type="http://schemas.openxmlformats.org/officeDocument/2006/relationships/hyperlink" Target="http://www.google.com/" TargetMode="External"/><Relationship Id="rId2" Type="http://schemas.openxmlformats.org/officeDocument/2006/relationships/hyperlink" Target="https://www.geeksforgeeks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nihal111/J.A.R.V.I.S" TargetMode="External"/><Relationship Id="rId5" Type="http://schemas.openxmlformats.org/officeDocument/2006/relationships/hyperlink" Target="https://codewithharry.com/videos/python-tutorials-for-absolute-beginners-120" TargetMode="External"/><Relationship Id="rId4" Type="http://schemas.openxmlformats.org/officeDocument/2006/relationships/hyperlink" Target="https://www.skyfilabs.com/project-ideas/jarvis-personal-assistant-using-python" TargetMode="External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458" y="8626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 descr="strip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2703" y="503926"/>
            <a:ext cx="76200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457200" y="9144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endParaRPr lang="en-US" sz="6000" dirty="0">
              <a:solidFill>
                <a:schemeClr val="accent1">
                  <a:lumMod val="60000"/>
                  <a:lumOff val="40000"/>
                </a:schemeClr>
              </a:solidFill>
              <a:latin typeface="Tahoma" pitchFamily="34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1876243" y="838200"/>
            <a:ext cx="5362755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 eaLnBrk="0" hangingPunct="0">
              <a:defRPr/>
            </a:pPr>
            <a:r>
              <a:rPr lang="en-US" sz="5400" b="1" dirty="0" smtClean="0">
                <a:solidFill>
                  <a:srgbClr val="C00000"/>
                </a:solidFill>
                <a:effectLst>
                  <a:reflection blurRad="12700" stA="50000" endPos="68000" dist="38100" dir="5400000" sy="-100000" algn="bl" rotWithShape="0"/>
                </a:effectLst>
                <a:latin typeface="Agency FB" panose="020B0503020202020204" pitchFamily="34" charset="0"/>
              </a:rPr>
              <a:t>VIRTUAL ASSISTANT(</a:t>
            </a:r>
            <a:r>
              <a:rPr lang="en-US" sz="5400" b="1" dirty="0" smtClean="0">
                <a:solidFill>
                  <a:schemeClr val="tx2"/>
                </a:solidFill>
                <a:effectLst>
                  <a:reflection blurRad="12700" stA="50000" endPos="68000" dist="38100" dir="5400000" sy="-100000" algn="bl" rotWithShape="0"/>
                </a:effectLst>
                <a:latin typeface="Agency FB" panose="020B0503020202020204" pitchFamily="34" charset="0"/>
              </a:rPr>
              <a:t>“</a:t>
            </a:r>
            <a:r>
              <a:rPr lang="en-US" sz="5400" b="1" dirty="0" smtClean="0">
                <a:solidFill>
                  <a:srgbClr val="C00000"/>
                </a:solidFill>
                <a:effectLst>
                  <a:reflection blurRad="12700" stA="50000" endPos="68000" dist="38100" dir="5400000" sy="-100000" algn="bl" rotWithShape="0"/>
                </a:effectLst>
                <a:latin typeface="Agency FB" panose="020B0503020202020204" pitchFamily="34" charset="0"/>
              </a:rPr>
              <a:t>JARVIS</a:t>
            </a:r>
            <a:r>
              <a:rPr lang="en-US" sz="5400" b="1" dirty="0" smtClean="0">
                <a:solidFill>
                  <a:schemeClr val="tx2"/>
                </a:solidFill>
                <a:effectLst>
                  <a:reflection blurRad="12700" stA="50000" endPos="68000" dist="38100" dir="5400000" sy="-100000" algn="bl" rotWithShape="0"/>
                </a:effectLst>
                <a:latin typeface="Agency FB" panose="020B0503020202020204" pitchFamily="34" charset="0"/>
              </a:rPr>
              <a:t>”</a:t>
            </a:r>
            <a:r>
              <a:rPr lang="en-US" sz="5400" b="1" dirty="0" smtClean="0">
                <a:solidFill>
                  <a:srgbClr val="C00000"/>
                </a:solidFill>
                <a:effectLst>
                  <a:reflection blurRad="12700" stA="50000" endPos="68000" dist="38100" dir="5400000" sy="-100000" algn="bl" rotWithShape="0"/>
                </a:effectLst>
                <a:latin typeface="Agency FB" panose="020B0503020202020204" pitchFamily="34" charset="0"/>
              </a:rPr>
              <a:t>) USING PYTHON</a:t>
            </a:r>
            <a:endParaRPr lang="en-US" sz="5400" b="1" dirty="0">
              <a:solidFill>
                <a:srgbClr val="C00000"/>
              </a:solidFill>
              <a:effectLst>
                <a:reflection blurRad="12700" stA="50000" endPos="68000" dist="38100" dir="5400000" sy="-100000" algn="bl" rotWithShape="0"/>
              </a:effectLst>
              <a:latin typeface="Agency FB" panose="020B0503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4876799" cy="2667000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275" endPos="40000" dist="101600" dir="5400000" sy="-100000" algn="bl" rotWithShape="0"/>
          </a:effectLst>
        </p:spPr>
        <p:txBody>
          <a:bodyPr>
            <a:scene3d>
              <a:camera prst="orthographicFront"/>
              <a:lightRig rig="threePt" dir="t"/>
            </a:scene3d>
            <a:sp3d extrusionH="57150" prstMaterial="matte">
              <a:bevelT w="82550" h="38100" prst="coolSlant"/>
            </a:sp3d>
          </a:bodyPr>
          <a:lstStyle/>
          <a:p>
            <a:pPr algn="ctr"/>
            <a:r>
              <a:rPr lang="en-US" sz="16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:SUBMITTED BY:</a:t>
            </a:r>
          </a:p>
          <a:p>
            <a:pPr algn="ctr"/>
            <a:endParaRPr lang="en-US" sz="1600" dirty="0" smtClean="0">
              <a:effectLst/>
            </a:endParaRPr>
          </a:p>
          <a:p>
            <a:pPr algn="ctr"/>
            <a:r>
              <a:rPr lang="en-US" sz="1600" dirty="0">
                <a:gradFill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0"/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Asma.Z.Hangal 	                 </a:t>
            </a:r>
            <a:r>
              <a:rPr lang="en-US" sz="1600" dirty="0" smtClean="0">
                <a:gradFill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0"/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333cs17001</a:t>
            </a:r>
          </a:p>
          <a:p>
            <a:pPr algn="ctr"/>
            <a:r>
              <a:rPr lang="en-US" sz="1600" dirty="0" smtClean="0">
                <a:gradFill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0"/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Sahil.J.Myageri    	 	  333cs17019</a:t>
            </a:r>
          </a:p>
          <a:p>
            <a:pPr algn="ctr"/>
            <a:r>
              <a:rPr lang="en-US" sz="1600" dirty="0" smtClean="0">
                <a:gradFill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0"/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Nausheen.M.Kanavi	  333cs18016</a:t>
            </a:r>
          </a:p>
          <a:p>
            <a:pPr algn="ctr"/>
            <a:r>
              <a:rPr lang="en-US" sz="1600" dirty="0" smtClean="0">
                <a:gradFill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0"/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Sakshi.P.Balabadri	  333cs18019</a:t>
            </a:r>
          </a:p>
          <a:p>
            <a:pPr algn="ctr"/>
            <a:r>
              <a:rPr lang="en-US" dirty="0" smtClean="0">
                <a:effectLst/>
              </a:rPr>
              <a:t>	</a:t>
            </a:r>
            <a:endParaRPr lang="en-US" dirty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u="sng" dirty="0" smtClean="0">
                <a:solidFill>
                  <a:srgbClr val="92D050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</a:rPr>
              <a:t>Conclusion!</a:t>
            </a:r>
            <a:endParaRPr lang="en-US" sz="4400" b="1" u="sng" dirty="0">
              <a:solidFill>
                <a:srgbClr val="92D050"/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Jarvis </a:t>
            </a:r>
            <a:r>
              <a:rPr lang="en-US" sz="2000" dirty="0"/>
              <a:t>is a digital and virtual assistant with artificial </a:t>
            </a:r>
            <a:r>
              <a:rPr lang="en-US" sz="2000" dirty="0" smtClean="0"/>
              <a:t>intelligence. 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is very flexible and useful technology. 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provides a better interface to deal with it</a:t>
            </a:r>
            <a:r>
              <a:rPr lang="en-US" sz="2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eases most of the tasks of the user like searching the </a:t>
            </a:r>
            <a:r>
              <a:rPr lang="en-US" sz="2000" dirty="0" smtClean="0"/>
              <a:t>Web</a:t>
            </a:r>
            <a:r>
              <a:rPr lang="en-US" sz="2000" dirty="0"/>
              <a:t>, </a:t>
            </a:r>
            <a:r>
              <a:rPr lang="en-US" sz="2000" dirty="0" smtClean="0"/>
              <a:t>Retrieving Weather Forecast </a:t>
            </a:r>
            <a:r>
              <a:rPr lang="en-US" sz="2000" dirty="0"/>
              <a:t>details, </a:t>
            </a:r>
            <a:r>
              <a:rPr lang="en-US" sz="2000" dirty="0" smtClean="0"/>
              <a:t>Vocabulary help.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636034"/>
            <a:ext cx="6096000" cy="3000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143000"/>
            <a:ext cx="7814400" cy="2882967"/>
          </a:xfrm>
          <a:solidFill>
            <a:schemeClr val="accent4">
              <a:lumMod val="10000"/>
            </a:schemeClr>
          </a:solidFill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://www.geeksforgeeks.org</a:t>
            </a:r>
            <a:r>
              <a:rPr lang="en-US" sz="1800" dirty="0" smtClean="0">
                <a:solidFill>
                  <a:schemeClr val="tx1"/>
                </a:solidFill>
                <a:hlinkClick r:id="rId2"/>
              </a:rPr>
              <a:t>/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800" dirty="0">
                <a:solidFill>
                  <a:schemeClr val="tx1"/>
                </a:solidFill>
                <a:hlinkClick r:id="rId3"/>
              </a:rPr>
              <a:t>https://www.analyticsvidhya.com/blog</a:t>
            </a:r>
            <a:r>
              <a:rPr lang="en-US" sz="1800" dirty="0" smtClean="0">
                <a:solidFill>
                  <a:schemeClr val="tx1"/>
                </a:solidFill>
                <a:hlinkClick r:id="rId3"/>
              </a:rPr>
              <a:t>/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en-US" sz="1800" dirty="0" smtClean="0">
                <a:solidFill>
                  <a:schemeClr val="tx1"/>
                </a:solidFill>
                <a:hlinkClick r:id="rId4"/>
              </a:rPr>
              <a:t>www.skyfilabs.com/project-ideas/jarvis-personal-assistant-using-python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  <a:hlinkClick r:id="rId5"/>
              </a:rPr>
              <a:t>https://</a:t>
            </a:r>
            <a:r>
              <a:rPr lang="en-US" sz="1800" dirty="0" smtClean="0">
                <a:solidFill>
                  <a:schemeClr val="tx1"/>
                </a:solidFill>
                <a:hlinkClick r:id="rId5"/>
              </a:rPr>
              <a:t>codewithharry.com/videos/python-tutorials-for-absolute-beginners-120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  <a:hlinkClick r:id="rId6"/>
              </a:rPr>
              <a:t>https://</a:t>
            </a:r>
            <a:r>
              <a:rPr lang="en-US" sz="1800" dirty="0" smtClean="0">
                <a:solidFill>
                  <a:schemeClr val="tx1"/>
                </a:solidFill>
                <a:hlinkClick r:id="rId6"/>
              </a:rPr>
              <a:t>github.com/nihal111/J.A.R.V.I.S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  <a:hlinkClick r:id="rId7"/>
              </a:rPr>
              <a:t>www.google.com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  <a:hlinkClick r:id="rId8"/>
              </a:rPr>
              <a:t>https://</a:t>
            </a:r>
            <a:r>
              <a:rPr lang="en-US" sz="1800" dirty="0" smtClean="0">
                <a:solidFill>
                  <a:schemeClr val="tx1"/>
                </a:solidFill>
                <a:hlinkClick r:id="rId8"/>
              </a:rPr>
              <a:t>en.wikipedia.org/wiki/Wikipedia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15875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04000" cy="763600"/>
          </a:xfrm>
        </p:spPr>
        <p:txBody>
          <a:bodyPr/>
          <a:lstStyle/>
          <a:p>
            <a:pPr algn="l"/>
            <a:r>
              <a:rPr lang="en-U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REFERENCES:</a:t>
            </a:r>
            <a:endParaRPr lang="en-US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114800"/>
            <a:ext cx="4419600" cy="260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8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848600" cy="4953000"/>
          </a:xfrm>
          <a:noFill/>
          <a:ln>
            <a:noFill/>
          </a:ln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endParaRPr lang="en-US" sz="400" dirty="0" smtClean="0"/>
          </a:p>
          <a:p>
            <a:endParaRPr lang="en-US" sz="4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52400" indent="0" algn="ctr">
              <a:buNone/>
            </a:pPr>
            <a:r>
              <a:rPr lang="en-US" sz="15300" b="1" dirty="0" smtClean="0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w Cen MT Condensed Extra Bold" panose="020B0803020202020204" pitchFamily="34" charset="0"/>
              </a:rPr>
              <a:t>THE END</a:t>
            </a:r>
          </a:p>
          <a:p>
            <a:endParaRPr lang="en-US" sz="400" dirty="0" smtClean="0"/>
          </a:p>
          <a:p>
            <a:endParaRPr lang="en-US" sz="400" dirty="0" smtClean="0"/>
          </a:p>
          <a:p>
            <a:pPr algn="ctr">
              <a:buFont typeface="Wingdings 2" pitchFamily="18" charset="2"/>
              <a:buNone/>
            </a:pPr>
            <a:r>
              <a:rPr lang="en-US" sz="3600" dirty="0" smtClean="0"/>
              <a:t>                         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520600" cy="763600"/>
          </a:xfrm>
        </p:spPr>
        <p:txBody>
          <a:bodyPr/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70107"/>
            <a:ext cx="7520940" cy="3776172"/>
          </a:xfrm>
        </p:spPr>
        <p:txBody>
          <a:bodyPr>
            <a:noAutofit/>
          </a:bodyPr>
          <a:lstStyle/>
          <a:p>
            <a:pPr marL="1143000" indent="-1143000">
              <a:buFont typeface="Wingdings" panose="05000000000000000000" pitchFamily="2" charset="2"/>
              <a:buChar char="Ø"/>
            </a:pPr>
            <a:r>
              <a:rPr lang="en-US" sz="24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Introduction.</a:t>
            </a:r>
          </a:p>
          <a:p>
            <a:pPr marL="1143000" indent="-1143000">
              <a:buFont typeface="Wingdings" panose="05000000000000000000" pitchFamily="2" charset="2"/>
              <a:buChar char="Ø"/>
            </a:pPr>
            <a:r>
              <a:rPr lang="en-US" sz="24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Overview.</a:t>
            </a:r>
          </a:p>
          <a:p>
            <a:pPr marL="1143000" indent="-1143000">
              <a:buFont typeface="Wingdings" panose="05000000000000000000" pitchFamily="2" charset="2"/>
              <a:buChar char="Ø"/>
            </a:pPr>
            <a:r>
              <a:rPr lang="en-US" sz="24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Features. </a:t>
            </a:r>
          </a:p>
          <a:p>
            <a:pPr marL="1143000" indent="-1143000">
              <a:buFont typeface="Wingdings" panose="05000000000000000000" pitchFamily="2" charset="2"/>
              <a:buChar char="Ø"/>
            </a:pPr>
            <a:r>
              <a:rPr lang="en-US" sz="24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2400" b="1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 works? </a:t>
            </a:r>
            <a:endParaRPr lang="en-IN" sz="2400" b="1" i="1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0" indent="-1143000">
              <a:buFont typeface="Wingdings" panose="05000000000000000000" pitchFamily="2" charset="2"/>
              <a:buChar char="Ø"/>
            </a:pPr>
            <a:r>
              <a:rPr lang="en-US" sz="24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Advantages.</a:t>
            </a:r>
          </a:p>
          <a:p>
            <a:pPr marL="1143000" indent="-1143000">
              <a:buFont typeface="Wingdings" panose="05000000000000000000" pitchFamily="2" charset="2"/>
              <a:buChar char="Ø"/>
            </a:pPr>
            <a:r>
              <a:rPr lang="en-US" sz="24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Disadvantages.</a:t>
            </a:r>
          </a:p>
          <a:p>
            <a:pPr marL="1143000" indent="-1143000">
              <a:buFont typeface="Wingdings" panose="05000000000000000000" pitchFamily="2" charset="2"/>
              <a:buChar char="Ø"/>
            </a:pPr>
            <a:r>
              <a:rPr lang="en-US" sz="24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Future Of Bluetooth.</a:t>
            </a:r>
          </a:p>
          <a:p>
            <a:pPr marL="1143000" indent="-1143000">
              <a:buFont typeface="Wingdings" panose="05000000000000000000" pitchFamily="2" charset="2"/>
              <a:buChar char="Ø"/>
            </a:pPr>
            <a:r>
              <a:rPr lang="en-US" sz="24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Conclusion.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067" y="3048001"/>
            <a:ext cx="4876800" cy="3124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357" y="743915"/>
            <a:ext cx="4382219" cy="228970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INTRODUCTION:-</a:t>
            </a:r>
            <a:endParaRPr lang="en-US" sz="4000" b="1" dirty="0">
              <a:solidFill>
                <a:srgbClr val="0070C0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1536632"/>
            <a:ext cx="8520600" cy="494036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Software aims at developing a personal assistant for </a:t>
            </a:r>
            <a:r>
              <a:rPr lang="en-US" sz="2400" dirty="0" smtClean="0"/>
              <a:t>python-based </a:t>
            </a:r>
            <a:r>
              <a:rPr lang="en-US" sz="2400" dirty="0"/>
              <a:t>systems.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main purpose of the software is to perform the tasks of the user at certain commands, provided in either of the ways, speech or text.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will ease most of the work of the user as a complete task can be done on a single command.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 smtClean="0">
                <a:solidFill>
                  <a:srgbClr val="FF0000"/>
                </a:solidFill>
              </a:rPr>
              <a:t>Jarvis</a:t>
            </a:r>
            <a:r>
              <a:rPr lang="en-US" sz="2400" dirty="0" smtClean="0"/>
              <a:t> </a:t>
            </a:r>
            <a:r>
              <a:rPr lang="en-US" sz="2400" dirty="0"/>
              <a:t>draws its inspiration from Virtual assistants like </a:t>
            </a:r>
            <a:r>
              <a:rPr lang="en-US" sz="2400" u="sng" dirty="0"/>
              <a:t>Cortana for </a:t>
            </a:r>
            <a:r>
              <a:rPr lang="en-US" sz="2400" u="sng" dirty="0" smtClean="0"/>
              <a:t>Windows </a:t>
            </a:r>
            <a:r>
              <a:rPr lang="en-US" sz="2400" dirty="0"/>
              <a:t>,</a:t>
            </a:r>
            <a:r>
              <a:rPr lang="en-US" sz="2400" u="sng" dirty="0" smtClean="0"/>
              <a:t>Siri </a:t>
            </a:r>
            <a:r>
              <a:rPr lang="en-US" sz="2400" u="sng" dirty="0"/>
              <a:t>for </a:t>
            </a:r>
            <a:r>
              <a:rPr lang="en-US" sz="2400" u="sng" dirty="0" smtClean="0"/>
              <a:t>iOS </a:t>
            </a:r>
            <a:r>
              <a:rPr lang="en-US" sz="2400" dirty="0" smtClean="0"/>
              <a:t>and </a:t>
            </a:r>
            <a:r>
              <a:rPr lang="en-US" sz="2400" u="sng" dirty="0" smtClean="0"/>
              <a:t>Google Assistant for Android</a:t>
            </a:r>
            <a:r>
              <a:rPr lang="en-US" sz="2400" dirty="0" smtClean="0"/>
              <a:t>. </a:t>
            </a:r>
            <a:r>
              <a:rPr lang="en-US" sz="2400" dirty="0"/>
              <a:t>Users can interact with the assistant </a:t>
            </a:r>
            <a:r>
              <a:rPr lang="en-US" sz="2400" dirty="0" smtClean="0"/>
              <a:t>through </a:t>
            </a:r>
            <a:r>
              <a:rPr lang="en-US" sz="2400" dirty="0"/>
              <a:t>voice </a:t>
            </a:r>
            <a:r>
              <a:rPr lang="en-US" sz="2400" dirty="0" smtClean="0"/>
              <a:t>commands.</a:t>
            </a:r>
            <a:endParaRPr lang="en-US" sz="2400" i="1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7315200" cy="1181099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 prstMaterial="softEdge">
              <a:bevelT w="50800" h="38100" prst="riblet"/>
            </a:sp3d>
          </a:bodyPr>
          <a:lstStyle/>
          <a:p>
            <a:r>
              <a:rPr lang="en-US" sz="3600" b="1" dirty="0">
                <a:solidFill>
                  <a:srgbClr val="FF4343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  <a:reflection blurRad="6350" stA="50000" endA="300" endPos="50000" dist="60007" dir="5400000" sy="-100000" algn="bl" rotWithShape="0"/>
                </a:effectLst>
              </a:rPr>
              <a:t>What is </a:t>
            </a:r>
            <a:r>
              <a:rPr lang="en-US" sz="3600" b="1" dirty="0" smtClean="0">
                <a:solidFill>
                  <a:srgbClr val="FF4343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  <a:reflection blurRad="6350" stA="50000" endA="300" endPos="50000" dist="60007" dir="5400000" sy="-100000" algn="bl" rotWithShape="0"/>
                </a:effectLst>
              </a:rPr>
              <a:t>JARVIS?</a:t>
            </a:r>
            <a:r>
              <a:rPr lang="en-IN" dirty="0">
                <a:solidFill>
                  <a:srgbClr val="00B050"/>
                </a:solidFill>
                <a:latin typeface="Arial Black" pitchFamily="34" charset="0"/>
              </a:rPr>
              <a:t/>
            </a:r>
            <a:br>
              <a:rPr lang="en-IN" dirty="0">
                <a:solidFill>
                  <a:srgbClr val="00B050"/>
                </a:solidFill>
                <a:latin typeface="Arial Black" pitchFamily="34" charset="0"/>
              </a:rPr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65053"/>
            <a:ext cx="8458200" cy="2725947"/>
          </a:xfrm>
        </p:spPr>
        <p:txBody>
          <a:bodyPr>
            <a:normAutofit/>
          </a:bodyPr>
          <a:lstStyle/>
          <a:p>
            <a:pPr marL="152400" lvl="0" indent="0">
              <a:buClrTx/>
              <a:buNone/>
            </a:pPr>
            <a:r>
              <a:rPr lang="en-US" sz="2000" dirty="0" smtClean="0"/>
              <a:t>It </a:t>
            </a:r>
            <a:r>
              <a:rPr lang="en-US" sz="2000" dirty="0"/>
              <a:t>is commonly reimagined as </a:t>
            </a:r>
            <a:r>
              <a:rPr lang="en-US" sz="2000" dirty="0" smtClean="0"/>
              <a:t>“</a:t>
            </a:r>
            <a:r>
              <a:rPr lang="en-US" sz="2000" i="1" u="sng" dirty="0" smtClean="0"/>
              <a:t>Just </a:t>
            </a:r>
            <a:r>
              <a:rPr lang="en-US" sz="2000" i="1" u="sng" dirty="0"/>
              <a:t>a rather very </a:t>
            </a:r>
            <a:r>
              <a:rPr lang="en-US" sz="2000" i="1" u="sng" dirty="0" smtClean="0"/>
              <a:t>intelligent system”</a:t>
            </a:r>
            <a:r>
              <a:rPr lang="en-US" sz="2000" dirty="0" smtClean="0"/>
              <a:t>, </a:t>
            </a:r>
            <a:r>
              <a:rPr lang="en-US" sz="2000" b="1" dirty="0"/>
              <a:t>(J.A.R.V.I.S</a:t>
            </a:r>
            <a:r>
              <a:rPr lang="en-US" sz="2000" b="1" dirty="0" smtClean="0"/>
              <a:t>.)</a:t>
            </a:r>
            <a:r>
              <a:rPr lang="en-US" sz="2000" dirty="0" smtClean="0"/>
              <a:t>. Currently</a:t>
            </a:r>
            <a:r>
              <a:rPr lang="en-US" sz="2000" dirty="0"/>
              <a:t>, the project aims to provide the W</a:t>
            </a:r>
            <a:r>
              <a:rPr lang="en-US" sz="2000" dirty="0" smtClean="0"/>
              <a:t>indows Users </a:t>
            </a:r>
            <a:r>
              <a:rPr lang="en-US" sz="2000" dirty="0"/>
              <a:t>with a Virtual </a:t>
            </a:r>
            <a:r>
              <a:rPr lang="en-US" sz="2000" dirty="0" smtClean="0"/>
              <a:t>Assistant that </a:t>
            </a:r>
            <a:r>
              <a:rPr lang="en-US" sz="2000" dirty="0"/>
              <a:t>would not only aid in their daily routine tasks like searching the </a:t>
            </a:r>
            <a:r>
              <a:rPr lang="en-US" sz="2000" dirty="0" smtClean="0"/>
              <a:t>web, extracting </a:t>
            </a:r>
            <a:r>
              <a:rPr lang="en-US" sz="2000" dirty="0"/>
              <a:t>weather data, vocabulary help and many others but also help </a:t>
            </a:r>
            <a:r>
              <a:rPr lang="en-US" sz="2000" dirty="0" smtClean="0"/>
              <a:t>in automation </a:t>
            </a:r>
            <a:r>
              <a:rPr lang="en-US" sz="2000" dirty="0"/>
              <a:t>of various </a:t>
            </a:r>
            <a:r>
              <a:rPr lang="en-US" sz="2000" dirty="0" smtClean="0"/>
              <a:t>activities.</a:t>
            </a:r>
            <a:endParaRPr lang="en-IN" sz="2000" dirty="0"/>
          </a:p>
          <a:p>
            <a:pPr marL="45720" indent="0">
              <a:buNone/>
            </a:pP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505200"/>
            <a:ext cx="6605588" cy="301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4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US" sz="3600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Features:-</a:t>
            </a:r>
            <a:endParaRPr lang="en-US" sz="36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The implemented voice assistant can perform the following task </a:t>
            </a:r>
            <a:r>
              <a:rPr lang="en-US" sz="2000" dirty="0" smtClean="0"/>
              <a:t>it can:-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Open </a:t>
            </a:r>
            <a:r>
              <a:rPr lang="en-US" sz="2000" dirty="0"/>
              <a:t>YouTube, Gmail, Google </a:t>
            </a:r>
            <a:r>
              <a:rPr lang="en-US" sz="2000" dirty="0" smtClean="0"/>
              <a:t>chrome.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Predict </a:t>
            </a:r>
            <a:r>
              <a:rPr lang="en-US" sz="2000" dirty="0"/>
              <a:t>current time, take a photo, search Wikipedia to abstract required </a:t>
            </a:r>
            <a:r>
              <a:rPr lang="en-US" sz="2000" dirty="0" smtClean="0"/>
              <a:t>data.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Conversing(</a:t>
            </a:r>
            <a:r>
              <a:rPr lang="en-US" sz="2000" dirty="0" err="1" smtClean="0"/>
              <a:t>i.e.conversation</a:t>
            </a:r>
            <a:r>
              <a:rPr lang="en-US" sz="2000" dirty="0" smtClean="0"/>
              <a:t>) with user.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Capturing Photo.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Answering complex </a:t>
            </a:r>
            <a:r>
              <a:rPr lang="en-US" sz="2000" dirty="0" smtClean="0"/>
              <a:t>questions.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Solving M</a:t>
            </a:r>
            <a:r>
              <a:rPr lang="en-US" sz="2000" dirty="0" smtClean="0"/>
              <a:t>ath's equations.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Meanings of Words.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Predict </a:t>
            </a:r>
            <a:r>
              <a:rPr lang="en-US" sz="2000" dirty="0"/>
              <a:t>weather in different cities, get top headline news from Times of India and can answer computational and geographical questions too</a:t>
            </a:r>
            <a:r>
              <a:rPr lang="en-US" sz="2000" dirty="0" smtClean="0"/>
              <a:t>.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IN" sz="2000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16764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solidFill>
                  <a:srgbClr val="FF4343"/>
                </a:solidFill>
              </a:rPr>
              <a:t>As we know Python is a suitable language for script writers and </a:t>
            </a:r>
            <a:r>
              <a:rPr lang="en-US" sz="2800" dirty="0" smtClean="0">
                <a:solidFill>
                  <a:srgbClr val="FF4343"/>
                </a:solidFill>
              </a:rPr>
              <a:t>developers. The </a:t>
            </a:r>
            <a:r>
              <a:rPr lang="en-US" sz="2800" dirty="0">
                <a:solidFill>
                  <a:srgbClr val="FF4343"/>
                </a:solidFill>
              </a:rPr>
              <a:t>query for the assistant can be manipulated as per the user’s </a:t>
            </a:r>
            <a:r>
              <a:rPr lang="en-US" sz="2800" dirty="0" smtClean="0">
                <a:solidFill>
                  <a:srgbClr val="FF4343"/>
                </a:solidFill>
              </a:rPr>
              <a:t>need. </a:t>
            </a:r>
            <a:r>
              <a:rPr lang="en-US" sz="2800" u="sng" dirty="0" smtClean="0">
                <a:solidFill>
                  <a:schemeClr val="accent4"/>
                </a:solidFill>
              </a:rPr>
              <a:t>Speech Recognition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smtClean="0">
                <a:solidFill>
                  <a:srgbClr val="FF4343"/>
                </a:solidFill>
              </a:rPr>
              <a:t>is </a:t>
            </a:r>
            <a:r>
              <a:rPr lang="en-US" sz="2800" dirty="0">
                <a:solidFill>
                  <a:srgbClr val="FF4343"/>
                </a:solidFill>
              </a:rPr>
              <a:t>the process of converting </a:t>
            </a:r>
            <a:r>
              <a:rPr lang="en-US" sz="2400" i="1" dirty="0">
                <a:solidFill>
                  <a:srgbClr val="FF4343"/>
                </a:solidFill>
              </a:rPr>
              <a:t>audio into </a:t>
            </a:r>
            <a:r>
              <a:rPr lang="en-US" sz="2400" i="1" dirty="0" smtClean="0">
                <a:solidFill>
                  <a:srgbClr val="FF4343"/>
                </a:solidFill>
              </a:rPr>
              <a:t>text </a:t>
            </a:r>
            <a:r>
              <a:rPr lang="en-US" sz="2800" dirty="0" smtClean="0">
                <a:solidFill>
                  <a:srgbClr val="FF4343"/>
                </a:solidFill>
              </a:rPr>
              <a:t>.This </a:t>
            </a:r>
            <a:r>
              <a:rPr lang="en-US" sz="2800" dirty="0">
                <a:solidFill>
                  <a:srgbClr val="FF4343"/>
                </a:solidFill>
              </a:rPr>
              <a:t>is commonly used in voice assistants like </a:t>
            </a:r>
            <a:r>
              <a:rPr lang="en-US" sz="2800" i="1" dirty="0" smtClean="0">
                <a:solidFill>
                  <a:srgbClr val="FF4343"/>
                </a:solidFill>
              </a:rPr>
              <a:t>Alexa,Siri,</a:t>
            </a:r>
            <a:r>
              <a:rPr lang="en-US" sz="2800" dirty="0" smtClean="0">
                <a:solidFill>
                  <a:srgbClr val="FF4343"/>
                </a:solidFill>
              </a:rPr>
              <a:t>etc. Python </a:t>
            </a:r>
            <a:r>
              <a:rPr lang="en-US" sz="2800" dirty="0">
                <a:solidFill>
                  <a:srgbClr val="FF4343"/>
                </a:solidFill>
              </a:rPr>
              <a:t>provides an </a:t>
            </a:r>
            <a:r>
              <a:rPr lang="en-US" sz="2800" u="sng" dirty="0">
                <a:solidFill>
                  <a:schemeClr val="accent4"/>
                </a:solidFill>
              </a:rPr>
              <a:t>API</a:t>
            </a:r>
            <a:r>
              <a:rPr lang="en-US" sz="2800" dirty="0">
                <a:solidFill>
                  <a:srgbClr val="FF4343"/>
                </a:solidFill>
              </a:rPr>
              <a:t> called </a:t>
            </a:r>
            <a:r>
              <a:rPr lang="en-US" sz="2800" dirty="0" smtClean="0">
                <a:solidFill>
                  <a:srgbClr val="FF4343"/>
                </a:solidFill>
              </a:rPr>
              <a:t>Speech Recognition </a:t>
            </a:r>
            <a:r>
              <a:rPr lang="en-US" sz="2800" dirty="0">
                <a:solidFill>
                  <a:srgbClr val="FF4343"/>
                </a:solidFill>
              </a:rPr>
              <a:t>to allow us to convert audio into text for further processing.</a:t>
            </a:r>
            <a:endParaRPr lang="en-IN" sz="2400" dirty="0">
              <a:solidFill>
                <a:srgbClr val="FF4343"/>
              </a:solidFill>
              <a:latin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3274" y="304800"/>
            <a:ext cx="7480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4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</a:rPr>
              <a:t>How it works?</a:t>
            </a:r>
            <a:endParaRPr lang="en-IN" sz="4800" b="1" dirty="0">
              <a:solidFill>
                <a:schemeClr val="accent4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76905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PACKAGES REQUIRED: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464" y="1524000"/>
            <a:ext cx="82957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u="sng" dirty="0" smtClean="0"/>
              <a:t>speech recognition</a:t>
            </a:r>
            <a:r>
              <a:rPr lang="en-US" dirty="0" smtClean="0"/>
              <a:t>:  </a:t>
            </a:r>
            <a:r>
              <a:rPr lang="en-US" i="1" dirty="0" smtClean="0"/>
              <a:t>Converts </a:t>
            </a:r>
            <a:r>
              <a:rPr lang="en-US" i="1" dirty="0"/>
              <a:t>the speech to text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 smtClean="0"/>
              <a:t>pyttsx3</a:t>
            </a:r>
            <a:r>
              <a:rPr lang="en-US" dirty="0" smtClean="0"/>
              <a:t>:  </a:t>
            </a:r>
            <a:r>
              <a:rPr lang="en-US" i="1" dirty="0" smtClean="0"/>
              <a:t>It’s </a:t>
            </a:r>
            <a:r>
              <a:rPr lang="en-US" i="1" dirty="0"/>
              <a:t>a text to speech conversion library in python</a:t>
            </a:r>
            <a:r>
              <a:rPr lang="en-US" i="1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 smtClean="0"/>
              <a:t>wikipedia</a:t>
            </a:r>
            <a:r>
              <a:rPr lang="en-US" dirty="0" smtClean="0"/>
              <a:t>:  </a:t>
            </a:r>
            <a:r>
              <a:rPr lang="en-US" i="1" dirty="0" smtClean="0"/>
              <a:t>This </a:t>
            </a:r>
            <a:r>
              <a:rPr lang="en-US" i="1" dirty="0"/>
              <a:t>package in python extracts data’s required from Wikipedia</a:t>
            </a:r>
            <a:r>
              <a:rPr lang="en-US" i="1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e</a:t>
            </a:r>
            <a:r>
              <a:rPr lang="en-US" b="1" u="sng" dirty="0" smtClean="0"/>
              <a:t>capture</a:t>
            </a:r>
            <a:r>
              <a:rPr lang="en-US" dirty="0" smtClean="0"/>
              <a:t>:  </a:t>
            </a:r>
            <a:r>
              <a:rPr lang="en-US" i="1" dirty="0" smtClean="0"/>
              <a:t>This </a:t>
            </a:r>
            <a:r>
              <a:rPr lang="en-US" i="1" dirty="0"/>
              <a:t>module is used to capture images from your </a:t>
            </a:r>
            <a:r>
              <a:rPr lang="en-US" i="1" dirty="0" smtClean="0"/>
              <a:t>camera.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datetime</a:t>
            </a:r>
            <a:r>
              <a:rPr lang="en-US" dirty="0"/>
              <a:t> </a:t>
            </a:r>
            <a:r>
              <a:rPr lang="en-US" dirty="0" smtClean="0"/>
              <a:t>:  </a:t>
            </a:r>
            <a:r>
              <a:rPr lang="en-US" i="1" dirty="0" smtClean="0"/>
              <a:t>This </a:t>
            </a:r>
            <a:r>
              <a:rPr lang="en-US" i="1" dirty="0"/>
              <a:t>is an inbuilt module in python and it works on date and </a:t>
            </a:r>
            <a:r>
              <a:rPr lang="en-US" i="1" dirty="0" smtClean="0"/>
              <a:t>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t</a:t>
            </a:r>
            <a:r>
              <a:rPr lang="en-US" b="1" u="sng" dirty="0" smtClean="0"/>
              <a:t>ime</a:t>
            </a:r>
            <a:r>
              <a:rPr lang="en-US" dirty="0" smtClean="0"/>
              <a:t>:  </a:t>
            </a:r>
            <a:r>
              <a:rPr lang="en-US" i="1" dirty="0" smtClean="0"/>
              <a:t>The </a:t>
            </a:r>
            <a:r>
              <a:rPr lang="en-US" i="1" dirty="0"/>
              <a:t>time module helps us to display </a:t>
            </a:r>
            <a:r>
              <a:rPr lang="en-US" i="1" dirty="0" smtClean="0"/>
              <a:t>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 smtClean="0"/>
              <a:t>web </a:t>
            </a:r>
            <a:r>
              <a:rPr lang="en-US" b="1" u="sng" dirty="0"/>
              <a:t>browser </a:t>
            </a:r>
            <a:r>
              <a:rPr lang="en-US" b="1" u="sng" dirty="0" smtClean="0"/>
              <a:t>: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smtClean="0"/>
              <a:t>This </a:t>
            </a:r>
            <a:r>
              <a:rPr lang="en-US" i="1" dirty="0"/>
              <a:t>is an in-built package in </a:t>
            </a:r>
            <a:r>
              <a:rPr lang="en-US" i="1" dirty="0" smtClean="0"/>
              <a:t>python. It </a:t>
            </a:r>
            <a:r>
              <a:rPr lang="en-US" i="1" dirty="0"/>
              <a:t>extracts data from the </a:t>
            </a:r>
            <a:r>
              <a:rPr lang="en-US" i="1" dirty="0" smtClean="0"/>
              <a:t>web.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s</a:t>
            </a:r>
            <a:r>
              <a:rPr lang="en-US" b="1" u="sng" dirty="0" smtClean="0"/>
              <a:t>ubprocess</a:t>
            </a:r>
            <a:r>
              <a:rPr lang="en-US" b="1" dirty="0" smtClean="0"/>
              <a:t>:  </a:t>
            </a:r>
            <a:r>
              <a:rPr lang="en-US" i="1" dirty="0" smtClean="0"/>
              <a:t>This </a:t>
            </a:r>
            <a:r>
              <a:rPr lang="en-US" i="1" dirty="0"/>
              <a:t>is a standard library use to process various system commands like to log off or to restart your PC</a:t>
            </a:r>
            <a:r>
              <a:rPr lang="en-US" i="1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j</a:t>
            </a:r>
            <a:r>
              <a:rPr lang="en-US" b="1" u="sng" dirty="0" smtClean="0"/>
              <a:t>son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smtClean="0"/>
              <a:t>The </a:t>
            </a:r>
            <a:r>
              <a:rPr lang="en-US" i="1" dirty="0"/>
              <a:t>json module is used for storing and exchanging data</a:t>
            </a:r>
            <a:r>
              <a:rPr lang="en-US" i="1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r</a:t>
            </a:r>
            <a:r>
              <a:rPr lang="en-US" b="1" u="sng" dirty="0" smtClean="0"/>
              <a:t>equest</a:t>
            </a:r>
            <a:r>
              <a:rPr lang="en-US" dirty="0" smtClean="0"/>
              <a:t>:  </a:t>
            </a:r>
            <a:r>
              <a:rPr lang="en-US" i="1" dirty="0" smtClean="0"/>
              <a:t>The </a:t>
            </a:r>
            <a:r>
              <a:rPr lang="en-US" i="1" dirty="0"/>
              <a:t>request module is used to send all types of HTTP request. Its accepts URL as parameters and gives access to the given URL’S</a:t>
            </a:r>
            <a:r>
              <a:rPr lang="en-US" i="1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wolfram </a:t>
            </a:r>
            <a:r>
              <a:rPr lang="en-US" b="1" u="sng" dirty="0" smtClean="0"/>
              <a:t>alpha</a:t>
            </a:r>
            <a:r>
              <a:rPr lang="en-US" b="1" dirty="0" smtClean="0"/>
              <a:t>:  </a:t>
            </a:r>
            <a:r>
              <a:rPr lang="en-US" i="1" dirty="0" smtClean="0"/>
              <a:t>Wolfram </a:t>
            </a:r>
            <a:r>
              <a:rPr lang="en-US" i="1" dirty="0"/>
              <a:t>Alpha is an API which can compute expert-level answers using Wolfram’s algorithms, knowledge base and AI technology.</a:t>
            </a:r>
            <a:endParaRPr lang="en-US" i="1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2993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57200"/>
            <a:ext cx="7467600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ADVANTAGES:</a:t>
            </a:r>
            <a:endParaRPr lang="en-IN" sz="4000" b="1" u="sng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295400"/>
            <a:ext cx="7391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Easy </a:t>
            </a:r>
            <a:r>
              <a:rPr lang="en-US" sz="2800" dirty="0"/>
              <a:t>to use </a:t>
            </a:r>
            <a:r>
              <a:rPr lang="en-US" sz="28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Can </a:t>
            </a:r>
            <a:r>
              <a:rPr lang="en-US" sz="2800" dirty="0"/>
              <a:t>work with variety of </a:t>
            </a:r>
            <a:r>
              <a:rPr lang="en-US" sz="2800" dirty="0" smtClean="0"/>
              <a:t>commands.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Custom commands.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Helpful </a:t>
            </a:r>
            <a:r>
              <a:rPr lang="en-US" sz="2800" dirty="0"/>
              <a:t>for </a:t>
            </a:r>
            <a:r>
              <a:rPr lang="en-US" sz="2800" dirty="0" smtClean="0"/>
              <a:t>disabled i.e. accessibility Option </a:t>
            </a:r>
            <a:r>
              <a:rPr lang="en-US" sz="2800" dirty="0"/>
              <a:t>for V</a:t>
            </a:r>
            <a:r>
              <a:rPr lang="en-US" sz="2800" dirty="0" smtClean="0"/>
              <a:t>isually impaired.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/>
              <a:t>Artificial </a:t>
            </a:r>
            <a:r>
              <a:rPr lang="en-US" sz="2800" dirty="0" smtClean="0"/>
              <a:t>intelligent.</a:t>
            </a:r>
            <a:endParaRPr lang="en-US" sz="2400" dirty="0" smtClean="0"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200" dirty="0" smtClean="0"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200" dirty="0" smtClean="0"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200" dirty="0" smtClean="0"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200" dirty="0" smtClean="0"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13" y="4267200"/>
            <a:ext cx="7365080" cy="208254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4733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DISADVANTAGES</a:t>
            </a:r>
            <a:r>
              <a:rPr lang="en-US" sz="4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u="sng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Free of charge 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Easy to use </a:t>
            </a:r>
            <a:r>
              <a:rPr lang="en-US" sz="1800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/>
              <a:t>It may not work in Noisy Environment.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/>
              <a:t>Limited Language support.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/>
              <a:t>Voice recognition isn’t perfect. That sometimes you should repeat the sentence/tasks.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It is </a:t>
            </a:r>
            <a:r>
              <a:rPr lang="en-US" sz="1800" dirty="0" smtClean="0"/>
              <a:t>an </a:t>
            </a:r>
            <a:r>
              <a:rPr lang="en-US" sz="1800" dirty="0"/>
              <a:t>weak AI that </a:t>
            </a:r>
            <a:r>
              <a:rPr lang="en-US" sz="1800" dirty="0" smtClean="0"/>
              <a:t> </a:t>
            </a:r>
            <a:r>
              <a:rPr lang="en-US" sz="1800" dirty="0"/>
              <a:t>it can only execute and perform quest designed by the user.</a:t>
            </a:r>
            <a:endParaRPr lang="en-US" sz="1800" dirty="0" smtClean="0"/>
          </a:p>
          <a:p>
            <a:pPr marL="152400" indent="0">
              <a:buNone/>
            </a:pPr>
            <a:endParaRPr lang="en-US" dirty="0" smtClean="0"/>
          </a:p>
          <a:p>
            <a:pPr marL="152400" indent="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114800"/>
            <a:ext cx="5562600" cy="2509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 Tech Agency by Slidesgo</Template>
  <TotalTime>805</TotalTime>
  <Words>690</Words>
  <Application>Microsoft Office PowerPoint</Application>
  <PresentationFormat>On-screen Show (4:3)</PresentationFormat>
  <Paragraphs>85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Ai Tech Agency by Slidesgo</vt:lpstr>
      <vt:lpstr>Slidesgo Final Pages</vt:lpstr>
      <vt:lpstr>PowerPoint Presentation</vt:lpstr>
      <vt:lpstr>CONTENT :</vt:lpstr>
      <vt:lpstr>INTRODUCTION:-</vt:lpstr>
      <vt:lpstr>What is JARVIS? </vt:lpstr>
      <vt:lpstr> Features:-</vt:lpstr>
      <vt:lpstr>PowerPoint Presentation</vt:lpstr>
      <vt:lpstr>PowerPoint Presentation</vt:lpstr>
      <vt:lpstr>PowerPoint Presentation</vt:lpstr>
      <vt:lpstr>DISADVANTAGES:</vt:lpstr>
      <vt:lpstr>Conclusion!</vt:lpstr>
      <vt:lpstr>REFERENCES: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Sireesh-IITH</dc:creator>
  <cp:lastModifiedBy>Sahil</cp:lastModifiedBy>
  <cp:revision>84</cp:revision>
  <dcterms:created xsi:type="dcterms:W3CDTF">2012-01-06T11:12:10Z</dcterms:created>
  <dcterms:modified xsi:type="dcterms:W3CDTF">2021-03-08T19:14:46Z</dcterms:modified>
</cp:coreProperties>
</file>