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1"/>
  </p:sldMasterIdLst>
  <p:notesMasterIdLst>
    <p:notesMasterId r:id="rId48"/>
  </p:notesMasterIdLst>
  <p:sldIdLst>
    <p:sldId id="256" r:id="rId2"/>
    <p:sldId id="373" r:id="rId3"/>
    <p:sldId id="378" r:id="rId4"/>
    <p:sldId id="376" r:id="rId5"/>
    <p:sldId id="361" r:id="rId6"/>
    <p:sldId id="377" r:id="rId7"/>
    <p:sldId id="371" r:id="rId8"/>
    <p:sldId id="381" r:id="rId9"/>
    <p:sldId id="372" r:id="rId10"/>
    <p:sldId id="369" r:id="rId11"/>
    <p:sldId id="326" r:id="rId12"/>
    <p:sldId id="331" r:id="rId13"/>
    <p:sldId id="333" r:id="rId14"/>
    <p:sldId id="332" r:id="rId15"/>
    <p:sldId id="327" r:id="rId16"/>
    <p:sldId id="328" r:id="rId17"/>
    <p:sldId id="351" r:id="rId18"/>
    <p:sldId id="329" r:id="rId19"/>
    <p:sldId id="330" r:id="rId20"/>
    <p:sldId id="366" r:id="rId21"/>
    <p:sldId id="374" r:id="rId22"/>
    <p:sldId id="336" r:id="rId23"/>
    <p:sldId id="337" r:id="rId24"/>
    <p:sldId id="338" r:id="rId25"/>
    <p:sldId id="339" r:id="rId26"/>
    <p:sldId id="375" r:id="rId27"/>
    <p:sldId id="382" r:id="rId28"/>
    <p:sldId id="380" r:id="rId29"/>
    <p:sldId id="379" r:id="rId30"/>
    <p:sldId id="341" r:id="rId31"/>
    <p:sldId id="352" r:id="rId32"/>
    <p:sldId id="342" r:id="rId33"/>
    <p:sldId id="343" r:id="rId34"/>
    <p:sldId id="344" r:id="rId35"/>
    <p:sldId id="356" r:id="rId36"/>
    <p:sldId id="357" r:id="rId37"/>
    <p:sldId id="358" r:id="rId38"/>
    <p:sldId id="359" r:id="rId39"/>
    <p:sldId id="360" r:id="rId40"/>
    <p:sldId id="347" r:id="rId41"/>
    <p:sldId id="348" r:id="rId42"/>
    <p:sldId id="349" r:id="rId43"/>
    <p:sldId id="345" r:id="rId44"/>
    <p:sldId id="346" r:id="rId45"/>
    <p:sldId id="296" r:id="rId46"/>
    <p:sldId id="383" r:id="rId47"/>
  </p:sldIdLst>
  <p:sldSz cx="12192000" cy="6858000"/>
  <p:notesSz cx="6858000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CCFF"/>
    <a:srgbClr val="CCFFCC"/>
    <a:srgbClr val="6699FF"/>
    <a:srgbClr val="00CC66"/>
    <a:srgbClr val="CCECFF"/>
    <a:srgbClr val="CCFFFF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8" autoAdjust="0"/>
    <p:restoredTop sz="80724" autoAdjust="0"/>
  </p:normalViewPr>
  <p:slideViewPr>
    <p:cSldViewPr snapToGrid="0">
      <p:cViewPr varScale="1">
        <p:scale>
          <a:sx n="74" d="100"/>
          <a:sy n="74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53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9B68-130A-43A3-A4FA-9BA4D12CC16D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235075"/>
            <a:ext cx="5921375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1" y="4751219"/>
            <a:ext cx="5486400" cy="38873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8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9377318"/>
            <a:ext cx="2971800" cy="4953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78552-4062-41D7-8062-EDD305A5F8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0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8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To ‘show’ that a imply operation is not a tautology, remember that a -&gt; b is same as ~a or b.</a:t>
            </a:r>
          </a:p>
          <a:p>
            <a:r>
              <a:rPr lang="en-SG" dirty="0"/>
              <a:t>Hence, we need to show that both ~a and b is NOT true.</a:t>
            </a:r>
          </a:p>
          <a:p>
            <a:r>
              <a:rPr lang="en-SG" dirty="0"/>
              <a:t>Aka, we need to show that a is false, while b is true.</a:t>
            </a:r>
          </a:p>
          <a:p>
            <a:r>
              <a:rPr lang="en-SG" dirty="0"/>
              <a:t>From here, we can find that p must be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8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dirty="0">
                <a:solidFill>
                  <a:srgbClr val="C00000"/>
                </a:solidFill>
              </a:rPr>
              <a:t>“closure” is an important property and should not be left out.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To tutors: Definitions of even and odd integers are given in lecture (</a:t>
            </a:r>
            <a:r>
              <a:rPr lang="en-SG" dirty="0" err="1"/>
              <a:t>lect</a:t>
            </a:r>
            <a:r>
              <a:rPr lang="en-SG" dirty="0"/>
              <a:t> #1 slide 27)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99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Say a statement you want to show is false.</a:t>
            </a:r>
          </a:p>
          <a:p>
            <a:r>
              <a:rPr lang="en-SG" dirty="0"/>
              <a:t>You must suppose an alternate statement first.</a:t>
            </a:r>
          </a:p>
          <a:p>
            <a:r>
              <a:rPr lang="en-SG" dirty="0"/>
              <a:t>Then, follow the logical steps until you find that said alternate statement cannot be true.</a:t>
            </a:r>
          </a:p>
          <a:p>
            <a:r>
              <a:rPr lang="en-SG" dirty="0"/>
              <a:t>Thus, it must be that another statement contrary to that is true.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1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6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3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24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Use example of false and false or true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8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Take note here:</a:t>
            </a:r>
            <a:br>
              <a:rPr lang="en-SG" dirty="0"/>
            </a:br>
            <a:r>
              <a:rPr lang="en-SG" dirty="0"/>
              <a:t>- order of brackets in distributive</a:t>
            </a:r>
          </a:p>
          <a:p>
            <a:pPr marL="171450" indent="-171450">
              <a:buFontTx/>
              <a:buChar char="-"/>
            </a:pPr>
            <a:r>
              <a:rPr lang="en-SG" dirty="0"/>
              <a:t>True and false in identity</a:t>
            </a:r>
          </a:p>
          <a:p>
            <a:pPr marL="171450" indent="-171450">
              <a:buFontTx/>
              <a:buChar char="-"/>
            </a:pPr>
            <a:r>
              <a:rPr lang="en-SG" dirty="0"/>
              <a:t>Order in </a:t>
            </a:r>
            <a:r>
              <a:rPr lang="en-SG" dirty="0" err="1"/>
              <a:t>engation</a:t>
            </a:r>
            <a:r>
              <a:rPr lang="en-SG" dirty="0"/>
              <a:t> law</a:t>
            </a:r>
          </a:p>
          <a:p>
            <a:pPr marL="171450" indent="-171450">
              <a:buFontTx/>
              <a:buChar char="-"/>
            </a:pPr>
            <a:r>
              <a:rPr lang="en-SG" dirty="0"/>
              <a:t>True and false in UB law</a:t>
            </a:r>
          </a:p>
          <a:p>
            <a:pPr marL="171450" indent="-171450">
              <a:buFontTx/>
              <a:buChar char="-"/>
            </a:pPr>
            <a:r>
              <a:rPr lang="en-SG" dirty="0"/>
              <a:t>Order of bracket in absorption</a:t>
            </a:r>
            <a:endParaRPr lang="en-GB" dirty="0"/>
          </a:p>
          <a:p>
            <a:pPr marL="0" indent="0">
              <a:buFontTx/>
              <a:buNone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Strict due to: making sure you have a solid grasp on these basic laws + far easier clarity for marking</a:t>
            </a:r>
          </a:p>
          <a:p>
            <a:pPr marL="0" indent="0">
              <a:buFontTx/>
              <a:buNone/>
            </a:pPr>
            <a:r>
              <a:rPr lang="en-GB" dirty="0"/>
              <a:t>Reminder that implication law is NOT part of Theorem 2.1.1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6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Note that if you have a counterexample; you can just stop at the counter example.</a:t>
            </a:r>
          </a:p>
          <a:p>
            <a:r>
              <a:rPr lang="en-SG" dirty="0"/>
              <a:t>If you want to prove that it is true, you need to prove it for ALL cases (aka draw the truth table)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6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GET SOMEONE TO WRITE ON BOARD.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8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10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Special case of allowing double of the same 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68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0CFD70-C9DA-43F5-BE93-98E72C2DD3BB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77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26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87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640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1629-E7E4-41BF-9475-9509A1DEBF55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479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3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AF9F-C457-4136-A768-04193CDC4DC5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5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D36F-68DB-4E75-A07B-243AE2FCBECE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315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388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195AEA9-4BB2-4E01-90D1-AAB7FBE40271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15.png"/><Relationship Id="rId4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0.png"/><Relationship Id="rId3" Type="http://schemas.openxmlformats.org/officeDocument/2006/relationships/image" Target="../media/image43.png"/><Relationship Id="rId21" Type="http://schemas.openxmlformats.org/officeDocument/2006/relationships/image" Target="../media/image21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80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45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19" Type="http://schemas.openxmlformats.org/officeDocument/2006/relationships/image" Target="../media/image410.png"/><Relationship Id="rId4" Type="http://schemas.openxmlformats.org/officeDocument/2006/relationships/image" Target="../media/image5.jpg"/><Relationship Id="rId9" Type="http://schemas.openxmlformats.org/officeDocument/2006/relationships/image" Target="../media/image310.png"/><Relationship Id="rId14" Type="http://schemas.openxmlformats.org/officeDocument/2006/relationships/image" Target="../media/image46.png"/><Relationship Id="rId22" Type="http://schemas.openxmlformats.org/officeDocument/2006/relationships/image" Target="../media/image4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1.png"/><Relationship Id="rId4" Type="http://schemas.openxmlformats.org/officeDocument/2006/relationships/image" Target="../media/image7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7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.png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2214-9E78-4D03-8199-9B7881330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CS1231S</a:t>
            </a:r>
            <a:br>
              <a:rPr lang="en-SG" dirty="0"/>
            </a:br>
            <a:r>
              <a:rPr lang="en-SG" dirty="0"/>
              <a:t>Tutorial #1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51B19-CA45-4421-9AD2-83F2CAB19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Propositional Logic and Proofs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1C45A-9C06-491C-A4DB-09A8B8083EBE}"/>
              </a:ext>
            </a:extLst>
          </p:cNvPr>
          <p:cNvSpPr txBox="1"/>
          <p:nvPr/>
        </p:nvSpPr>
        <p:spPr>
          <a:xfrm>
            <a:off x="4109884" y="5173344"/>
            <a:ext cx="4522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(AY2025/26 Semester 1) – 11B</a:t>
            </a:r>
          </a:p>
          <a:p>
            <a:pPr algn="ctr"/>
            <a:r>
              <a:rPr lang="en-SG" sz="2800" dirty="0">
                <a:solidFill>
                  <a:schemeClr val="bg1"/>
                </a:solidFill>
              </a:rPr>
              <a:t>Based on Prof Aaron’s slides</a:t>
            </a:r>
          </a:p>
        </p:txBody>
      </p:sp>
    </p:spTree>
    <p:extLst>
      <p:ext uri="{BB962C8B-B14F-4D97-AF65-F5344CB8AC3E}">
        <p14:creationId xmlns:p14="http://schemas.microsoft.com/office/powerpoint/2010/main" val="48330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Q2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860838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  <a:tab pos="4973638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De Morgan’s law</a:t>
                </a:r>
                <a:endParaRPr lang="en-SG" sz="2800" dirty="0">
                  <a:solidFill>
                    <a:srgbClr val="0066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8608388" cy="523220"/>
              </a:xfrm>
              <a:prstGeom prst="rect">
                <a:avLst/>
              </a:prstGeom>
              <a:blipFill>
                <a:blip r:embed="rId3"/>
                <a:stretch>
                  <a:fillRect l="-148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C5C3A-3FE6-4B27-89D9-641A981EE384}"/>
              </a:ext>
            </a:extLst>
          </p:cNvPr>
          <p:cNvSpPr txBox="1"/>
          <p:nvPr/>
        </p:nvSpPr>
        <p:spPr>
          <a:xfrm>
            <a:off x="5410361" y="1245319"/>
            <a:ext cx="288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00FF"/>
                </a:solidFill>
              </a:rPr>
              <a:t>is ambiguous!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684786" y="2151022"/>
                <a:ext cx="86083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  <a:tab pos="4973638" algn="l"/>
                  </a:tabLst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∧~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De Morgan’s law</a:t>
                </a:r>
                <a:endParaRPr lang="en-SG" sz="2800" dirty="0">
                  <a:solidFill>
                    <a:srgbClr val="0066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786" y="2151022"/>
                <a:ext cx="8608388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862238" y="3377653"/>
                <a:ext cx="860838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  <a:tab pos="4973638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De Morgan’s law</a:t>
                </a:r>
                <a:endParaRPr lang="en-SG" sz="2800" dirty="0">
                  <a:solidFill>
                    <a:srgbClr val="0066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38" y="3377653"/>
                <a:ext cx="8608388" cy="523220"/>
              </a:xfrm>
              <a:prstGeom prst="rect">
                <a:avLst/>
              </a:prstGeom>
              <a:blipFill>
                <a:blip r:embed="rId5"/>
                <a:stretch>
                  <a:fillRect l="-1415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C1C5C3A-3FE6-4B27-89D9-641A981EE384}"/>
              </a:ext>
            </a:extLst>
          </p:cNvPr>
          <p:cNvSpPr txBox="1"/>
          <p:nvPr/>
        </p:nvSpPr>
        <p:spPr>
          <a:xfrm>
            <a:off x="5410361" y="4219804"/>
            <a:ext cx="2886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0000FF"/>
                </a:solidFill>
              </a:rPr>
              <a:t>is ambiguous!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684786" y="5125507"/>
                <a:ext cx="86083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  <a:tab pos="4973638" algn="l"/>
                  </a:tabLst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≡(~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:r>
                  <a:rPr lang="en-US" sz="2800" dirty="0">
                    <a:solidFill>
                      <a:srgbClr val="006600"/>
                    </a:solidFill>
                  </a:rPr>
                  <a:t>by De Morgan’s law</a:t>
                </a:r>
                <a:endParaRPr lang="en-SG" sz="2800" dirty="0">
                  <a:solidFill>
                    <a:srgbClr val="0066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786" y="5125507"/>
                <a:ext cx="8608388" cy="523220"/>
              </a:xfrm>
              <a:prstGeom prst="rect">
                <a:avLst/>
              </a:prstGeom>
              <a:blipFill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3703320" y="401171"/>
            <a:ext cx="2304288" cy="924392"/>
            <a:chOff x="3703320" y="401171"/>
            <a:chExt cx="2304288" cy="924392"/>
          </a:xfrm>
        </p:grpSpPr>
        <p:sp>
          <p:nvSpPr>
            <p:cNvPr id="5" name="Oval 4"/>
            <p:cNvSpPr/>
            <p:nvPr/>
          </p:nvSpPr>
          <p:spPr>
            <a:xfrm>
              <a:off x="3703320" y="401171"/>
              <a:ext cx="2084832" cy="6138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5410361" y="1014984"/>
              <a:ext cx="597247" cy="3105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663857" y="3375656"/>
            <a:ext cx="2304288" cy="924392"/>
            <a:chOff x="3703320" y="401171"/>
            <a:chExt cx="2304288" cy="924392"/>
          </a:xfrm>
        </p:grpSpPr>
        <p:sp>
          <p:nvSpPr>
            <p:cNvPr id="25" name="Oval 24"/>
            <p:cNvSpPr/>
            <p:nvPr/>
          </p:nvSpPr>
          <p:spPr>
            <a:xfrm>
              <a:off x="3703320" y="401171"/>
              <a:ext cx="2084832" cy="61381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5410361" y="1014984"/>
              <a:ext cx="597247" cy="3105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19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4F94D-F9DC-4A93-8864-EFE95CBC57F3}"/>
              </a:ext>
            </a:extLst>
          </p:cNvPr>
          <p:cNvSpPr/>
          <p:nvPr/>
        </p:nvSpPr>
        <p:spPr>
          <a:xfrm>
            <a:off x="1176337" y="435415"/>
            <a:ext cx="4931855" cy="57309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DFC709-2162-42E8-A053-C5F1717C1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29399"/>
              </p:ext>
            </p:extLst>
          </p:nvPr>
        </p:nvGraphicFramePr>
        <p:xfrm>
          <a:off x="1176336" y="973252"/>
          <a:ext cx="10261685" cy="5660649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52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9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8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00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Commutative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Associative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</a:p>
                    <a:p>
                      <a:pPr algn="ctr"/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endParaRPr lang="en-SG" sz="2000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endParaRPr lang="en-SG" sz="2000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903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Distributive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 </a:t>
                      </a:r>
                      <a:r>
                        <a:rPr lang="en-SG" sz="2000" dirty="0"/>
                        <a:t>(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r</a:t>
                      </a:r>
                      <a:r>
                        <a:rPr lang="en-SG" sz="2000" dirty="0"/>
                        <a:t>)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4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Identity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Negation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Double negative law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2000" b="0" dirty="0">
                          <a:sym typeface="Symbol" panose="05050102010706020507" pitchFamily="18" charset="2"/>
                        </a:rPr>
                        <a:t>~(~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i="0" dirty="0"/>
                        <a:t>)</a:t>
                      </a:r>
                      <a:r>
                        <a:rPr lang="en-SG" sz="2000" b="0" i="1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/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b="0" dirty="0"/>
                        <a:t>Idempotent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4850397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Universal</a:t>
                      </a:r>
                      <a:r>
                        <a:rPr lang="en-SG" sz="2000" baseline="0" dirty="0"/>
                        <a:t> bound</a:t>
                      </a:r>
                      <a:r>
                        <a:rPr lang="en-SG" sz="2000" dirty="0"/>
                        <a:t> laws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249231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De Morgan’s </a:t>
                      </a:r>
                      <a:r>
                        <a:rPr lang="en-SG" sz="2000" baseline="0" dirty="0"/>
                        <a:t>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>
                          <a:sym typeface="Symbol" panose="05050102010706020507" pitchFamily="18" charset="2"/>
                        </a:rPr>
                        <a:t>~(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000" b="0" dirty="0">
                          <a:sym typeface="Symbol" panose="05050102010706020507" pitchFamily="18" charset="2"/>
                        </a:rPr>
                        <a:t>~(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 </a:t>
                      </a:r>
                      <a:r>
                        <a:rPr lang="en-SG" sz="2000" dirty="0"/>
                        <a:t>~</a:t>
                      </a: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~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</a:t>
                      </a:r>
                      <a:endParaRPr lang="en-SG" sz="200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830406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Absorption</a:t>
                      </a:r>
                      <a:r>
                        <a:rPr lang="en-SG" sz="2000" baseline="0" dirty="0"/>
                        <a:t> laws</a:t>
                      </a:r>
                      <a:endParaRPr lang="en-SG" sz="2000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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i="1" dirty="0"/>
                        <a:t>p</a:t>
                      </a:r>
                      <a:r>
                        <a:rPr lang="en-SG" sz="2000" b="0" dirty="0"/>
                        <a:t>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 (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</a:t>
                      </a:r>
                      <a:r>
                        <a:rPr lang="en-SG" sz="2000" b="0" baseline="0" dirty="0"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SG" sz="2000" b="0" i="0" dirty="0">
                          <a:sym typeface="Symbol" panose="05050102010706020507" pitchFamily="18" charset="2"/>
                        </a:rPr>
                        <a:t>) 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0" i="1" dirty="0">
                          <a:sym typeface="Symbol" panose="05050102010706020507" pitchFamily="18" charset="2"/>
                        </a:rPr>
                        <a:t>p</a:t>
                      </a:r>
                      <a:endParaRPr lang="en-SG" sz="2000" b="0" i="1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536105"/>
                  </a:ext>
                </a:extLst>
              </a:tr>
              <a:tr h="477634">
                <a:tc>
                  <a:txBody>
                    <a:bodyPr/>
                    <a:lstStyle/>
                    <a:p>
                      <a:pPr algn="ctr"/>
                      <a:r>
                        <a:rPr lang="en-SG" sz="2000" dirty="0"/>
                        <a:t>11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SG" sz="2000" dirty="0"/>
                        <a:t>Negation</a:t>
                      </a:r>
                      <a:r>
                        <a:rPr lang="en-SG" sz="2000" baseline="0" dirty="0"/>
                        <a:t> of </a:t>
                      </a:r>
                      <a:r>
                        <a:rPr lang="en-SG" sz="2000" b="1" i="0" baseline="0" dirty="0"/>
                        <a:t>true</a:t>
                      </a:r>
                      <a:r>
                        <a:rPr lang="en-SG" sz="2000" baseline="0" dirty="0"/>
                        <a:t> and </a:t>
                      </a:r>
                      <a:r>
                        <a:rPr lang="en-SG" sz="2000" b="1" baseline="0" dirty="0"/>
                        <a:t>false</a:t>
                      </a:r>
                      <a:endParaRPr lang="en-SG" sz="2000" b="1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b="0" dirty="0">
                          <a:sym typeface="Symbol" panose="05050102010706020507" pitchFamily="18" charset="2"/>
                        </a:rPr>
                        <a:t>~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n-SG" sz="2000" b="0" dirty="0">
                          <a:sym typeface="Symbol" panose="05050102010706020507" pitchFamily="18" charset="2"/>
                        </a:rPr>
                        <a:t>  </a:t>
                      </a:r>
                      <a:r>
                        <a:rPr lang="en-SG" sz="2000" b="1" i="0" dirty="0">
                          <a:sym typeface="Symbol" panose="05050102010706020507" pitchFamily="18" charset="2"/>
                        </a:rPr>
                        <a:t>true</a:t>
                      </a:r>
                      <a:endParaRPr lang="en-SG" sz="2000" b="1" i="0" dirty="0"/>
                    </a:p>
                  </a:txBody>
                  <a:tcPr anchor="ctr">
                    <a:lnL w="9525" cap="flat" cmpd="sng" algn="ctr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673981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2406E67-F76D-478C-A2FC-B3476315E431}"/>
              </a:ext>
            </a:extLst>
          </p:cNvPr>
          <p:cNvSpPr txBox="1"/>
          <p:nvPr/>
        </p:nvSpPr>
        <p:spPr>
          <a:xfrm>
            <a:off x="1176336" y="473501"/>
            <a:ext cx="4803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chemeClr val="bg1"/>
                </a:solidFill>
              </a:rPr>
              <a:t>Theorem 2.1.1 Logical Equivalences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5180C-1E8C-4144-98B2-12176CA0A08C}"/>
              </a:ext>
            </a:extLst>
          </p:cNvPr>
          <p:cNvSpPr txBox="1"/>
          <p:nvPr/>
        </p:nvSpPr>
        <p:spPr>
          <a:xfrm>
            <a:off x="6872748" y="294968"/>
            <a:ext cx="4719484" cy="707886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</a:rPr>
              <a:t>For now till midterm test, follow this table and </a:t>
            </a:r>
            <a:r>
              <a:rPr lang="en-SG" sz="2000" u="sng" dirty="0">
                <a:solidFill>
                  <a:srgbClr val="C00000"/>
                </a:solidFill>
              </a:rPr>
              <a:t>do not skip steps</a:t>
            </a:r>
            <a:r>
              <a:rPr lang="en-SG" sz="2000" dirty="0">
                <a:solidFill>
                  <a:srgbClr val="C00000"/>
                </a:solidFill>
              </a:rPr>
              <a:t> in your answers.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B534EF-EA37-FF2A-C7EF-EDB4BC99692B}"/>
              </a:ext>
            </a:extLst>
          </p:cNvPr>
          <p:cNvSpPr txBox="1"/>
          <p:nvPr/>
        </p:nvSpPr>
        <p:spPr>
          <a:xfrm>
            <a:off x="6495691" y="6023902"/>
            <a:ext cx="5300700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C00000"/>
                </a:solidFill>
              </a:rPr>
              <a:t>Implication law is NOT part of Theorem 2.1.1.</a:t>
            </a:r>
          </a:p>
        </p:txBody>
      </p:sp>
    </p:spTree>
    <p:extLst>
      <p:ext uri="{BB962C8B-B14F-4D97-AF65-F5344CB8AC3E}">
        <p14:creationId xmlns:p14="http://schemas.microsoft.com/office/powerpoint/2010/main" val="31846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Q4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8063920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/>
                  <a:t>Prove, or disprove: </a:t>
                </a:r>
              </a:p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logically equivalent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8063920" cy="954107"/>
              </a:xfrm>
              <a:prstGeom prst="rect">
                <a:avLst/>
              </a:prstGeom>
              <a:blipFill>
                <a:blip r:embed="rId2"/>
                <a:stretch>
                  <a:fillRect l="-1587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8D1FF1C-A945-4CC0-A554-8072ABFDB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36" y="354013"/>
            <a:ext cx="2590800" cy="1943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7B78A4-3CB4-4B1D-9075-E831A676CDDD}"/>
                  </a:ext>
                </a:extLst>
              </p:cNvPr>
              <p:cNvSpPr txBox="1"/>
              <p:nvPr/>
            </p:nvSpPr>
            <p:spPr>
              <a:xfrm>
                <a:off x="919660" y="1756449"/>
                <a:ext cx="507808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:r>
                  <a:rPr lang="en-US" sz="3200" dirty="0"/>
                  <a:t>Definition of conditional statement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3200" dirty="0"/>
                  <a:t>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7B78A4-3CB4-4B1D-9075-E831A676C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1756449"/>
                <a:ext cx="5078080" cy="1077218"/>
              </a:xfrm>
              <a:prstGeom prst="rect">
                <a:avLst/>
              </a:prstGeom>
              <a:blipFill>
                <a:blip r:embed="rId4"/>
                <a:stretch>
                  <a:fillRect l="-3121" t="-7345" b="-1807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ABEC93A8-3A3F-4001-8575-49EEB52BEC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280238"/>
                  </p:ext>
                </p:extLst>
              </p:nvPr>
            </p:nvGraphicFramePr>
            <p:xfrm>
              <a:off x="4155830" y="2944301"/>
              <a:ext cx="3542829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77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75377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2035277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6">
                <a:extLst>
                  <a:ext uri="{FF2B5EF4-FFF2-40B4-BE49-F238E27FC236}">
                    <a16:creationId xmlns:a16="http://schemas.microsoft.com/office/drawing/2014/main" id="{ABEC93A8-3A3F-4001-8575-49EEB52BEC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0280238"/>
                  </p:ext>
                </p:extLst>
              </p:nvPr>
            </p:nvGraphicFramePr>
            <p:xfrm>
              <a:off x="4155830" y="2944301"/>
              <a:ext cx="3542829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377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75377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2035277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806" t="-1010" r="-373387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806" t="-1010" r="-273387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4551" t="-1010" r="-1497" b="-373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FBC344E-8D85-4008-93AD-9FAE192CA707}"/>
              </a:ext>
            </a:extLst>
          </p:cNvPr>
          <p:cNvSpPr txBox="1"/>
          <p:nvPr/>
        </p:nvSpPr>
        <p:spPr>
          <a:xfrm>
            <a:off x="6247172" y="3539613"/>
            <a:ext cx="69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B9FFF2-0F85-467D-8EC8-8B27EC267D8B}"/>
              </a:ext>
            </a:extLst>
          </p:cNvPr>
          <p:cNvSpPr txBox="1"/>
          <p:nvPr/>
        </p:nvSpPr>
        <p:spPr>
          <a:xfrm>
            <a:off x="6247172" y="4062833"/>
            <a:ext cx="69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61D9E4-8358-4F20-A8EF-9AC3493C5162}"/>
              </a:ext>
            </a:extLst>
          </p:cNvPr>
          <p:cNvSpPr txBox="1"/>
          <p:nvPr/>
        </p:nvSpPr>
        <p:spPr>
          <a:xfrm>
            <a:off x="6247172" y="4579386"/>
            <a:ext cx="69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C9BE04-4779-48AF-866D-E66629E4B77C}"/>
              </a:ext>
            </a:extLst>
          </p:cNvPr>
          <p:cNvSpPr txBox="1"/>
          <p:nvPr/>
        </p:nvSpPr>
        <p:spPr>
          <a:xfrm>
            <a:off x="6247172" y="5092606"/>
            <a:ext cx="694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37" name="Slide Number Placeholder 1">
            <a:extLst>
              <a:ext uri="{FF2B5EF4-FFF2-40B4-BE49-F238E27FC236}">
                <a16:creationId xmlns:a16="http://schemas.microsoft.com/office/drawing/2014/main" id="{1F23C454-86C1-4B64-B2E0-1AB0518F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1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7" grpId="0"/>
      <p:bldP spid="32" grpId="0"/>
      <p:bldP spid="34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Q4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8063920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/>
                  <a:t>Prove, or disprove: </a:t>
                </a:r>
              </a:p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logically equivalent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8063920" cy="954107"/>
              </a:xfrm>
              <a:prstGeom prst="rect">
                <a:avLst/>
              </a:prstGeom>
              <a:blipFill>
                <a:blip r:embed="rId3"/>
                <a:stretch>
                  <a:fillRect l="-1587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179B3-F0FC-42D5-A9AA-4B57BDA7306D}"/>
              </a:ext>
            </a:extLst>
          </p:cNvPr>
          <p:cNvSpPr txBox="1"/>
          <p:nvPr/>
        </p:nvSpPr>
        <p:spPr>
          <a:xfrm>
            <a:off x="681036" y="1474475"/>
            <a:ext cx="283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US" sz="3200" dirty="0"/>
              <a:t>True or false?</a:t>
            </a:r>
            <a:endParaRPr lang="en-SG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1FF1C-A945-4CC0-A554-8072ABFDB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36" y="354013"/>
            <a:ext cx="2590800" cy="1943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7B78A4-3CB4-4B1D-9075-E831A676CDDD}"/>
              </a:ext>
            </a:extLst>
          </p:cNvPr>
          <p:cNvSpPr txBox="1"/>
          <p:nvPr/>
        </p:nvSpPr>
        <p:spPr>
          <a:xfrm>
            <a:off x="3263815" y="1439300"/>
            <a:ext cx="507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US" sz="3200" dirty="0"/>
              <a:t>If false, what do you need?</a:t>
            </a:r>
            <a:endParaRPr lang="en-SG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DE20-1762-4069-956C-0DB0E50B4BC8}"/>
              </a:ext>
            </a:extLst>
          </p:cNvPr>
          <p:cNvSpPr txBox="1"/>
          <p:nvPr/>
        </p:nvSpPr>
        <p:spPr>
          <a:xfrm>
            <a:off x="681036" y="2059250"/>
            <a:ext cx="6473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US" sz="3200" dirty="0"/>
              <a:t>What counterexample can you give?</a:t>
            </a:r>
            <a:endParaRPr lang="en-SG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/>
              <p:nvPr/>
            </p:nvSpPr>
            <p:spPr>
              <a:xfrm>
                <a:off x="681037" y="2667661"/>
                <a:ext cx="4677026" cy="52322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/>
                  <a:t> false;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sz="2800" dirty="0"/>
                  <a:t>true;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/>
                  <a:t> false</a:t>
                </a:r>
                <a:endParaRPr lang="en-SG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D6A4C7-E802-4D49-BCD7-1241F0754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7" y="2667661"/>
                <a:ext cx="4677026" cy="523220"/>
              </a:xfrm>
              <a:prstGeom prst="rect">
                <a:avLst/>
              </a:prstGeom>
              <a:blipFill>
                <a:blip r:embed="rId5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5CEBFB-AEA3-44DF-87CC-4C82EAEC3BB3}"/>
                  </a:ext>
                </a:extLst>
              </p:cNvPr>
              <p:cNvSpPr txBox="1"/>
              <p:nvPr/>
            </p:nvSpPr>
            <p:spPr>
              <a:xfrm>
                <a:off x="681036" y="3228800"/>
                <a:ext cx="23669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5CEBFB-AEA3-44DF-87CC-4C82EAEC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3228800"/>
                <a:ext cx="2366964" cy="6001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82BD89-6538-41DF-8735-6F93C9C344BD}"/>
                  </a:ext>
                </a:extLst>
              </p:cNvPr>
              <p:cNvSpPr txBox="1"/>
              <p:nvPr/>
            </p:nvSpPr>
            <p:spPr>
              <a:xfrm>
                <a:off x="1176336" y="3662964"/>
                <a:ext cx="256310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82BD89-6538-41DF-8735-6F93C9C34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3662964"/>
                <a:ext cx="2563102" cy="6001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52FD79-27AC-427E-B4F0-F34161CDCF22}"/>
                  </a:ext>
                </a:extLst>
              </p:cNvPr>
              <p:cNvSpPr txBox="1"/>
              <p:nvPr/>
            </p:nvSpPr>
            <p:spPr>
              <a:xfrm>
                <a:off x="1176336" y="4083877"/>
                <a:ext cx="18716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52FD79-27AC-427E-B4F0-F34161CDC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83877"/>
                <a:ext cx="1871664" cy="6001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A04A99-6D7F-490E-894F-D9E1B7E71338}"/>
                  </a:ext>
                </a:extLst>
              </p:cNvPr>
              <p:cNvSpPr txBox="1"/>
              <p:nvPr/>
            </p:nvSpPr>
            <p:spPr>
              <a:xfrm>
                <a:off x="2602638" y="4083877"/>
                <a:ext cx="98834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5A04A99-6D7F-490E-894F-D9E1B7E71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638" y="4083877"/>
                <a:ext cx="988346" cy="6001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05714-A621-45AB-B3A1-662E2A2F6088}"/>
                  </a:ext>
                </a:extLst>
              </p:cNvPr>
              <p:cNvSpPr txBox="1"/>
              <p:nvPr/>
            </p:nvSpPr>
            <p:spPr>
              <a:xfrm>
                <a:off x="681036" y="4721094"/>
                <a:ext cx="23669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E05714-A621-45AB-B3A1-662E2A2F6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4721094"/>
                <a:ext cx="2366964" cy="6001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BEF746-2081-432E-9FCF-A0BABAF7D922}"/>
                  </a:ext>
                </a:extLst>
              </p:cNvPr>
              <p:cNvSpPr txBox="1"/>
              <p:nvPr/>
            </p:nvSpPr>
            <p:spPr>
              <a:xfrm>
                <a:off x="1176336" y="5152686"/>
                <a:ext cx="256310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DBEF746-2081-432E-9FCF-A0BABAF7D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5152686"/>
                <a:ext cx="2563102" cy="6001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934604-5FE8-40F7-98AA-E3DEC320D950}"/>
                  </a:ext>
                </a:extLst>
              </p:cNvPr>
              <p:cNvSpPr txBox="1"/>
              <p:nvPr/>
            </p:nvSpPr>
            <p:spPr>
              <a:xfrm>
                <a:off x="1176336" y="5576171"/>
                <a:ext cx="18716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934604-5FE8-40F7-98AA-E3DEC320D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5576171"/>
                <a:ext cx="1871664" cy="6001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C09733-CBF2-4ACE-ACB9-46EEA292E4F7}"/>
                  </a:ext>
                </a:extLst>
              </p:cNvPr>
              <p:cNvSpPr txBox="1"/>
              <p:nvPr/>
            </p:nvSpPr>
            <p:spPr>
              <a:xfrm>
                <a:off x="2626519" y="5576171"/>
                <a:ext cx="100438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C09733-CBF2-4ACE-ACB9-46EEA292E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519" y="5576171"/>
                <a:ext cx="1004388" cy="6001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92E449-728A-46E4-8650-088395538624}"/>
                  </a:ext>
                </a:extLst>
              </p:cNvPr>
              <p:cNvSpPr txBox="1"/>
              <p:nvPr/>
            </p:nvSpPr>
            <p:spPr>
              <a:xfrm>
                <a:off x="6635600" y="2640657"/>
                <a:ext cx="3890964" cy="523220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800" dirty="0"/>
                  <a:t> false</a:t>
                </a:r>
                <a:endParaRPr lang="en-SG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92E449-728A-46E4-8650-088395538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00" y="2640657"/>
                <a:ext cx="3890964" cy="523220"/>
              </a:xfrm>
              <a:prstGeom prst="rect">
                <a:avLst/>
              </a:prstGeom>
              <a:blipFill>
                <a:blip r:embed="rId1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ED5147-97B9-4B0F-B7DC-FFD42B5DFD52}"/>
                  </a:ext>
                </a:extLst>
              </p:cNvPr>
              <p:cNvSpPr txBox="1"/>
              <p:nvPr/>
            </p:nvSpPr>
            <p:spPr>
              <a:xfrm>
                <a:off x="6635599" y="3201796"/>
                <a:ext cx="23669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ED5147-97B9-4B0F-B7DC-FFD42B5DF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599" y="3201796"/>
                <a:ext cx="2366964" cy="60016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C0ABBA-ED14-476A-AD58-2FEFF034CBA2}"/>
                  </a:ext>
                </a:extLst>
              </p:cNvPr>
              <p:cNvSpPr txBox="1"/>
              <p:nvPr/>
            </p:nvSpPr>
            <p:spPr>
              <a:xfrm>
                <a:off x="7130899" y="3635960"/>
                <a:ext cx="256310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8C0ABBA-ED14-476A-AD58-2FEFF034C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99" y="3635960"/>
                <a:ext cx="2563102" cy="60016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C331EE-B839-4F39-8713-4C08FE83F01D}"/>
                  </a:ext>
                </a:extLst>
              </p:cNvPr>
              <p:cNvSpPr txBox="1"/>
              <p:nvPr/>
            </p:nvSpPr>
            <p:spPr>
              <a:xfrm>
                <a:off x="7130899" y="4056873"/>
                <a:ext cx="18716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C331EE-B839-4F39-8713-4C08FE83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99" y="4056873"/>
                <a:ext cx="1871664" cy="6001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771975-0F1F-44B8-ADE1-D5110D2D7A8E}"/>
                  </a:ext>
                </a:extLst>
              </p:cNvPr>
              <p:cNvSpPr txBox="1"/>
              <p:nvPr/>
            </p:nvSpPr>
            <p:spPr>
              <a:xfrm>
                <a:off x="8557201" y="4056873"/>
                <a:ext cx="988346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771975-0F1F-44B8-ADE1-D5110D2D7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201" y="4056873"/>
                <a:ext cx="988346" cy="6001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99959A-AFDF-464D-8F07-0C89CF5D20D6}"/>
                  </a:ext>
                </a:extLst>
              </p:cNvPr>
              <p:cNvSpPr txBox="1"/>
              <p:nvPr/>
            </p:nvSpPr>
            <p:spPr>
              <a:xfrm>
                <a:off x="6635599" y="4694090"/>
                <a:ext cx="23669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499959A-AFDF-464D-8F07-0C89CF5D2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599" y="4694090"/>
                <a:ext cx="2366964" cy="60016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4E9D7E-F263-4B07-A7C7-E4FB64514CD7}"/>
                  </a:ext>
                </a:extLst>
              </p:cNvPr>
              <p:cNvSpPr txBox="1"/>
              <p:nvPr/>
            </p:nvSpPr>
            <p:spPr>
              <a:xfrm>
                <a:off x="7130899" y="5125682"/>
                <a:ext cx="256310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C4E9D7E-F263-4B07-A7C7-E4FB64514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99" y="5125682"/>
                <a:ext cx="2563102" cy="60016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9580A2-5894-488F-94B1-034BE5D74599}"/>
                  </a:ext>
                </a:extLst>
              </p:cNvPr>
              <p:cNvSpPr txBox="1"/>
              <p:nvPr/>
            </p:nvSpPr>
            <p:spPr>
              <a:xfrm>
                <a:off x="7130899" y="5549167"/>
                <a:ext cx="187166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9580A2-5894-488F-94B1-034BE5D74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99" y="5549167"/>
                <a:ext cx="1871664" cy="60016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14860A-5E5E-4BA3-BB5D-19F4939704DA}"/>
                  </a:ext>
                </a:extLst>
              </p:cNvPr>
              <p:cNvSpPr txBox="1"/>
              <p:nvPr/>
            </p:nvSpPr>
            <p:spPr>
              <a:xfrm>
                <a:off x="8581082" y="5549167"/>
                <a:ext cx="100438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114860A-5E5E-4BA3-BB5D-19F49397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082" y="5549167"/>
                <a:ext cx="1004388" cy="60016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D1A6A41A-2DEC-48F8-B905-AE5638F5273E}"/>
              </a:ext>
            </a:extLst>
          </p:cNvPr>
          <p:cNvSpPr/>
          <p:nvPr/>
        </p:nvSpPr>
        <p:spPr>
          <a:xfrm>
            <a:off x="9335386" y="1562986"/>
            <a:ext cx="2349795" cy="73412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61387A-246B-416F-8918-53A72C11C4FD}"/>
              </a:ext>
            </a:extLst>
          </p:cNvPr>
          <p:cNvSpPr txBox="1"/>
          <p:nvPr/>
        </p:nvSpPr>
        <p:spPr>
          <a:xfrm>
            <a:off x="3854310" y="4093925"/>
            <a:ext cx="246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Any of these two counterexamples suffices.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E738F-4338-293C-97D5-82D73E757C90}"/>
              </a:ext>
            </a:extLst>
          </p:cNvPr>
          <p:cNvSpPr txBox="1"/>
          <p:nvPr/>
        </p:nvSpPr>
        <p:spPr>
          <a:xfrm>
            <a:off x="9784627" y="5276088"/>
            <a:ext cx="246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00FF"/>
                </a:solidFill>
              </a:rPr>
              <a:t>Note: Do not follow these examples for proof-writing. This is just a quick sketch.</a:t>
            </a:r>
          </a:p>
        </p:txBody>
      </p:sp>
    </p:spTree>
    <p:extLst>
      <p:ext uri="{BB962C8B-B14F-4D97-AF65-F5344CB8AC3E}">
        <p14:creationId xmlns:p14="http://schemas.microsoft.com/office/powerpoint/2010/main" val="411301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9" grpId="0" build="p"/>
      <p:bldP spid="10" grpId="0" build="p"/>
      <p:bldP spid="11" grpId="0" animBg="1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9" grpId="0" build="p"/>
      <p:bldP spid="20" grpId="0" build="p"/>
      <p:bldP spid="21" grpId="0" animBg="1"/>
      <p:bldP spid="22" grpId="0" build="p"/>
      <p:bldP spid="23" grpId="0" build="p"/>
      <p:bldP spid="24" grpId="0" build="p"/>
      <p:bldP spid="25" grpId="0" build="p"/>
      <p:bldP spid="26" grpId="0" build="p"/>
      <p:bldP spid="27" grpId="0" build="p"/>
      <p:bldP spid="28" grpId="0" build="p"/>
      <p:bldP spid="29" grpId="0" build="p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Q4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8063920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/>
                  <a:t>Prove, or disprove:</a:t>
                </a:r>
              </a:p>
              <a:p>
                <a:pPr marL="546100" indent="-546100">
                  <a:tabLst>
                    <a:tab pos="546100" algn="l"/>
                  </a:tabLst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logically equivalent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8063920" cy="954107"/>
              </a:xfrm>
              <a:prstGeom prst="rect">
                <a:avLst/>
              </a:prstGeom>
              <a:blipFill>
                <a:blip r:embed="rId2"/>
                <a:stretch>
                  <a:fillRect l="-1587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179B3-F0FC-42D5-A9AA-4B57BDA7306D}"/>
              </a:ext>
            </a:extLst>
          </p:cNvPr>
          <p:cNvSpPr txBox="1"/>
          <p:nvPr/>
        </p:nvSpPr>
        <p:spPr>
          <a:xfrm>
            <a:off x="681036" y="1474475"/>
            <a:ext cx="79419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tabLst>
                <a:tab pos="3594100" algn="l"/>
              </a:tabLst>
            </a:pPr>
            <a:r>
              <a:rPr lang="en-US" sz="3200" dirty="0"/>
              <a:t>If you do not know if it is true or false, you may have to draw the truth table to find out:</a:t>
            </a:r>
            <a:endParaRPr lang="en-SG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D1FF1C-A945-4CC0-A554-8072ABFDB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36" y="354013"/>
            <a:ext cx="2590800" cy="1943100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D1A6A41A-2DEC-48F8-B905-AE5638F5273E}"/>
              </a:ext>
            </a:extLst>
          </p:cNvPr>
          <p:cNvSpPr/>
          <p:nvPr/>
        </p:nvSpPr>
        <p:spPr>
          <a:xfrm>
            <a:off x="9335386" y="1562986"/>
            <a:ext cx="2349795" cy="73412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65AC0B8-7A41-4CB7-ACA6-CCBA765E66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2474949"/>
                  </p:ext>
                </p:extLst>
              </p:nvPr>
            </p:nvGraphicFramePr>
            <p:xfrm>
              <a:off x="1011254" y="2698284"/>
              <a:ext cx="9480283" cy="3540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074">
                      <a:extLst>
                        <a:ext uri="{9D8B030D-6E8A-4147-A177-3AD203B41FA5}">
                          <a16:colId xmlns:a16="http://schemas.microsoft.com/office/drawing/2014/main" val="1591266395"/>
                        </a:ext>
                      </a:extLst>
                    </a:gridCol>
                    <a:gridCol w="797074">
                      <a:extLst>
                        <a:ext uri="{9D8B030D-6E8A-4147-A177-3AD203B41FA5}">
                          <a16:colId xmlns:a16="http://schemas.microsoft.com/office/drawing/2014/main" val="924958975"/>
                        </a:ext>
                      </a:extLst>
                    </a:gridCol>
                    <a:gridCol w="797074">
                      <a:extLst>
                        <a:ext uri="{9D8B030D-6E8A-4147-A177-3AD203B41FA5}">
                          <a16:colId xmlns:a16="http://schemas.microsoft.com/office/drawing/2014/main" val="3587303495"/>
                        </a:ext>
                      </a:extLst>
                    </a:gridCol>
                    <a:gridCol w="1336672">
                      <a:extLst>
                        <a:ext uri="{9D8B030D-6E8A-4147-A177-3AD203B41FA5}">
                          <a16:colId xmlns:a16="http://schemas.microsoft.com/office/drawing/2014/main" val="2410624118"/>
                        </a:ext>
                      </a:extLst>
                    </a:gridCol>
                    <a:gridCol w="2124283">
                      <a:extLst>
                        <a:ext uri="{9D8B030D-6E8A-4147-A177-3AD203B41FA5}">
                          <a16:colId xmlns:a16="http://schemas.microsoft.com/office/drawing/2014/main" val="1938201525"/>
                        </a:ext>
                      </a:extLst>
                    </a:gridCol>
                    <a:gridCol w="1268362">
                      <a:extLst>
                        <a:ext uri="{9D8B030D-6E8A-4147-A177-3AD203B41FA5}">
                          <a16:colId xmlns:a16="http://schemas.microsoft.com/office/drawing/2014/main" val="2750684840"/>
                        </a:ext>
                      </a:extLst>
                    </a:gridCol>
                    <a:gridCol w="2359744">
                      <a:extLst>
                        <a:ext uri="{9D8B030D-6E8A-4147-A177-3AD203B41FA5}">
                          <a16:colId xmlns:a16="http://schemas.microsoft.com/office/drawing/2014/main" val="31438198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)→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→(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𝑞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sz="200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0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rgbClr val="FF66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868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2289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6952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959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4371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499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470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510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33523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665AC0B8-7A41-4CB7-ACA6-CCBA765E66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2474949"/>
                  </p:ext>
                </p:extLst>
              </p:nvPr>
            </p:nvGraphicFramePr>
            <p:xfrm>
              <a:off x="1011254" y="2698284"/>
              <a:ext cx="9480283" cy="3540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7074">
                      <a:extLst>
                        <a:ext uri="{9D8B030D-6E8A-4147-A177-3AD203B41FA5}">
                          <a16:colId xmlns:a16="http://schemas.microsoft.com/office/drawing/2014/main" val="1591266395"/>
                        </a:ext>
                      </a:extLst>
                    </a:gridCol>
                    <a:gridCol w="797074">
                      <a:extLst>
                        <a:ext uri="{9D8B030D-6E8A-4147-A177-3AD203B41FA5}">
                          <a16:colId xmlns:a16="http://schemas.microsoft.com/office/drawing/2014/main" val="924958975"/>
                        </a:ext>
                      </a:extLst>
                    </a:gridCol>
                    <a:gridCol w="797074">
                      <a:extLst>
                        <a:ext uri="{9D8B030D-6E8A-4147-A177-3AD203B41FA5}">
                          <a16:colId xmlns:a16="http://schemas.microsoft.com/office/drawing/2014/main" val="3587303495"/>
                        </a:ext>
                      </a:extLst>
                    </a:gridCol>
                    <a:gridCol w="1336672">
                      <a:extLst>
                        <a:ext uri="{9D8B030D-6E8A-4147-A177-3AD203B41FA5}">
                          <a16:colId xmlns:a16="http://schemas.microsoft.com/office/drawing/2014/main" val="2410624118"/>
                        </a:ext>
                      </a:extLst>
                    </a:gridCol>
                    <a:gridCol w="2124283">
                      <a:extLst>
                        <a:ext uri="{9D8B030D-6E8A-4147-A177-3AD203B41FA5}">
                          <a16:colId xmlns:a16="http://schemas.microsoft.com/office/drawing/2014/main" val="1938201525"/>
                        </a:ext>
                      </a:extLst>
                    </a:gridCol>
                    <a:gridCol w="1268362">
                      <a:extLst>
                        <a:ext uri="{9D8B030D-6E8A-4147-A177-3AD203B41FA5}">
                          <a16:colId xmlns:a16="http://schemas.microsoft.com/office/drawing/2014/main" val="2750684840"/>
                        </a:ext>
                      </a:extLst>
                    </a:gridCol>
                    <a:gridCol w="2359744">
                      <a:extLst>
                        <a:ext uri="{9D8B030D-6E8A-4147-A177-3AD203B41FA5}">
                          <a16:colId xmlns:a16="http://schemas.microsoft.com/office/drawing/2014/main" val="31438198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63" t="-1639" r="-1091603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00763" t="-1639" r="-991603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00763" t="-1639" r="-891603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9909" t="-1639" r="-433333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5645" t="-1639" r="-171920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62500" t="-1639" r="-188462" b="-8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01546" t="-1639" r="-1031" b="-8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86839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2289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695259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895902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437144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4997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64702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451031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33523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B4CECC2-F474-428D-98F6-04243A6A97EE}"/>
              </a:ext>
            </a:extLst>
          </p:cNvPr>
          <p:cNvSpPr txBox="1"/>
          <p:nvPr/>
        </p:nvSpPr>
        <p:spPr>
          <a:xfrm>
            <a:off x="3615984" y="3056121"/>
            <a:ext cx="882316" cy="31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F0AEE-723D-4D5E-A959-FC6EC606AA18}"/>
              </a:ext>
            </a:extLst>
          </p:cNvPr>
          <p:cNvSpPr txBox="1"/>
          <p:nvPr/>
        </p:nvSpPr>
        <p:spPr>
          <a:xfrm>
            <a:off x="5310237" y="3056121"/>
            <a:ext cx="882316" cy="31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2219CC-6FEE-4D21-904C-9A72C98AFF0D}"/>
              </a:ext>
            </a:extLst>
          </p:cNvPr>
          <p:cNvSpPr txBox="1"/>
          <p:nvPr/>
        </p:nvSpPr>
        <p:spPr>
          <a:xfrm>
            <a:off x="7004490" y="3056121"/>
            <a:ext cx="882316" cy="31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90B37B-3D78-4518-BD51-7E013517926B}"/>
              </a:ext>
            </a:extLst>
          </p:cNvPr>
          <p:cNvSpPr txBox="1"/>
          <p:nvPr/>
        </p:nvSpPr>
        <p:spPr>
          <a:xfrm>
            <a:off x="8797283" y="3056121"/>
            <a:ext cx="882316" cy="318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F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  <a:p>
            <a:pPr algn="ctr">
              <a:spcAft>
                <a:spcPts val="700"/>
              </a:spcAft>
            </a:pPr>
            <a:r>
              <a:rPr lang="en-SG" sz="2000" dirty="0"/>
              <a:t>T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40BE2D4-DFFC-409D-B427-C03957C7E5D5}"/>
              </a:ext>
            </a:extLst>
          </p:cNvPr>
          <p:cNvSpPr/>
          <p:nvPr/>
        </p:nvSpPr>
        <p:spPr>
          <a:xfrm>
            <a:off x="919660" y="5050465"/>
            <a:ext cx="9734163" cy="36512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75019D2-B305-4E48-999A-26B86AE62B32}"/>
              </a:ext>
            </a:extLst>
          </p:cNvPr>
          <p:cNvSpPr/>
          <p:nvPr/>
        </p:nvSpPr>
        <p:spPr>
          <a:xfrm>
            <a:off x="919660" y="5838551"/>
            <a:ext cx="9734163" cy="365125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874D805-0900-4D43-9582-EC9CBD302C26}"/>
              </a:ext>
            </a:extLst>
          </p:cNvPr>
          <p:cNvSpPr/>
          <p:nvPr/>
        </p:nvSpPr>
        <p:spPr>
          <a:xfrm>
            <a:off x="5518298" y="5000847"/>
            <a:ext cx="467833" cy="45018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D331D2E-2833-4966-869F-73594419258C}"/>
              </a:ext>
            </a:extLst>
          </p:cNvPr>
          <p:cNvSpPr/>
          <p:nvPr/>
        </p:nvSpPr>
        <p:spPr>
          <a:xfrm>
            <a:off x="8998689" y="5000847"/>
            <a:ext cx="467833" cy="45018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3DADF10-E77A-4E9B-99E6-D0E8234E515C}"/>
              </a:ext>
            </a:extLst>
          </p:cNvPr>
          <p:cNvSpPr/>
          <p:nvPr/>
        </p:nvSpPr>
        <p:spPr>
          <a:xfrm>
            <a:off x="5511209" y="5791201"/>
            <a:ext cx="467833" cy="45018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0748966-0E43-4809-92C3-8FEF23D8ACCE}"/>
              </a:ext>
            </a:extLst>
          </p:cNvPr>
          <p:cNvSpPr/>
          <p:nvPr/>
        </p:nvSpPr>
        <p:spPr>
          <a:xfrm>
            <a:off x="8991600" y="5791201"/>
            <a:ext cx="467833" cy="450185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9396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6" grpId="0"/>
      <p:bldP spid="7" grpId="0"/>
      <p:bldP spid="33" grpId="0"/>
      <p:bldP spid="35" grpId="0"/>
      <p:bldP spid="36" grpId="0" animBg="1"/>
      <p:bldP spid="38" grpId="0" animBg="1"/>
      <p:bldP spid="39" grpId="0" animBg="1"/>
      <p:bldP spid="41" grpId="0" animBg="1"/>
      <p:bldP spid="43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4133603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~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en-US" sz="2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∧</m:t>
                    </m:r>
                    <m:d>
                      <m:dPr>
                        <m:ctrlPr>
                          <a:rPr lang="en-SG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~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SG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∧</m:t>
                            </m:r>
                            <m:r>
                              <a:rPr lang="en-US" sz="28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SG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4133603" cy="578685"/>
              </a:xfrm>
              <a:prstGeom prst="rect">
                <a:avLst/>
              </a:prstGeom>
              <a:blipFill>
                <a:blip r:embed="rId3"/>
                <a:stretch>
                  <a:fillRect l="-3097" t="-5263" b="-2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560719" y="1198993"/>
                <a:ext cx="9556460" cy="418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SG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d>
                            <m:dPr>
                              <m:ctrlPr>
                                <a:rPr lang="en-SG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∨</m:t>
                        </m:r>
                        <m:d>
                          <m:dPr>
                            <m:ctrlPr>
                              <a:rPr lang="en-SG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	by the implication law </a:t>
                </a:r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endParaRPr lang="en-US" sz="28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	by the absorption law </a:t>
                </a:r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𝐟𝐚𝐥𝐬𝐞</m:t>
                    </m:r>
                  </m:oMath>
                </a14:m>
                <a:r>
                  <a:rPr lang="en-US" sz="2800" dirty="0"/>
                  <a:t>	by the negation law </a:t>
                </a:r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19" y="1198993"/>
                <a:ext cx="9556460" cy="4188967"/>
              </a:xfrm>
              <a:prstGeom prst="rect">
                <a:avLst/>
              </a:prstGeom>
              <a:blipFill>
                <a:blip r:embed="rId4"/>
                <a:stretch>
                  <a:fillRect b="-320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756309-9E67-47EE-830F-598163C47367}"/>
                  </a:ext>
                </a:extLst>
              </p:cNvPr>
              <p:cNvSpPr txBox="1"/>
              <p:nvPr/>
            </p:nvSpPr>
            <p:spPr>
              <a:xfrm>
                <a:off x="1560719" y="1707355"/>
                <a:ext cx="9070561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SG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~(~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SG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SG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	by the implication law</a:t>
                </a:r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756309-9E67-47EE-830F-598163C47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19" y="1707355"/>
                <a:ext cx="9070561" cy="578685"/>
              </a:xfrm>
              <a:prstGeom prst="rect">
                <a:avLst/>
              </a:prstGeom>
              <a:blipFill>
                <a:blip r:embed="rId5"/>
                <a:stretch>
                  <a:fillRect t="-4211" b="-2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3DFC2A3-ACCB-4757-B17E-DDBE6E391A8B}"/>
              </a:ext>
            </a:extLst>
          </p:cNvPr>
          <p:cNvSpPr txBox="1"/>
          <p:nvPr/>
        </p:nvSpPr>
        <p:spPr>
          <a:xfrm>
            <a:off x="7042482" y="2777951"/>
            <a:ext cx="4214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491038" algn="l"/>
              </a:tabLst>
            </a:pPr>
            <a:r>
              <a:rPr lang="en-US" sz="2800" dirty="0">
                <a:solidFill>
                  <a:srgbClr val="C00000"/>
                </a:solidFill>
              </a:rPr>
              <a:t>double negative law</a:t>
            </a:r>
            <a:endParaRPr lang="en-SG" sz="28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AD32-841C-496A-81C8-DC83FB1C85AE}"/>
              </a:ext>
            </a:extLst>
          </p:cNvPr>
          <p:cNvCxnSpPr/>
          <p:nvPr/>
        </p:nvCxnSpPr>
        <p:spPr>
          <a:xfrm>
            <a:off x="7170821" y="2585387"/>
            <a:ext cx="224589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1E0100-0C39-43F1-A24C-379D6DB245E9}"/>
                  </a:ext>
                </a:extLst>
              </p:cNvPr>
              <p:cNvSpPr txBox="1"/>
              <p:nvPr/>
            </p:nvSpPr>
            <p:spPr>
              <a:xfrm>
                <a:off x="1560719" y="4310351"/>
                <a:ext cx="90705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SG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	by the commutative law</a:t>
                </a:r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1E0100-0C39-43F1-A24C-379D6DB2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19" y="4310351"/>
                <a:ext cx="9070561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B5222C-9200-4DD9-8C1C-823B337F1AB1}"/>
                  </a:ext>
                </a:extLst>
              </p:cNvPr>
              <p:cNvSpPr txBox="1"/>
              <p:nvPr/>
            </p:nvSpPr>
            <p:spPr>
              <a:xfrm>
                <a:off x="1560719" y="3293476"/>
                <a:ext cx="9070561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4491038" algn="l"/>
                  </a:tabLst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∧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  <m:d>
                          <m:dPr>
                            <m:ctrlPr>
                              <a:rPr lang="en-SG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	by the commutative law</a:t>
                </a:r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B5222C-9200-4DD9-8C1C-823B337F1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719" y="3293476"/>
                <a:ext cx="9070561" cy="578685"/>
              </a:xfrm>
              <a:prstGeom prst="rect">
                <a:avLst/>
              </a:prstGeom>
              <a:blipFill>
                <a:blip r:embed="rId7"/>
                <a:stretch>
                  <a:fillRect t="-4211" b="-252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9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9" grpId="0"/>
      <p:bldP spid="12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1" y="401171"/>
                <a:ext cx="302669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1" y="401171"/>
                <a:ext cx="3026698" cy="523220"/>
              </a:xfrm>
              <a:prstGeom prst="rect">
                <a:avLst/>
              </a:prstGeom>
              <a:blipFill>
                <a:blip r:embed="rId3"/>
                <a:stretch>
                  <a:fillRect l="-4234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636295" y="1231636"/>
                <a:ext cx="9556460" cy="398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∨~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~(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∨ ~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implication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1)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∧~</m:t>
                        </m:r>
                        <m:d>
                          <m:dPr>
                            <m:ctrlPr>
                              <a:rPr lang="en-SG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De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Morgan</m:t>
                    </m:r>
                    <m:r>
                      <m:rPr>
                        <m:nor/>
                      </m:rPr>
                      <a:rPr lang="en-US" sz="2800"/>
                      <m:t>’</m:t>
                    </m:r>
                    <m:r>
                      <m:rPr>
                        <m:nor/>
                      </m:rPr>
                      <a:rPr lang="en-US" sz="2800"/>
                      <m:t>s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2)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double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negative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3)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∨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commutative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4)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∨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commutative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5)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 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absorption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(</m:t>
                    </m:r>
                    <m:r>
                      <m:rPr>
                        <m:nor/>
                      </m:rPr>
                      <a:rPr lang="en-US" sz="2800"/>
                      <m:t>step</m:t>
                    </m:r>
                    <m:r>
                      <m:rPr>
                        <m:nor/>
                      </m:rPr>
                      <a:rPr lang="en-US" sz="2800"/>
                      <m:t> 6)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95" y="1231636"/>
                <a:ext cx="9556460" cy="3982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5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1" y="401171"/>
                <a:ext cx="302669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∨~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1" y="401171"/>
                <a:ext cx="3026698" cy="523220"/>
              </a:xfrm>
              <a:prstGeom prst="rect">
                <a:avLst/>
              </a:prstGeom>
              <a:blipFill>
                <a:blip r:embed="rId3"/>
                <a:stretch>
                  <a:fillRect l="-4234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636295" y="1231636"/>
                <a:ext cx="9556460" cy="398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∨~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~(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∨ ~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implication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 smtClean="0"/>
                      <m:t>law</m:t>
                    </m:r>
                    <m:r>
                      <m:rPr>
                        <m:nor/>
                      </m:rPr>
                      <a:rPr lang="en-US" sz="2800" smtClean="0"/>
                      <m:t> 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∧~</m:t>
                        </m:r>
                        <m:d>
                          <m:dPr>
                            <m:ctrlPr>
                              <a:rPr lang="en-SG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De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Morgan</m:t>
                    </m:r>
                    <m:r>
                      <m:rPr>
                        <m:nor/>
                      </m:rPr>
                      <a:rPr lang="en-US" sz="2800"/>
                      <m:t>’</m:t>
                    </m:r>
                    <m:r>
                      <m:rPr>
                        <m:nor/>
                      </m:rPr>
                      <a:rPr lang="en-US" sz="2800"/>
                      <m:t>s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double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negative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∨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commutative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∨ </m:t>
                    </m:r>
                    <m:d>
                      <m:dPr>
                        <m:ctrlPr>
                          <a:rPr lang="en-SG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∧ ~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commutative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</m:oMath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400425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sz="2800"/>
                      <m:t>	</m:t>
                    </m:r>
                  </m:oMath>
                </a14:m>
                <a:r>
                  <a:rPr lang="en-SG" sz="2800" dirty="0"/>
                  <a:t> 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by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the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absorption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  <m:r>
                      <m:rPr>
                        <m:nor/>
                      </m:rPr>
                      <a:rPr lang="en-US" sz="2800"/>
                      <m:t>law</m:t>
                    </m:r>
                    <m:r>
                      <m:rPr>
                        <m:nor/>
                      </m:rPr>
                      <a:rPr lang="en-US" sz="2800"/>
                      <m:t> 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95" y="1231636"/>
                <a:ext cx="9556460" cy="3982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CAC038-E5AA-4B88-9610-26E4281367CC}"/>
              </a:ext>
            </a:extLst>
          </p:cNvPr>
          <p:cNvCxnSpPr/>
          <p:nvPr/>
        </p:nvCxnSpPr>
        <p:spPr>
          <a:xfrm>
            <a:off x="1636295" y="3748035"/>
            <a:ext cx="734693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422EEF5-1909-4CC5-9BD1-1702559F0998}"/>
              </a:ext>
            </a:extLst>
          </p:cNvPr>
          <p:cNvSpPr txBox="1"/>
          <p:nvPr/>
        </p:nvSpPr>
        <p:spPr>
          <a:xfrm>
            <a:off x="5054321" y="596195"/>
            <a:ext cx="6471138" cy="92333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You may combine two simple steps into one line, by citing the laws applied. Try not to combine more than 2 steps into one line or it may confuse your readers.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EEAA9-110F-4A91-85B7-FE472F276CA7}"/>
              </a:ext>
            </a:extLst>
          </p:cNvPr>
          <p:cNvSpPr txBox="1"/>
          <p:nvPr/>
        </p:nvSpPr>
        <p:spPr>
          <a:xfrm>
            <a:off x="8581293" y="4019341"/>
            <a:ext cx="1205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twice</a:t>
            </a:r>
          </a:p>
        </p:txBody>
      </p:sp>
    </p:spTree>
    <p:extLst>
      <p:ext uri="{BB962C8B-B14F-4D97-AF65-F5344CB8AC3E}">
        <p14:creationId xmlns:p14="http://schemas.microsoft.com/office/powerpoint/2010/main" val="421989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4390277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(c)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~(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4390277" cy="523220"/>
              </a:xfrm>
              <a:prstGeom prst="rect">
                <a:avLst/>
              </a:prstGeom>
              <a:blipFill>
                <a:blip r:embed="rId2"/>
                <a:stretch>
                  <a:fillRect l="-2917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636295" y="1231636"/>
                <a:ext cx="9556460" cy="306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~(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∨~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)∨(~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∧~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))∨(~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by De Morgan’s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by the double negative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 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by the distributive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 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𝐭𝐫𝐮𝐞</m:t>
                    </m:r>
                  </m:oMath>
                </a14:m>
                <a:r>
                  <a:rPr lang="en-US" sz="2800" dirty="0"/>
                  <a:t>	by the negation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4668838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	by the identity law</a:t>
                </a:r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95" y="1231636"/>
                <a:ext cx="9556460" cy="3062377"/>
              </a:xfrm>
              <a:prstGeom prst="rect">
                <a:avLst/>
              </a:prstGeom>
              <a:blipFill>
                <a:blip r:embed="rId3"/>
                <a:stretch>
                  <a:fillRect b="-47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116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Q3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919660" y="401171"/>
                <a:ext cx="2898361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46100" indent="-546100">
                  <a:tabLst>
                    <a:tab pos="546100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(d)</a:t>
                </a:r>
                <a14:m>
                  <m:oMath xmlns:m="http://schemas.openxmlformats.org/officeDocument/2006/math">
                    <m:r>
                      <a:rPr lang="en-SG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60" y="401171"/>
                <a:ext cx="2898361" cy="523220"/>
              </a:xfrm>
              <a:prstGeom prst="rect">
                <a:avLst/>
              </a:prstGeom>
              <a:blipFill>
                <a:blip r:embed="rId2"/>
                <a:stretch>
                  <a:fillRect l="-4421"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/>
              <p:nvPr/>
            </p:nvSpPr>
            <p:spPr>
              <a:xfrm>
                <a:off x="1636295" y="1231636"/>
                <a:ext cx="9556460" cy="2610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∨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	by the implication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~</m:t>
                        </m:r>
                        <m:d>
                          <m:dPr>
                            <m:ctrlPr>
                              <a:rPr lang="en-SG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∨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	by the implication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≡(~(~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	by De Morgan’s law</a:t>
                </a:r>
                <a:endParaRPr lang="en-SG" sz="2800" dirty="0"/>
              </a:p>
              <a:p>
                <a:pPr>
                  <a:spcAft>
                    <a:spcPts val="600"/>
                  </a:spcAft>
                  <a:tabLst>
                    <a:tab pos="3594100" algn="l"/>
                  </a:tabLs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≡(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∧~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)∨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	by the double negative law</a:t>
                </a:r>
                <a:endParaRPr lang="en-SG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D179B3-F0FC-42D5-A9AA-4B57BDA73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295" y="1231636"/>
                <a:ext cx="9556460" cy="2610010"/>
              </a:xfrm>
              <a:prstGeom prst="rect">
                <a:avLst/>
              </a:prstGeom>
              <a:blipFill>
                <a:blip r:embed="rId3"/>
                <a:stretch>
                  <a:fillRect b="-58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12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CCA88-4658-43FE-B99F-FC3D0598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79" y="315132"/>
            <a:ext cx="3367007" cy="738753"/>
          </a:xfrm>
        </p:spPr>
        <p:txBody>
          <a:bodyPr/>
          <a:lstStyle/>
          <a:p>
            <a:r>
              <a:rPr lang="en-SG"/>
              <a:t>Introduction</a:t>
            </a:r>
            <a:endParaRPr lang="en-SG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47F226C-CF3B-47B1-891F-5F45655F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D9C4F1-627B-7CDA-7DD3-4AD5F6FBB0EC}"/>
              </a:ext>
            </a:extLst>
          </p:cNvPr>
          <p:cNvSpPr txBox="1"/>
          <p:nvPr/>
        </p:nvSpPr>
        <p:spPr>
          <a:xfrm>
            <a:off x="3902355" y="2109527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ea typeface="Calibri" panose="020F0502020204030204" pitchFamily="34" charset="0"/>
                <a:cs typeface="Calibri" panose="020F0502020204030204" pitchFamily="34" charset="0"/>
              </a:rPr>
              <a:t>Gary A.M.</a:t>
            </a:r>
          </a:p>
          <a:p>
            <a:r>
              <a:rPr lang="en-SG" sz="3600" dirty="0">
                <a:ea typeface="Calibri" panose="020F0502020204030204" pitchFamily="34" charset="0"/>
                <a:cs typeface="Calibri" panose="020F0502020204030204" pitchFamily="34" charset="0"/>
              </a:rPr>
              <a:t>@salmonkarp</a:t>
            </a:r>
          </a:p>
          <a:p>
            <a:r>
              <a:rPr lang="en-SG" sz="3600" dirty="0">
                <a:ea typeface="Calibri" panose="020F0502020204030204" pitchFamily="34" charset="0"/>
                <a:cs typeface="Calibri" panose="020F0502020204030204" pitchFamily="34" charset="0"/>
              </a:rPr>
              <a:t>Y2 CS</a:t>
            </a:r>
          </a:p>
          <a:p>
            <a:r>
              <a:rPr lang="en-SG" sz="3600" dirty="0">
                <a:ea typeface="Calibri" panose="020F0502020204030204" pitchFamily="34" charset="0"/>
                <a:cs typeface="Calibri" panose="020F0502020204030204" pitchFamily="34" charset="0"/>
              </a:rPr>
              <a:t>Took CS1231S in 2024/2025 S1</a:t>
            </a:r>
          </a:p>
          <a:p>
            <a:r>
              <a:rPr lang="en-SG" sz="3600" dirty="0" err="1">
                <a:ea typeface="Calibri" panose="020F0502020204030204" pitchFamily="34" charset="0"/>
                <a:cs typeface="Calibri" panose="020F0502020204030204" pitchFamily="34" charset="0"/>
              </a:rPr>
              <a:t>nuSTUDIOS</a:t>
            </a:r>
            <a:r>
              <a:rPr lang="en-SG" sz="3600" dirty="0">
                <a:ea typeface="Calibri" panose="020F0502020204030204" pitchFamily="34" charset="0"/>
                <a:cs typeface="Calibri" panose="020F0502020204030204" pitchFamily="34" charset="0"/>
              </a:rPr>
              <a:t> &amp; The Ridge</a:t>
            </a:r>
          </a:p>
          <a:p>
            <a:endParaRPr lang="en-GB" sz="36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person wearing glasses and a lanyard&#10;&#10;AI-generated content may be incorrect.">
            <a:extLst>
              <a:ext uri="{FF2B5EF4-FFF2-40B4-BE49-F238E27FC236}">
                <a16:creationId xmlns:a16="http://schemas.microsoft.com/office/drawing/2014/main" id="{1CD19D8C-575C-B7CE-C0D8-E2EE021D2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8" b="12024"/>
          <a:stretch>
            <a:fillRect/>
          </a:stretch>
        </p:blipFill>
        <p:spPr>
          <a:xfrm>
            <a:off x="820887" y="1762311"/>
            <a:ext cx="2554390" cy="333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44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Q5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/>
              <p:nvPr/>
            </p:nvSpPr>
            <p:spPr>
              <a:xfrm>
                <a:off x="1176336" y="378323"/>
                <a:ext cx="10159820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Given the conditional statement “If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−7=29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796C51F-4896-4E25-85B3-E393C6C96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378323"/>
                <a:ext cx="10159820" cy="523220"/>
              </a:xfrm>
              <a:prstGeom prst="rect">
                <a:avLst/>
              </a:prstGeom>
              <a:blipFill>
                <a:blip r:embed="rId2"/>
                <a:stretch>
                  <a:fillRect l="-1260"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016090" y="3977190"/>
            <a:ext cx="629911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Is the given conditional statement true?</a:t>
            </a:r>
            <a:endParaRPr lang="en-SG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91CB0E-9B6A-44F6-B1D1-7FCDBFA4BC48}"/>
              </a:ext>
            </a:extLst>
          </p:cNvPr>
          <p:cNvSpPr txBox="1"/>
          <p:nvPr/>
        </p:nvSpPr>
        <p:spPr>
          <a:xfrm>
            <a:off x="1176336" y="1169317"/>
            <a:ext cx="24970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Negation: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B1519-855A-4CF2-A272-27268241BABC}"/>
              </a:ext>
            </a:extLst>
          </p:cNvPr>
          <p:cNvSpPr txBox="1"/>
          <p:nvPr/>
        </p:nvSpPr>
        <p:spPr>
          <a:xfrm>
            <a:off x="1176336" y="1754092"/>
            <a:ext cx="295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Contrapositive: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5F5F0-2984-4415-BA22-33073E50BF28}"/>
              </a:ext>
            </a:extLst>
          </p:cNvPr>
          <p:cNvSpPr txBox="1"/>
          <p:nvPr/>
        </p:nvSpPr>
        <p:spPr>
          <a:xfrm>
            <a:off x="1176335" y="2421281"/>
            <a:ext cx="295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Converse: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01B518-9E05-4866-9C6C-D9D3587BBE57}"/>
              </a:ext>
            </a:extLst>
          </p:cNvPr>
          <p:cNvSpPr txBox="1"/>
          <p:nvPr/>
        </p:nvSpPr>
        <p:spPr>
          <a:xfrm>
            <a:off x="1176335" y="3047613"/>
            <a:ext cx="295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Inverse: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211FE3-57D4-4869-B3FA-61E27E8C3C7A}"/>
                  </a:ext>
                </a:extLst>
              </p:cNvPr>
              <p:cNvSpPr txBox="1"/>
              <p:nvPr/>
            </p:nvSpPr>
            <p:spPr>
              <a:xfrm>
                <a:off x="3246381" y="1148538"/>
                <a:ext cx="55021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−7=29</m:t>
                    </m:r>
                  </m:oMath>
                </a14:m>
                <a:r>
                  <a:rPr lang="en-SG" sz="32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≠3</m:t>
                    </m:r>
                  </m:oMath>
                </a14:m>
                <a:r>
                  <a:rPr lang="en-SG" sz="32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211FE3-57D4-4869-B3FA-61E27E8C3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381" y="1148538"/>
                <a:ext cx="5502166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1D8A4E-AD25-4003-A0DD-823D800B0DDD}"/>
                  </a:ext>
                </a:extLst>
              </p:cNvPr>
              <p:cNvSpPr txBox="1"/>
              <p:nvPr/>
            </p:nvSpPr>
            <p:spPr>
              <a:xfrm>
                <a:off x="4013637" y="1754092"/>
                <a:ext cx="51934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32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≠3</m:t>
                    </m:r>
                    <m:r>
                      <a:rPr lang="en-SG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SG" sz="3200" dirty="0">
                    <a:solidFill>
                      <a:srgbClr val="C00000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−7≠29</m:t>
                    </m:r>
                  </m:oMath>
                </a14:m>
                <a:r>
                  <a:rPr lang="en-SG" sz="32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1D8A4E-AD25-4003-A0DD-823D800B0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637" y="1754092"/>
                <a:ext cx="5193426" cy="584775"/>
              </a:xfrm>
              <a:prstGeom prst="rect">
                <a:avLst/>
              </a:prstGeom>
              <a:blipFill>
                <a:blip r:embed="rId4"/>
                <a:stretch>
                  <a:fillRect l="-2934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E633C5-EEF6-42E0-A58D-C0B05A9F60FD}"/>
                  </a:ext>
                </a:extLst>
              </p:cNvPr>
              <p:cNvSpPr txBox="1"/>
              <p:nvPr/>
            </p:nvSpPr>
            <p:spPr>
              <a:xfrm>
                <a:off x="3166238" y="2380073"/>
                <a:ext cx="55021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32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  <m:r>
                      <a:rPr lang="en-SG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SG" sz="3200" dirty="0">
                        <a:solidFill>
                          <a:srgbClr val="C00000"/>
                        </a:solidFill>
                      </a:rPr>
                      <m:t>then</m:t>
                    </m:r>
                    <m:r>
                      <a:rPr lang="en-SG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−7=29</m:t>
                    </m:r>
                  </m:oMath>
                </a14:m>
                <a:r>
                  <a:rPr lang="en-SG" sz="32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E633C5-EEF6-42E0-A58D-C0B05A9F6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38" y="2380073"/>
                <a:ext cx="5502166" cy="584775"/>
              </a:xfrm>
              <a:prstGeom prst="rect">
                <a:avLst/>
              </a:prstGeom>
              <a:blipFill>
                <a:blip r:embed="rId5"/>
                <a:stretch>
                  <a:fillRect l="-2769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824FFB-CC45-4F72-ACB1-1783085D97AF}"/>
                  </a:ext>
                </a:extLst>
              </p:cNvPr>
              <p:cNvSpPr txBox="1"/>
              <p:nvPr/>
            </p:nvSpPr>
            <p:spPr>
              <a:xfrm>
                <a:off x="3166238" y="3043644"/>
                <a:ext cx="55021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32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−7≠29</m:t>
                    </m:r>
                    <m:r>
                      <a:rPr lang="en-SG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SG" sz="3200" dirty="0">
                        <a:solidFill>
                          <a:srgbClr val="C00000"/>
                        </a:solidFill>
                      </a:rPr>
                      <m:t>then</m:t>
                    </m:r>
                    <m:r>
                      <a:rPr lang="en-SG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≠3</m:t>
                    </m:r>
                  </m:oMath>
                </a14:m>
                <a:r>
                  <a:rPr lang="en-SG" sz="32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824FFB-CC45-4F72-ACB1-1783085D9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238" y="3043644"/>
                <a:ext cx="5502166" cy="584775"/>
              </a:xfrm>
              <a:prstGeom prst="rect">
                <a:avLst/>
              </a:prstGeom>
              <a:blipFill>
                <a:blip r:embed="rId6"/>
                <a:stretch>
                  <a:fillRect l="-2769" t="-12500" b="-343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BE6F193-2733-471D-B8D8-8DE1F28CD07E}"/>
              </a:ext>
            </a:extLst>
          </p:cNvPr>
          <p:cNvSpPr txBox="1"/>
          <p:nvPr/>
        </p:nvSpPr>
        <p:spPr>
          <a:xfrm>
            <a:off x="1016090" y="4743522"/>
            <a:ext cx="629911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Is the converse true?</a:t>
            </a:r>
            <a:endParaRPr lang="en-SG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5F9305-AA72-4D42-A703-E2E67F90781B}"/>
              </a:ext>
            </a:extLst>
          </p:cNvPr>
          <p:cNvSpPr txBox="1"/>
          <p:nvPr/>
        </p:nvSpPr>
        <p:spPr>
          <a:xfrm>
            <a:off x="7574013" y="3946412"/>
            <a:ext cx="1094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Yes.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29462C-09AD-40C6-9AE7-523F68147FB4}"/>
              </a:ext>
            </a:extLst>
          </p:cNvPr>
          <p:cNvSpPr txBox="1"/>
          <p:nvPr/>
        </p:nvSpPr>
        <p:spPr>
          <a:xfrm>
            <a:off x="7574012" y="4681967"/>
            <a:ext cx="1094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Yes.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0FDAE3-901E-4C1F-BB02-021866DF4C05}"/>
              </a:ext>
            </a:extLst>
          </p:cNvPr>
          <p:cNvSpPr txBox="1"/>
          <p:nvPr/>
        </p:nvSpPr>
        <p:spPr>
          <a:xfrm>
            <a:off x="1016089" y="5551281"/>
            <a:ext cx="908960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In general, possible for converse to be true but inverse false?</a:t>
            </a:r>
            <a:endParaRPr lang="en-SG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ED89E-41E7-4EEB-A796-E2C161D3EC3F}"/>
              </a:ext>
            </a:extLst>
          </p:cNvPr>
          <p:cNvSpPr txBox="1"/>
          <p:nvPr/>
        </p:nvSpPr>
        <p:spPr>
          <a:xfrm>
            <a:off x="10342179" y="5520503"/>
            <a:ext cx="1094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C00000"/>
                </a:solidFill>
              </a:rPr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6086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5" grpId="0"/>
      <p:bldP spid="16" grpId="0"/>
      <p:bldP spid="19" grpId="0"/>
      <p:bldP spid="20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592CB-95C5-0A72-4416-2DB8FB53A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130B-B83B-83B6-0EE0-431C4AD28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Q5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DB682-372C-7EE0-F03E-F1FA7E094853}"/>
                  </a:ext>
                </a:extLst>
              </p:cNvPr>
              <p:cNvSpPr txBox="1"/>
              <p:nvPr/>
            </p:nvSpPr>
            <p:spPr>
              <a:xfrm>
                <a:off x="1176336" y="378323"/>
                <a:ext cx="10159820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Given the conditional statement “If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12</m:t>
                    </m:r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−7=29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”.</a:t>
                </a:r>
                <a:endParaRPr lang="en-SG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5DB682-372C-7EE0-F03E-F1FA7E094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378323"/>
                <a:ext cx="10159820" cy="523220"/>
              </a:xfrm>
              <a:prstGeom prst="rect">
                <a:avLst/>
              </a:prstGeom>
              <a:blipFill>
                <a:blip r:embed="rId2"/>
                <a:stretch>
                  <a:fillRect l="-1260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B438D26-1F55-9573-6CD3-722C2B4CF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279867"/>
            <a:ext cx="8221424" cy="3253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806ACA-0A88-5E98-AB9C-614CF28A4805}"/>
                  </a:ext>
                </a:extLst>
              </p:cNvPr>
              <p:cNvSpPr txBox="1"/>
              <p:nvPr/>
            </p:nvSpPr>
            <p:spPr>
              <a:xfrm>
                <a:off x="845409" y="4699149"/>
                <a:ext cx="1049074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solidFill>
                      <a:srgbClr val="C00000"/>
                    </a:solidFill>
                  </a:rPr>
                  <a:t>Note: Converse is logically equivalent to the inverse.</a:t>
                </a:r>
              </a:p>
              <a:p>
                <a:r>
                  <a:rPr lang="en-SG" sz="2800" b="0" dirty="0">
                    <a:solidFill>
                      <a:srgbClr val="C00000"/>
                    </a:solidFill>
                  </a:rPr>
                  <a:t>Converse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SG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SG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>
                    <a:solidFill>
                      <a:srgbClr val="C00000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SG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SG" sz="2800" dirty="0">
                  <a:solidFill>
                    <a:srgbClr val="C00000"/>
                  </a:solidFill>
                </a:endParaRPr>
              </a:p>
              <a:p>
                <a:r>
                  <a:rPr lang="en-SG" sz="2800" dirty="0">
                    <a:solidFill>
                      <a:srgbClr val="C00000"/>
                    </a:solidFill>
                  </a:rPr>
                  <a:t>Inverse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SG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>
                    <a:solidFill>
                      <a:srgbClr val="C0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SG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→~</m:t>
                    </m:r>
                    <m:r>
                      <a:rPr lang="en-SG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dirty="0">
                    <a:solidFill>
                      <a:srgbClr val="C00000"/>
                    </a:solidFill>
                  </a:rPr>
                  <a:t> (by contraposition)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806ACA-0A88-5E98-AB9C-614CF28A4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09" y="4699149"/>
                <a:ext cx="10490747" cy="1384995"/>
              </a:xfrm>
              <a:prstGeom prst="rect">
                <a:avLst/>
              </a:prstGeom>
              <a:blipFill>
                <a:blip r:embed="rId4"/>
                <a:stretch>
                  <a:fillRect l="-1220" t="-4405" b="-11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2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Q6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ctrlPr>
                            <a:rPr lang="en-SG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811326"/>
                  </p:ext>
                </p:extLst>
              </p:nvPr>
            </p:nvGraphicFramePr>
            <p:xfrm>
              <a:off x="911063" y="1381027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811326"/>
                  </p:ext>
                </p:extLst>
              </p:nvPr>
            </p:nvGraphicFramePr>
            <p:xfrm>
              <a:off x="911063" y="1381027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80" t="-1010" r="-372549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980" t="-1010" r="-276238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182" t="-1010" r="-1455" b="-3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6">
                <a:extLst>
                  <a:ext uri="{FF2B5EF4-FFF2-40B4-BE49-F238E27FC236}">
                    <a16:creationId xmlns:a16="http://schemas.microsoft.com/office/drawing/2014/main" id="{92411E31-CBBE-42DE-B3E7-DEE7EEE37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0279767"/>
                  </p:ext>
                </p:extLst>
              </p:nvPr>
            </p:nvGraphicFramePr>
            <p:xfrm>
              <a:off x="4642007" y="1381027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6">
                <a:extLst>
                  <a:ext uri="{FF2B5EF4-FFF2-40B4-BE49-F238E27FC236}">
                    <a16:creationId xmlns:a16="http://schemas.microsoft.com/office/drawing/2014/main" id="{92411E31-CBBE-42DE-B3E7-DEE7EEE376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0279767"/>
                  </p:ext>
                </p:extLst>
              </p:nvPr>
            </p:nvGraphicFramePr>
            <p:xfrm>
              <a:off x="4642007" y="1381027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80" t="-1010" r="-372549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980" t="-1010" r="-276238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4182" t="-1010" r="-1455" b="-3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6">
                <a:extLst>
                  <a:ext uri="{FF2B5EF4-FFF2-40B4-BE49-F238E27FC236}">
                    <a16:creationId xmlns:a16="http://schemas.microsoft.com/office/drawing/2014/main" id="{E1BC26AE-CB97-458D-84E7-10937E8756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947834"/>
                  </p:ext>
                </p:extLst>
              </p:nvPr>
            </p:nvGraphicFramePr>
            <p:xfrm>
              <a:off x="8372951" y="1381027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6">
                <a:extLst>
                  <a:ext uri="{FF2B5EF4-FFF2-40B4-BE49-F238E27FC236}">
                    <a16:creationId xmlns:a16="http://schemas.microsoft.com/office/drawing/2014/main" id="{E1BC26AE-CB97-458D-84E7-10937E8756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1947834"/>
                  </p:ext>
                </p:extLst>
              </p:nvPr>
            </p:nvGraphicFramePr>
            <p:xfrm>
              <a:off x="8372951" y="1381027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80" t="-1010" r="-372549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1980" t="-1010" r="-276238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74182" t="-1010" r="-1455" b="-37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D3F2AA-7521-4B4E-9F29-409D7ECED66F}"/>
                  </a:ext>
                </a:extLst>
              </p:cNvPr>
              <p:cNvSpPr txBox="1"/>
              <p:nvPr/>
            </p:nvSpPr>
            <p:spPr>
              <a:xfrm>
                <a:off x="1700980" y="4324415"/>
                <a:ext cx="7600336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A correct definition of conditional statement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400" dirty="0"/>
                  <a:t> would result in a tautology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SG" sz="2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D3F2AA-7521-4B4E-9F29-409D7ECED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80" y="4324415"/>
                <a:ext cx="7600336" cy="878510"/>
              </a:xfrm>
              <a:prstGeom prst="rect">
                <a:avLst/>
              </a:prstGeom>
              <a:blipFill>
                <a:blip r:embed="rId6"/>
                <a:stretch>
                  <a:fillRect l="-1203" t="-5556" b="-131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EFC61B-57B4-49F4-81B7-6908B44513AF}"/>
                  </a:ext>
                </a:extLst>
              </p:cNvPr>
              <p:cNvSpPr txBox="1"/>
              <p:nvPr/>
            </p:nvSpPr>
            <p:spPr>
              <a:xfrm>
                <a:off x="1700979" y="5310193"/>
                <a:ext cx="9237097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So, do the 3 versions above result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SG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SG" sz="2400" dirty="0"/>
              </a:p>
              <a:p>
                <a:r>
                  <a:rPr lang="en-SG" sz="2400" dirty="0"/>
                  <a:t>being a tautology if we substitute </a:t>
                </a:r>
                <a14:m>
                  <m:oMath xmlns:m="http://schemas.openxmlformats.org/officeDocument/2006/math">
                    <m:r>
                      <a:rPr lang="en-SG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SG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SG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SG" sz="2400" dirty="0"/>
                  <a:t>?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EFC61B-57B4-49F4-81B7-6908B4451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979" y="5310193"/>
                <a:ext cx="9237097" cy="878510"/>
              </a:xfrm>
              <a:prstGeom prst="rect">
                <a:avLst/>
              </a:prstGeom>
              <a:blipFill>
                <a:blip r:embed="rId7"/>
                <a:stretch>
                  <a:fillRect l="-990" t="-2083" b="-1527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29464989-0D91-A20E-CC28-34F717037B82}"/>
              </a:ext>
            </a:extLst>
          </p:cNvPr>
          <p:cNvSpPr/>
          <p:nvPr/>
        </p:nvSpPr>
        <p:spPr>
          <a:xfrm>
            <a:off x="9412084" y="4324415"/>
            <a:ext cx="812182" cy="87851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52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Q6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ctrlPr>
                            <a:rPr lang="en-SG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8986685"/>
                  </p:ext>
                </p:extLst>
              </p:nvPr>
            </p:nvGraphicFramePr>
            <p:xfrm>
              <a:off x="7860503" y="401171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8986685"/>
                  </p:ext>
                </p:extLst>
              </p:nvPr>
            </p:nvGraphicFramePr>
            <p:xfrm>
              <a:off x="7860503" y="401171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80" t="-1010" r="-372549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1980" t="-1010" r="-276238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4182" t="-1010" r="-1455" b="-373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B04C019-BE13-47C2-AF4B-69A60A212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731337"/>
                  </p:ext>
                </p:extLst>
              </p:nvPr>
            </p:nvGraphicFramePr>
            <p:xfrm>
              <a:off x="452436" y="3227540"/>
              <a:ext cx="108708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593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4614081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759608256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1035547010"/>
                        </a:ext>
                      </a:extLst>
                    </a:gridCol>
                    <a:gridCol w="3679893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)∧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  <a:p>
                          <a:pPr algn="ctr"/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B04C019-BE13-47C2-AF4B-69A60A212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7731337"/>
                  </p:ext>
                </p:extLst>
              </p:nvPr>
            </p:nvGraphicFramePr>
            <p:xfrm>
              <a:off x="452436" y="3227540"/>
              <a:ext cx="108708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593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4614081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759608256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1035547010"/>
                        </a:ext>
                      </a:extLst>
                    </a:gridCol>
                    <a:gridCol w="3679893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90" t="-641" r="-1670297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641" r="-1553922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1980" t="-641" r="-1469307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4452" t="-641" r="-4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4452" t="-641" r="-3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4452" t="-641" r="-2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5530" t="-641" r="-662" b="-5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6D8E933-61C1-416D-BCD1-3113A8323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3901604"/>
                  </p:ext>
                </p:extLst>
              </p:nvPr>
            </p:nvGraphicFramePr>
            <p:xfrm>
              <a:off x="5000262" y="4962766"/>
              <a:ext cx="6323057" cy="112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23057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</m:e>
                                          <m:sub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</m:e>
                                          <m:sub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6D8E933-61C1-416D-BCD1-3113A8323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3901604"/>
                  </p:ext>
                </p:extLst>
              </p:nvPr>
            </p:nvGraphicFramePr>
            <p:xfrm>
              <a:off x="5000262" y="4962766"/>
              <a:ext cx="6323057" cy="112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23057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6" t="-1010" r="-385" b="-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F7BB40-2E1A-421B-9490-F9B1DB4256D6}"/>
              </a:ext>
            </a:extLst>
          </p:cNvPr>
          <p:cNvSpPr txBox="1"/>
          <p:nvPr/>
        </p:nvSpPr>
        <p:spPr>
          <a:xfrm>
            <a:off x="452436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0424E-BCBE-44C8-9277-87856E011DF8}"/>
              </a:ext>
            </a:extLst>
          </p:cNvPr>
          <p:cNvSpPr txBox="1"/>
          <p:nvPr/>
        </p:nvSpPr>
        <p:spPr>
          <a:xfrm>
            <a:off x="1066800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98424-E73F-4911-922D-CFBDD48C363E}"/>
              </a:ext>
            </a:extLst>
          </p:cNvPr>
          <p:cNvSpPr txBox="1"/>
          <p:nvPr/>
        </p:nvSpPr>
        <p:spPr>
          <a:xfrm>
            <a:off x="1665924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3FE3A-10AC-4B40-BD2B-55C1DDC879DE}"/>
              </a:ext>
            </a:extLst>
          </p:cNvPr>
          <p:cNvSpPr txBox="1"/>
          <p:nvPr/>
        </p:nvSpPr>
        <p:spPr>
          <a:xfrm>
            <a:off x="2864172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867B62-16CE-4E2A-A105-4F409965AF9E}"/>
              </a:ext>
            </a:extLst>
          </p:cNvPr>
          <p:cNvSpPr txBox="1"/>
          <p:nvPr/>
        </p:nvSpPr>
        <p:spPr>
          <a:xfrm>
            <a:off x="4706778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BF91B-9829-4587-8B5B-B69BA477A761}"/>
              </a:ext>
            </a:extLst>
          </p:cNvPr>
          <p:cNvSpPr txBox="1"/>
          <p:nvPr/>
        </p:nvSpPr>
        <p:spPr>
          <a:xfrm>
            <a:off x="6461760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F88BD-C35A-4DD2-8077-BF0B57D214DB}"/>
              </a:ext>
            </a:extLst>
          </p:cNvPr>
          <p:cNvSpPr txBox="1"/>
          <p:nvPr/>
        </p:nvSpPr>
        <p:spPr>
          <a:xfrm>
            <a:off x="9028266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5BEC9-9DE4-445F-A4C1-57300224ABC0}"/>
              </a:ext>
            </a:extLst>
          </p:cNvPr>
          <p:cNvSpPr txBox="1"/>
          <p:nvPr/>
        </p:nvSpPr>
        <p:spPr>
          <a:xfrm>
            <a:off x="7560941" y="5559924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397D3E-2D00-4716-AC3B-8C7B4A7943A9}"/>
                  </a:ext>
                </a:extLst>
              </p:cNvPr>
              <p:cNvSpPr txBox="1"/>
              <p:nvPr/>
            </p:nvSpPr>
            <p:spPr>
              <a:xfrm>
                <a:off x="523776" y="4962766"/>
                <a:ext cx="4362855" cy="1178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Conclusion: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</m:e>
                                <m:sub>
                                  <m:r>
                                    <a:rPr lang="en-SG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SG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SG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</m:e>
                            <m:sub>
                              <m:r>
                                <a:rPr lang="en-SG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000" dirty="0"/>
              </a:p>
              <a:p>
                <a:r>
                  <a:rPr lang="en-SG" sz="2400" dirty="0"/>
                  <a:t>is not a tautology.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397D3E-2D00-4716-AC3B-8C7B4A794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76" y="4962766"/>
                <a:ext cx="4362855" cy="1178400"/>
              </a:xfrm>
              <a:prstGeom prst="rect">
                <a:avLst/>
              </a:prstGeom>
              <a:blipFill>
                <a:blip r:embed="rId7"/>
                <a:stretch>
                  <a:fillRect l="-2235" t="-4145" b="-108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76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8" grpId="0"/>
      <p:bldP spid="22" grpId="0"/>
      <p:bldP spid="24" grpId="0"/>
      <p:bldP spid="26" grpId="0"/>
      <p:bldP spid="28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Q6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24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ctrlPr>
                            <a:rPr lang="en-SG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238379"/>
                  </p:ext>
                </p:extLst>
              </p:nvPr>
            </p:nvGraphicFramePr>
            <p:xfrm>
              <a:off x="7860503" y="401171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238379"/>
                  </p:ext>
                </p:extLst>
              </p:nvPr>
            </p:nvGraphicFramePr>
            <p:xfrm>
              <a:off x="7860503" y="401171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80" t="-1010" r="-372549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980" t="-1010" r="-276238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182" t="-1010" r="-1455" b="-373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B04C019-BE13-47C2-AF4B-69A60A212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9005943"/>
                  </p:ext>
                </p:extLst>
              </p:nvPr>
            </p:nvGraphicFramePr>
            <p:xfrm>
              <a:off x="452436" y="3227540"/>
              <a:ext cx="108708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593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4614081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759608256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1035547010"/>
                        </a:ext>
                      </a:extLst>
                    </a:gridCol>
                    <a:gridCol w="3679893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)∧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  <a:p>
                          <a:pPr algn="ctr"/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B04C019-BE13-47C2-AF4B-69A60A212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9005943"/>
                  </p:ext>
                </p:extLst>
              </p:nvPr>
            </p:nvGraphicFramePr>
            <p:xfrm>
              <a:off x="452436" y="3227540"/>
              <a:ext cx="108708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593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4614081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759608256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1035547010"/>
                        </a:ext>
                      </a:extLst>
                    </a:gridCol>
                    <a:gridCol w="3679893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90" t="-641" r="-1670297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41" r="-1553922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980" t="-641" r="-1469307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452" t="-641" r="-4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452" t="-641" r="-3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4452" t="-641" r="-2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5530" t="-641" r="-662" b="-5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6D8E933-61C1-416D-BCD1-3113A8323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9097945"/>
                  </p:ext>
                </p:extLst>
              </p:nvPr>
            </p:nvGraphicFramePr>
            <p:xfrm>
              <a:off x="5058137" y="4962766"/>
              <a:ext cx="6265182" cy="112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65182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</m:e>
                                          <m:sub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</m:e>
                                          <m:sub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sub>
                                        </m:sSub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6D8E933-61C1-416D-BCD1-3113A8323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9097945"/>
                  </p:ext>
                </p:extLst>
              </p:nvPr>
            </p:nvGraphicFramePr>
            <p:xfrm>
              <a:off x="5058137" y="4962766"/>
              <a:ext cx="6265182" cy="112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65182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" t="-1010" r="-389" b="-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F7BB40-2E1A-421B-9490-F9B1DB4256D6}"/>
              </a:ext>
            </a:extLst>
          </p:cNvPr>
          <p:cNvSpPr txBox="1"/>
          <p:nvPr/>
        </p:nvSpPr>
        <p:spPr>
          <a:xfrm>
            <a:off x="452436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0424E-BCBE-44C8-9277-87856E011DF8}"/>
              </a:ext>
            </a:extLst>
          </p:cNvPr>
          <p:cNvSpPr txBox="1"/>
          <p:nvPr/>
        </p:nvSpPr>
        <p:spPr>
          <a:xfrm>
            <a:off x="1066800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98424-E73F-4911-922D-CFBDD48C363E}"/>
              </a:ext>
            </a:extLst>
          </p:cNvPr>
          <p:cNvSpPr txBox="1"/>
          <p:nvPr/>
        </p:nvSpPr>
        <p:spPr>
          <a:xfrm>
            <a:off x="1665924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3FE3A-10AC-4B40-BD2B-55C1DDC879DE}"/>
              </a:ext>
            </a:extLst>
          </p:cNvPr>
          <p:cNvSpPr txBox="1"/>
          <p:nvPr/>
        </p:nvSpPr>
        <p:spPr>
          <a:xfrm>
            <a:off x="2864172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867B62-16CE-4E2A-A105-4F409965AF9E}"/>
              </a:ext>
            </a:extLst>
          </p:cNvPr>
          <p:cNvSpPr txBox="1"/>
          <p:nvPr/>
        </p:nvSpPr>
        <p:spPr>
          <a:xfrm>
            <a:off x="4706778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BF91B-9829-4587-8B5B-B69BA477A761}"/>
              </a:ext>
            </a:extLst>
          </p:cNvPr>
          <p:cNvSpPr txBox="1"/>
          <p:nvPr/>
        </p:nvSpPr>
        <p:spPr>
          <a:xfrm>
            <a:off x="6461760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F88BD-C35A-4DD2-8077-BF0B57D214DB}"/>
              </a:ext>
            </a:extLst>
          </p:cNvPr>
          <p:cNvSpPr txBox="1"/>
          <p:nvPr/>
        </p:nvSpPr>
        <p:spPr>
          <a:xfrm>
            <a:off x="9028266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5BEC9-9DE4-445F-A4C1-57300224ABC0}"/>
              </a:ext>
            </a:extLst>
          </p:cNvPr>
          <p:cNvSpPr txBox="1"/>
          <p:nvPr/>
        </p:nvSpPr>
        <p:spPr>
          <a:xfrm>
            <a:off x="7560941" y="5559924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7A5AF-555A-472B-9DAC-081560C39907}"/>
                  </a:ext>
                </a:extLst>
              </p:cNvPr>
              <p:cNvSpPr txBox="1"/>
              <p:nvPr/>
            </p:nvSpPr>
            <p:spPr>
              <a:xfrm>
                <a:off x="523776" y="4962766"/>
                <a:ext cx="4362855" cy="1178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Conclusion: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SG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000" dirty="0"/>
              </a:p>
              <a:p>
                <a:r>
                  <a:rPr lang="en-SG" sz="2400" dirty="0"/>
                  <a:t>is not a tautology.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047A5AF-555A-472B-9DAC-081560C39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76" y="4962766"/>
                <a:ext cx="4362855" cy="1178400"/>
              </a:xfrm>
              <a:prstGeom prst="rect">
                <a:avLst/>
              </a:prstGeom>
              <a:blipFill>
                <a:blip r:embed="rId6"/>
                <a:stretch>
                  <a:fillRect l="-2235" t="-4145" b="-108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46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8" grpId="0"/>
      <p:bldP spid="22" grpId="0"/>
      <p:bldP spid="24" grpId="0"/>
      <p:bldP spid="26" grpId="0"/>
      <p:bldP spid="28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Q6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25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d>
                        <m:dPr>
                          <m:ctrlPr>
                            <a:rPr lang="en-SG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2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5285424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654668"/>
                  </p:ext>
                </p:extLst>
              </p:nvPr>
            </p:nvGraphicFramePr>
            <p:xfrm>
              <a:off x="7860503" y="401171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rgbClr val="FF33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6">
                <a:extLst>
                  <a:ext uri="{FF2B5EF4-FFF2-40B4-BE49-F238E27FC236}">
                    <a16:creationId xmlns:a16="http://schemas.microsoft.com/office/drawing/2014/main" id="{E949888B-B3BA-441C-818B-59767F80FE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0654668"/>
                  </p:ext>
                </p:extLst>
              </p:nvPr>
            </p:nvGraphicFramePr>
            <p:xfrm>
              <a:off x="7860503" y="401171"/>
              <a:ext cx="2907985" cy="26748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8706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8706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1670573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80" t="-1010" r="-372549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980" t="-1010" r="-276238" b="-373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4182" t="-1010" r="-1455" b="-373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916990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14501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800" dirty="0"/>
                            <a:t>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6820169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B04C019-BE13-47C2-AF4B-69A60A212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880350"/>
                  </p:ext>
                </p:extLst>
              </p:nvPr>
            </p:nvGraphicFramePr>
            <p:xfrm>
              <a:off x="452436" y="3227540"/>
              <a:ext cx="108708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593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4614081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759608256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1035547010"/>
                        </a:ext>
                      </a:extLst>
                    </a:gridCol>
                    <a:gridCol w="3679893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dirty="0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)∧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  <a:p>
                          <a:pPr algn="ctr"/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3B04C019-BE13-47C2-AF4B-69A60A2128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2880350"/>
                  </p:ext>
                </p:extLst>
              </p:nvPr>
            </p:nvGraphicFramePr>
            <p:xfrm>
              <a:off x="452436" y="3227540"/>
              <a:ext cx="10870884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593">
                      <a:extLst>
                        <a:ext uri="{9D8B030D-6E8A-4147-A177-3AD203B41FA5}">
                          <a16:colId xmlns:a16="http://schemas.microsoft.com/office/drawing/2014/main" val="2813117498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3968354864"/>
                        </a:ext>
                      </a:extLst>
                    </a:gridCol>
                    <a:gridCol w="617593">
                      <a:extLst>
                        <a:ext uri="{9D8B030D-6E8A-4147-A177-3AD203B41FA5}">
                          <a16:colId xmlns:a16="http://schemas.microsoft.com/office/drawing/2014/main" val="4614081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47593232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2759608256"/>
                        </a:ext>
                      </a:extLst>
                    </a:gridCol>
                    <a:gridCol w="1779404">
                      <a:extLst>
                        <a:ext uri="{9D8B030D-6E8A-4147-A177-3AD203B41FA5}">
                          <a16:colId xmlns:a16="http://schemas.microsoft.com/office/drawing/2014/main" val="1035547010"/>
                        </a:ext>
                      </a:extLst>
                    </a:gridCol>
                    <a:gridCol w="3679893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90" t="-641" r="-1670297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641" r="-1553922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1980" t="-641" r="-1469307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4452" t="-641" r="-4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4452" t="-641" r="-3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4452" t="-641" r="-208219" b="-5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95530" t="-641" r="-662" b="-5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6D8E933-61C1-416D-BCD1-3113A8323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062171"/>
                  </p:ext>
                </p:extLst>
              </p:nvPr>
            </p:nvGraphicFramePr>
            <p:xfrm>
              <a:off x="5069711" y="4962766"/>
              <a:ext cx="6253608" cy="112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53608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</m:e>
                                          <m:sub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sub>
                                        </m:sSub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</m:e>
                                    </m:d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</a:rPr>
                                          <m:t>𝒒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→</m:t>
                                            </m:r>
                                          </m:e>
                                          <m:sub>
                                            <m:r>
                                              <a:rPr lang="en-SG" sz="2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𝒄</m:t>
                                            </m:r>
                                          </m:sub>
                                        </m:sSub>
                                        <m:r>
                                          <a:rPr lang="en-SG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𝒓</m:t>
                                        </m:r>
                                      </m:e>
                                    </m:d>
                                  </m:e>
                                </m:d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sSub>
                                  <m:sSubPr>
                                    <m:ctrlPr>
                                      <a:rPr lang="en-SG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</m:e>
                                  <m:sub>
                                    <m:r>
                                      <a:rPr lang="en-SG" sz="2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800" dirty="0"/>
                        </a:p>
                      </a:txBody>
                      <a:tcPr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480963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76D8E933-61C1-416D-BCD1-3113A83230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8062171"/>
                  </p:ext>
                </p:extLst>
              </p:nvPr>
            </p:nvGraphicFramePr>
            <p:xfrm>
              <a:off x="5069711" y="4962766"/>
              <a:ext cx="6253608" cy="112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53608">
                      <a:extLst>
                        <a:ext uri="{9D8B030D-6E8A-4147-A177-3AD203B41FA5}">
                          <a16:colId xmlns:a16="http://schemas.microsoft.com/office/drawing/2014/main" val="1371896985"/>
                        </a:ext>
                      </a:extLst>
                    </a:gridCol>
                  </a:tblGrid>
                  <a:tr h="60221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97" t="-1010" r="-389" b="-8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5459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endParaRPr lang="en-SG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39059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F7BB40-2E1A-421B-9490-F9B1DB4256D6}"/>
              </a:ext>
            </a:extLst>
          </p:cNvPr>
          <p:cNvSpPr txBox="1"/>
          <p:nvPr/>
        </p:nvSpPr>
        <p:spPr>
          <a:xfrm>
            <a:off x="452436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0424E-BCBE-44C8-9277-87856E011DF8}"/>
              </a:ext>
            </a:extLst>
          </p:cNvPr>
          <p:cNvSpPr txBox="1"/>
          <p:nvPr/>
        </p:nvSpPr>
        <p:spPr>
          <a:xfrm>
            <a:off x="1066800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198424-E73F-4911-922D-CFBDD48C363E}"/>
              </a:ext>
            </a:extLst>
          </p:cNvPr>
          <p:cNvSpPr txBox="1"/>
          <p:nvPr/>
        </p:nvSpPr>
        <p:spPr>
          <a:xfrm>
            <a:off x="1665924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3FE3A-10AC-4B40-BD2B-55C1DDC879DE}"/>
              </a:ext>
            </a:extLst>
          </p:cNvPr>
          <p:cNvSpPr txBox="1"/>
          <p:nvPr/>
        </p:nvSpPr>
        <p:spPr>
          <a:xfrm>
            <a:off x="2864172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867B62-16CE-4E2A-A105-4F409965AF9E}"/>
              </a:ext>
            </a:extLst>
          </p:cNvPr>
          <p:cNvSpPr txBox="1"/>
          <p:nvPr/>
        </p:nvSpPr>
        <p:spPr>
          <a:xfrm>
            <a:off x="4706778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BF91B-9829-4587-8B5B-B69BA477A761}"/>
              </a:ext>
            </a:extLst>
          </p:cNvPr>
          <p:cNvSpPr txBox="1"/>
          <p:nvPr/>
        </p:nvSpPr>
        <p:spPr>
          <a:xfrm>
            <a:off x="6461760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F88BD-C35A-4DD2-8077-BF0B57D214DB}"/>
              </a:ext>
            </a:extLst>
          </p:cNvPr>
          <p:cNvSpPr txBox="1"/>
          <p:nvPr/>
        </p:nvSpPr>
        <p:spPr>
          <a:xfrm>
            <a:off x="9028266" y="4167360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5BEC9-9DE4-445F-A4C1-57300224ABC0}"/>
              </a:ext>
            </a:extLst>
          </p:cNvPr>
          <p:cNvSpPr txBox="1"/>
          <p:nvPr/>
        </p:nvSpPr>
        <p:spPr>
          <a:xfrm>
            <a:off x="7560941" y="5559924"/>
            <a:ext cx="599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FDD24-87B8-44E8-BF2A-8F94B294DFAD}"/>
                  </a:ext>
                </a:extLst>
              </p:cNvPr>
              <p:cNvSpPr txBox="1"/>
              <p:nvPr/>
            </p:nvSpPr>
            <p:spPr>
              <a:xfrm>
                <a:off x="523776" y="4962766"/>
                <a:ext cx="4362855" cy="1178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Conclusion: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SG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en-SG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→</m:t>
                                  </m:r>
                                </m:e>
                                <m:sub>
                                  <m:r>
                                    <a:rPr lang="en-SG" sz="2000" b="0" i="1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SG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SG" sz="20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</m:e>
                            <m:sub>
                              <m:r>
                                <a:rPr lang="en-SG" sz="20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000" dirty="0"/>
              </a:p>
              <a:p>
                <a:r>
                  <a:rPr lang="en-SG" sz="2400" dirty="0"/>
                  <a:t>is not a tautology.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FDD24-87B8-44E8-BF2A-8F94B294D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76" y="4962766"/>
                <a:ext cx="4362855" cy="1178400"/>
              </a:xfrm>
              <a:prstGeom prst="rect">
                <a:avLst/>
              </a:prstGeom>
              <a:blipFill>
                <a:blip r:embed="rId6"/>
                <a:stretch>
                  <a:fillRect l="-2235" t="-4145" b="-108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32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8" grpId="0"/>
      <p:bldP spid="22" grpId="0"/>
      <p:bldP spid="24" grpId="0"/>
      <p:bldP spid="26" grpId="0"/>
      <p:bldP spid="28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01634-CA47-29D1-2F30-4B36DBA42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0F09E5DA-5B75-77F4-D199-0768445E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E35670-67DD-2B65-48D9-D7D87559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82" y="0"/>
            <a:ext cx="5731718" cy="1325563"/>
          </a:xfrm>
        </p:spPr>
        <p:txBody>
          <a:bodyPr>
            <a:normAutofit/>
          </a:bodyPr>
          <a:lstStyle/>
          <a:p>
            <a:r>
              <a:rPr lang="en-SG" sz="3600" dirty="0"/>
              <a:t>Arguments: Valid vs. Sound</a:t>
            </a:r>
            <a:endParaRPr lang="en-US" sz="3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77EABC-1679-423A-E5DE-07E0000D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82" y="3429000"/>
            <a:ext cx="7817373" cy="238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DA7FCF-D0EE-113B-4E1A-5F8087A84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97" y="1325564"/>
            <a:ext cx="10060242" cy="115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31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B220D-B8FF-29D4-5488-270F621DE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27463498-323D-50BA-1F53-B53E4188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680413-F46E-A61A-6F24-A5139DB3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82" y="0"/>
            <a:ext cx="5731718" cy="1325563"/>
          </a:xfrm>
        </p:spPr>
        <p:txBody>
          <a:bodyPr>
            <a:normAutofit/>
          </a:bodyPr>
          <a:lstStyle/>
          <a:p>
            <a:r>
              <a:rPr lang="en-SG" sz="3600" dirty="0"/>
              <a:t>Arguments: Valid vs. Sound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9F791F-A2D9-AC92-B828-DD998FCA8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95" y="1259456"/>
            <a:ext cx="7543720" cy="391292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024090-47EA-520E-800E-52909674A69A}"/>
              </a:ext>
            </a:extLst>
          </p:cNvPr>
          <p:cNvSpPr txBox="1">
            <a:spLocks/>
          </p:cNvSpPr>
          <p:nvPr/>
        </p:nvSpPr>
        <p:spPr>
          <a:xfrm>
            <a:off x="625495" y="5204619"/>
            <a:ext cx="10421612" cy="787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3600" dirty="0"/>
              <a:t>Or, deduce through rules of inference.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69608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F91C5-2115-58E5-89DE-5CB0F2E3B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B32DEF5-BF4F-E65E-0B63-7D86FFB5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28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9A8165-B3D9-683E-7DD1-32B4491EF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97" y="1135102"/>
            <a:ext cx="5731718" cy="4587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F5EC67-3237-30D4-9899-9CA581E8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15" y="1284515"/>
            <a:ext cx="5458688" cy="428896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0BAF662-3380-5E2C-BB6B-40ED7E7B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82" y="0"/>
            <a:ext cx="5731718" cy="1325563"/>
          </a:xfrm>
        </p:spPr>
        <p:txBody>
          <a:bodyPr>
            <a:normAutofit/>
          </a:bodyPr>
          <a:lstStyle/>
          <a:p>
            <a:r>
              <a:rPr lang="en-SG" sz="3600" dirty="0"/>
              <a:t>Rules of Inference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1296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06A87-FD30-DE38-B8C0-435373958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9C73-0336-1EAA-3CDE-AB71415E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Q7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23C14642-E32B-F017-E1EB-B4F82C8C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29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13F7D6-3D2F-262D-F859-119A529A3705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7464744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(a) 	Sandra knows Java and Sandra knows C++.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Sandra knows C++.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7464744" cy="954107"/>
              </a:xfrm>
              <a:prstGeom prst="rect">
                <a:avLst/>
              </a:prstGeom>
              <a:blipFill>
                <a:blip r:embed="rId2"/>
                <a:stretch>
                  <a:fillRect l="-1714" t="-6410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B38755-7C14-0F57-C4BF-9EB97F92DF93}"/>
                  </a:ext>
                </a:extLst>
              </p:cNvPr>
              <p:cNvSpPr txBox="1"/>
              <p:nvPr/>
            </p:nvSpPr>
            <p:spPr>
              <a:xfrm>
                <a:off x="2057400" y="1889760"/>
                <a:ext cx="50139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dirty="0"/>
                  <a:t> be “Sandra knows Java”.</a:t>
                </a:r>
              </a:p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 be “Sandra knows C++”.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889760"/>
                <a:ext cx="5013960" cy="954107"/>
              </a:xfrm>
              <a:prstGeom prst="rect">
                <a:avLst/>
              </a:prstGeom>
              <a:blipFill>
                <a:blip r:embed="rId3"/>
                <a:stretch>
                  <a:fillRect l="-2555" t="-5732" b="-17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3A1046-1583-8FE5-A18D-9C99600BFC74}"/>
                  </a:ext>
                </a:extLst>
              </p:cNvPr>
              <p:cNvSpPr txBox="1"/>
              <p:nvPr/>
            </p:nvSpPr>
            <p:spPr>
              <a:xfrm>
                <a:off x="2072640" y="3490914"/>
                <a:ext cx="4023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40" y="3490914"/>
                <a:ext cx="4023360" cy="523220"/>
              </a:xfrm>
              <a:prstGeom prst="rect">
                <a:avLst/>
              </a:prstGeom>
              <a:blipFill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DDCEC7-FB53-67AD-43E8-FB692EA58487}"/>
                  </a:ext>
                </a:extLst>
              </p:cNvPr>
              <p:cNvSpPr txBox="1"/>
              <p:nvPr/>
            </p:nvSpPr>
            <p:spPr>
              <a:xfrm>
                <a:off x="2057400" y="4014134"/>
                <a:ext cx="6080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	(valid by specialization)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014134"/>
                <a:ext cx="6080760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67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4BEDF-4166-13AA-0E56-345AFBDFA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C446-64E6-2323-A022-1160DCD7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067" y="3059623"/>
            <a:ext cx="9919866" cy="738753"/>
          </a:xfrm>
        </p:spPr>
        <p:txBody>
          <a:bodyPr>
            <a:normAutofit fontScale="90000"/>
          </a:bodyPr>
          <a:lstStyle/>
          <a:p>
            <a:r>
              <a:rPr lang="en-SG" dirty="0"/>
              <a:t>More introductions! </a:t>
            </a:r>
            <a:br>
              <a:rPr lang="en-SG" dirty="0"/>
            </a:br>
            <a:r>
              <a:rPr lang="en-SG" sz="3100" dirty="0"/>
              <a:t>(while I take attendance)</a:t>
            </a:r>
            <a:endParaRPr lang="en-SG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2CB9302-7644-C13B-7226-CA11FDA8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90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Q7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30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421304" cy="18158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(b)	If at least one of these two numbers is divisible by 6, then the product of these two numbers is divisible by 6.</a:t>
                </a:r>
              </a:p>
              <a:p>
                <a:pPr>
                  <a:tabLst>
                    <a:tab pos="533400" algn="l"/>
                  </a:tabLst>
                </a:pPr>
                <a:r>
                  <a:rPr lang="en-SG" sz="2800" dirty="0"/>
                  <a:t>	Neither of these two numbers is divisible by 6.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The product of these two numbers is not divisible by 6.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421304" cy="1815882"/>
              </a:xfrm>
              <a:prstGeom prst="rect">
                <a:avLst/>
              </a:prstGeom>
              <a:blipFill>
                <a:blip r:embed="rId2"/>
                <a:stretch>
                  <a:fillRect l="-1228" t="-3356" b="-87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/>
              <p:nvPr/>
            </p:nvSpPr>
            <p:spPr>
              <a:xfrm>
                <a:off x="1531620" y="2320135"/>
                <a:ext cx="91287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dirty="0"/>
                  <a:t> be “the first number is divisible by 6”.</a:t>
                </a:r>
              </a:p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 be “the second number is divisible by 6”.</a:t>
                </a:r>
              </a:p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 be “the product of these two numbers is divisible by 6”.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620" y="2320135"/>
                <a:ext cx="9128760" cy="1384995"/>
              </a:xfrm>
              <a:prstGeom prst="rect">
                <a:avLst/>
              </a:prstGeom>
              <a:blipFill>
                <a:blip r:embed="rId3"/>
                <a:stretch>
                  <a:fillRect l="-1335" t="-4405" r="-67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/>
              <p:nvPr/>
            </p:nvSpPr>
            <p:spPr>
              <a:xfrm>
                <a:off x="2057400" y="3705130"/>
                <a:ext cx="4023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705130"/>
                <a:ext cx="402336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/>
              <p:nvPr/>
            </p:nvSpPr>
            <p:spPr>
              <a:xfrm>
                <a:off x="2057399" y="4228350"/>
                <a:ext cx="62901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	(premise) (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~(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SG" sz="2800" dirty="0"/>
                  <a:t>q))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99" y="4228350"/>
                <a:ext cx="6290188" cy="523220"/>
              </a:xfrm>
              <a:prstGeom prst="rect">
                <a:avLst/>
              </a:prstGeom>
              <a:blipFill>
                <a:blip r:embed="rId5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/>
              <p:nvPr/>
            </p:nvSpPr>
            <p:spPr>
              <a:xfrm>
                <a:off x="2057400" y="4751570"/>
                <a:ext cx="67056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(invalid: inverse error;</a:t>
                </a:r>
              </a:p>
              <a:p>
                <a:pPr>
                  <a:tabLst>
                    <a:tab pos="2239963" algn="l"/>
                  </a:tabLst>
                </a:pPr>
                <a:r>
                  <a:rPr lang="en-SG" sz="2800" dirty="0"/>
                  <a:t>	counter-example: 2 and 3.)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751570"/>
                <a:ext cx="6705600" cy="954107"/>
              </a:xfrm>
              <a:prstGeom prst="rect">
                <a:avLst/>
              </a:prstGeom>
              <a:blipFill>
                <a:blip r:embed="rId6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72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Q7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421304" cy="18158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(b)	If at least one of these two numbers is divisible by 6, then the product of these two numbers is divisible by 6.</a:t>
                </a:r>
              </a:p>
              <a:p>
                <a:pPr>
                  <a:tabLst>
                    <a:tab pos="533400" algn="l"/>
                  </a:tabLst>
                </a:pPr>
                <a:r>
                  <a:rPr lang="en-SG" sz="2800" dirty="0"/>
                  <a:t>	Neither of these two numbers is divisible by 6.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The product of these two numbers is not divisible by 6.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421304" cy="1815882"/>
              </a:xfrm>
              <a:prstGeom prst="rect">
                <a:avLst/>
              </a:prstGeom>
              <a:blipFill>
                <a:blip r:embed="rId2"/>
                <a:stretch>
                  <a:fillRect l="-1228" t="-3356" b="-872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/>
              <p:nvPr/>
            </p:nvSpPr>
            <p:spPr>
              <a:xfrm>
                <a:off x="1531620" y="2765120"/>
                <a:ext cx="91287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2800" dirty="0"/>
                  <a:t> be “at least one of these two numbers is divisible by 6”.</a:t>
                </a:r>
              </a:p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sz="2800" dirty="0"/>
                  <a:t> be “the product of these two numbers is divisible by 6”.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620" y="2765120"/>
                <a:ext cx="9128760" cy="954107"/>
              </a:xfrm>
              <a:prstGeom prst="rect">
                <a:avLst/>
              </a:prstGeom>
              <a:blipFill>
                <a:blip r:embed="rId3"/>
                <a:stretch>
                  <a:fillRect l="-1335" t="-6410" r="-401" b="-1794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/>
              <p:nvPr/>
            </p:nvSpPr>
            <p:spPr>
              <a:xfrm>
                <a:off x="2057400" y="3705130"/>
                <a:ext cx="4023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705130"/>
                <a:ext cx="402336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/>
              <p:nvPr/>
            </p:nvSpPr>
            <p:spPr>
              <a:xfrm>
                <a:off x="2057400" y="4228350"/>
                <a:ext cx="40538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228350"/>
                <a:ext cx="4053842" cy="523220"/>
              </a:xfrm>
              <a:prstGeom prst="rect">
                <a:avLst/>
              </a:prstGeom>
              <a:blipFill>
                <a:blip r:embed="rId5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/>
              <p:nvPr/>
            </p:nvSpPr>
            <p:spPr>
              <a:xfrm>
                <a:off x="2057400" y="4751570"/>
                <a:ext cx="67056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sz="2800" dirty="0"/>
                  <a:t>	(invalid: inverse error;</a:t>
                </a:r>
              </a:p>
              <a:p>
                <a:pPr>
                  <a:tabLst>
                    <a:tab pos="2239963" algn="l"/>
                  </a:tabLst>
                </a:pPr>
                <a:r>
                  <a:rPr lang="en-SG" sz="2800" dirty="0"/>
                  <a:t>	counter-example: 2 and 3.)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751570"/>
                <a:ext cx="6705600" cy="954107"/>
              </a:xfrm>
              <a:prstGeom prst="rect">
                <a:avLst/>
              </a:prstGeom>
              <a:blipFill>
                <a:blip r:embed="rId6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91EDBC5-EE46-4F65-A571-0798E73E6A3D}"/>
              </a:ext>
            </a:extLst>
          </p:cNvPr>
          <p:cNvSpPr txBox="1"/>
          <p:nvPr/>
        </p:nvSpPr>
        <p:spPr>
          <a:xfrm>
            <a:off x="554167" y="2241900"/>
            <a:ext cx="411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Let’s discuss this version: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18DDA9-E02B-4099-907D-A26E396B9ADD}"/>
              </a:ext>
            </a:extLst>
          </p:cNvPr>
          <p:cNvSpPr txBox="1"/>
          <p:nvPr/>
        </p:nvSpPr>
        <p:spPr>
          <a:xfrm>
            <a:off x="7479323" y="3831744"/>
            <a:ext cx="4118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Which version is better?</a:t>
            </a:r>
          </a:p>
        </p:txBody>
      </p:sp>
    </p:spTree>
    <p:extLst>
      <p:ext uri="{BB962C8B-B14F-4D97-AF65-F5344CB8AC3E}">
        <p14:creationId xmlns:p14="http://schemas.microsoft.com/office/powerpoint/2010/main" val="420746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9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Q7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421304" cy="224676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(c)	If there are as many rational numbers as there are irrational numbers, then the set of all irrational numbers is infinite.</a:t>
                </a:r>
              </a:p>
              <a:p>
                <a:pPr>
                  <a:tabLst>
                    <a:tab pos="533400" algn="l"/>
                  </a:tabLst>
                </a:pPr>
                <a:r>
                  <a:rPr lang="en-SG" sz="2800" dirty="0"/>
                  <a:t>	The set of all irrational numbers is infinite.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There are as many rational numbers as there are irrational numbers.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421304" cy="2246769"/>
              </a:xfrm>
              <a:prstGeom prst="rect">
                <a:avLst/>
              </a:prstGeom>
              <a:blipFill>
                <a:blip r:embed="rId2"/>
                <a:stretch>
                  <a:fillRect l="-1228" t="-2717" b="-70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/>
              <p:nvPr/>
            </p:nvSpPr>
            <p:spPr>
              <a:xfrm>
                <a:off x="1531620" y="2745647"/>
                <a:ext cx="88620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dirty="0"/>
                  <a:t> be “there are as many rational numbers as there are irrational numbers”.</a:t>
                </a:r>
              </a:p>
              <a:p>
                <a:r>
                  <a:rPr lang="en-SG" sz="2800" dirty="0"/>
                  <a:t>Let </a:t>
                </a: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 be “the set of all irrational numbers is infinite”.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620" y="2745647"/>
                <a:ext cx="8862060" cy="1384995"/>
              </a:xfrm>
              <a:prstGeom prst="rect">
                <a:avLst/>
              </a:prstGeom>
              <a:blipFill>
                <a:blip r:embed="rId3"/>
                <a:stretch>
                  <a:fillRect l="-1376" t="-3947" b="-114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/>
              <p:nvPr/>
            </p:nvSpPr>
            <p:spPr>
              <a:xfrm>
                <a:off x="2545080" y="4265318"/>
                <a:ext cx="4023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80" y="4265318"/>
                <a:ext cx="402336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/>
              <p:nvPr/>
            </p:nvSpPr>
            <p:spPr>
              <a:xfrm>
                <a:off x="2545080" y="4788538"/>
                <a:ext cx="4023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80" y="4788538"/>
                <a:ext cx="4023360" cy="523220"/>
              </a:xfrm>
              <a:prstGeom prst="rect">
                <a:avLst/>
              </a:prstGeom>
              <a:blipFill>
                <a:blip r:embed="rId5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/>
              <p:nvPr/>
            </p:nvSpPr>
            <p:spPr>
              <a:xfrm>
                <a:off x="2545080" y="5311758"/>
                <a:ext cx="6705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2239963" algn="l"/>
                  </a:tabLst>
                </a:pP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dirty="0"/>
                  <a:t>	(invalid: converse error.)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80" y="5311758"/>
                <a:ext cx="6705600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936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Q7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33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10543224" cy="13849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(d)	If I get a Christmas bonus, I’ll buy a stereo.</a:t>
                </a:r>
              </a:p>
              <a:p>
                <a:pPr>
                  <a:tabLst>
                    <a:tab pos="533400" algn="l"/>
                  </a:tabLst>
                </a:pPr>
                <a:r>
                  <a:rPr lang="en-SG" sz="2800" dirty="0"/>
                  <a:t>	If I sell my motorcycle, I’ll buy a stereo.</a:t>
                </a:r>
              </a:p>
              <a:p>
                <a:pPr marL="533400" indent="-533400">
                  <a:tabLst>
                    <a:tab pos="533400" algn="l"/>
                  </a:tabLst>
                </a:pPr>
                <a:r>
                  <a:rPr lang="en-SG" sz="2800" dirty="0"/>
                  <a:t>	</a:t>
                </a:r>
                <a14:m>
                  <m:oMath xmlns:m="http://schemas.openxmlformats.org/officeDocument/2006/math">
                    <m:r>
                      <a:rPr lang="en-SG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SG" sz="2800" dirty="0"/>
                  <a:t> If I get a Christmas bonus or I sell my motorcycle, I’ll buy a stereo.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10543224" cy="1384995"/>
              </a:xfrm>
              <a:prstGeom prst="rect">
                <a:avLst/>
              </a:prstGeom>
              <a:blipFill>
                <a:blip r:embed="rId2"/>
                <a:stretch>
                  <a:fillRect l="-1214" t="-4405" r="-40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/>
              <p:nvPr/>
            </p:nvSpPr>
            <p:spPr>
              <a:xfrm>
                <a:off x="3016766" y="1840491"/>
                <a:ext cx="48013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400" dirty="0"/>
                  <a:t> be “I get a Christmas bonus”.</a:t>
                </a:r>
              </a:p>
              <a:p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400" dirty="0"/>
                  <a:t> be “I sell my motorcycle”.</a:t>
                </a:r>
              </a:p>
              <a:p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400" dirty="0"/>
                  <a:t> be “I’ll buy a stereo”.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04F28-C1CB-4200-A63A-3F5327B1A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766" y="1840491"/>
                <a:ext cx="4801354" cy="1200329"/>
              </a:xfrm>
              <a:prstGeom prst="rect">
                <a:avLst/>
              </a:prstGeom>
              <a:blipFill>
                <a:blip r:embed="rId3"/>
                <a:stretch>
                  <a:fillRect l="-2030" t="-4061" b="-1066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/>
              <p:nvPr/>
            </p:nvSpPr>
            <p:spPr>
              <a:xfrm>
                <a:off x="1446637" y="2959749"/>
                <a:ext cx="6080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6F73CF3-3DCC-4771-8395-28D03ED43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37" y="2959749"/>
                <a:ext cx="6080760" cy="523220"/>
              </a:xfrm>
              <a:prstGeom prst="rect">
                <a:avLst/>
              </a:prstGeom>
              <a:blipFill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/>
              <p:nvPr/>
            </p:nvSpPr>
            <p:spPr>
              <a:xfrm>
                <a:off x="1446637" y="3384180"/>
                <a:ext cx="6522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(premise)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4D655F-C466-4BD2-A336-65459A40A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37" y="3384180"/>
                <a:ext cx="6522720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/>
              <p:nvPr/>
            </p:nvSpPr>
            <p:spPr>
              <a:xfrm>
                <a:off x="1446637" y="3887012"/>
                <a:ext cx="871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/>
                  <a:t>	(conjunction premises)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6CF9B90-9482-4364-B2F7-4B6ED2386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37" y="3887012"/>
                <a:ext cx="8717280" cy="523220"/>
              </a:xfrm>
              <a:prstGeom prst="rect">
                <a:avLst/>
              </a:prstGeom>
              <a:blipFill>
                <a:blip r:embed="rId6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D87A11-8DC2-4DD7-99D2-4586A9371F5D}"/>
                  </a:ext>
                </a:extLst>
              </p:cNvPr>
              <p:cNvSpPr txBox="1"/>
              <p:nvPr/>
            </p:nvSpPr>
            <p:spPr>
              <a:xfrm>
                <a:off x="1446637" y="4410232"/>
                <a:ext cx="871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(~</m:t>
                    </m:r>
                    <m:r>
                      <a:rPr lang="en-SG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)∧(~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dirty="0"/>
                  <a:t>	(implication law)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D87A11-8DC2-4DD7-99D2-4586A9371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37" y="4410232"/>
                <a:ext cx="8717280" cy="523220"/>
              </a:xfrm>
              <a:prstGeom prst="rect">
                <a:avLst/>
              </a:prstGeom>
              <a:blipFill>
                <a:blip r:embed="rId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5594F0-4FCB-4ED9-B439-7DD0086C2503}"/>
                  </a:ext>
                </a:extLst>
              </p:cNvPr>
              <p:cNvSpPr txBox="1"/>
              <p:nvPr/>
            </p:nvSpPr>
            <p:spPr>
              <a:xfrm>
                <a:off x="1446637" y="4895831"/>
                <a:ext cx="871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(~</m:t>
                    </m:r>
                    <m:r>
                      <a:rPr lang="en-SG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∧~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(distributive law)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5594F0-4FCB-4ED9-B439-7DD0086C2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37" y="4895831"/>
                <a:ext cx="8717280" cy="523220"/>
              </a:xfrm>
              <a:prstGeom prst="rect">
                <a:avLst/>
              </a:prstGeom>
              <a:blipFill>
                <a:blip r:embed="rId8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4510B-89C9-47FC-9938-428396D8A355}"/>
                  </a:ext>
                </a:extLst>
              </p:cNvPr>
              <p:cNvSpPr txBox="1"/>
              <p:nvPr/>
            </p:nvSpPr>
            <p:spPr>
              <a:xfrm>
                <a:off x="1446637" y="5419051"/>
                <a:ext cx="871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~(</m:t>
                    </m:r>
                    <m:r>
                      <a:rPr lang="en-SG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(De Morgan’s law)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24510B-89C9-47FC-9938-428396D8A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37" y="5419051"/>
                <a:ext cx="8717280" cy="523220"/>
              </a:xfrm>
              <a:prstGeom prst="rect">
                <a:avLst/>
              </a:prstGeom>
              <a:blipFill>
                <a:blip r:embed="rId9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AA4C98-DD4C-44B9-BD23-85BEE3853A9A}"/>
                  </a:ext>
                </a:extLst>
              </p:cNvPr>
              <p:cNvSpPr txBox="1"/>
              <p:nvPr/>
            </p:nvSpPr>
            <p:spPr>
              <a:xfrm>
                <a:off x="1446637" y="5904650"/>
                <a:ext cx="87172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3322638" algn="l"/>
                  </a:tabLst>
                </a:pP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SG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dirty="0"/>
                  <a:t>	(implication law)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AA4C98-DD4C-44B9-BD23-85BEE385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37" y="5904650"/>
                <a:ext cx="8717280" cy="523220"/>
              </a:xfrm>
              <a:prstGeom prst="rect">
                <a:avLst/>
              </a:prstGeom>
              <a:blipFill>
                <a:blip r:embed="rId10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DD796C4-4201-4102-8BF8-D74909637FB0}"/>
              </a:ext>
            </a:extLst>
          </p:cNvPr>
          <p:cNvGrpSpPr/>
          <p:nvPr/>
        </p:nvGrpSpPr>
        <p:grpSpPr>
          <a:xfrm>
            <a:off x="1176336" y="3887012"/>
            <a:ext cx="10292508" cy="2055259"/>
            <a:chOff x="1176336" y="3887012"/>
            <a:chExt cx="10292508" cy="20552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56F7AD2-171F-4714-9D29-7B62FEA689D4}"/>
                </a:ext>
              </a:extLst>
            </p:cNvPr>
            <p:cNvSpPr/>
            <p:nvPr/>
          </p:nvSpPr>
          <p:spPr>
            <a:xfrm>
              <a:off x="1176336" y="3887012"/>
              <a:ext cx="8757208" cy="205525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F703C8-D612-4C50-BB95-331884BAFA78}"/>
                </a:ext>
              </a:extLst>
            </p:cNvPr>
            <p:cNvSpPr txBox="1"/>
            <p:nvPr/>
          </p:nvSpPr>
          <p:spPr>
            <a:xfrm>
              <a:off x="10021881" y="4241808"/>
              <a:ext cx="14469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rgbClr val="C00000"/>
                  </a:solidFill>
                </a:rPr>
                <a:t>How do you fill in the gap?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57FA2-8565-4B23-A577-110DC47BB92F}"/>
              </a:ext>
            </a:extLst>
          </p:cNvPr>
          <p:cNvSpPr txBox="1"/>
          <p:nvPr/>
        </p:nvSpPr>
        <p:spPr>
          <a:xfrm>
            <a:off x="8055980" y="2002420"/>
            <a:ext cx="3412864" cy="1323439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Many students cite Proof by Division into Cases (Lecture #2 slide 66). This is NOT proof by division into cases.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2157" y="5680661"/>
            <a:ext cx="353740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Note that for brevity, some steps are skipped. See answer document for the complete answer.</a:t>
            </a:r>
          </a:p>
        </p:txBody>
      </p:sp>
    </p:spTree>
    <p:extLst>
      <p:ext uri="{BB962C8B-B14F-4D97-AF65-F5344CB8AC3E}">
        <p14:creationId xmlns:p14="http://schemas.microsoft.com/office/powerpoint/2010/main" val="109316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9" grpId="0"/>
      <p:bldP spid="11" grpId="0"/>
      <p:bldP spid="12" grpId="0"/>
      <p:bldP spid="13" grpId="0"/>
      <p:bldP spid="14" grpId="0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Q8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5508243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SG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Given the following argument: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63BE7-1B58-4095-B340-A294B593B7AC}"/>
                  </a:ext>
                </a:extLst>
              </p:cNvPr>
              <p:cNvSpPr txBox="1"/>
              <p:nvPr/>
            </p:nvSpPr>
            <p:spPr>
              <a:xfrm>
                <a:off x="4445876" y="1182416"/>
                <a:ext cx="2459421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63BE7-1B58-4095-B340-A294B593B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876" y="1182416"/>
                <a:ext cx="2459421" cy="16158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B607B9-A47E-45A9-A7C2-6F5F92C99EAD}"/>
                  </a:ext>
                </a:extLst>
              </p:cNvPr>
              <p:cNvSpPr txBox="1"/>
              <p:nvPr/>
            </p:nvSpPr>
            <p:spPr>
              <a:xfrm>
                <a:off x="1176336" y="2951946"/>
                <a:ext cx="6438409" cy="13849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Without actually drawing the truth table, determine the values of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SG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SG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SG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in the critical row(s) of the truth table. </a:t>
                </a:r>
                <a:endParaRPr lang="en-S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B607B9-A47E-45A9-A7C2-6F5F92C99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2951946"/>
                <a:ext cx="6438409" cy="1384995"/>
              </a:xfrm>
              <a:prstGeom prst="rect">
                <a:avLst/>
              </a:prstGeom>
              <a:blipFill>
                <a:blip r:embed="rId3"/>
                <a:stretch>
                  <a:fillRect l="-1989" t="-396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5B0CE1E-7833-4A07-A281-0262645418B2}"/>
              </a:ext>
            </a:extLst>
          </p:cNvPr>
          <p:cNvSpPr txBox="1"/>
          <p:nvPr/>
        </p:nvSpPr>
        <p:spPr>
          <a:xfrm>
            <a:off x="1151621" y="5193285"/>
            <a:ext cx="357278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 argument valid?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364BF5-57ED-4C3B-AD49-BE3BDA77ACA7}"/>
                  </a:ext>
                </a:extLst>
              </p:cNvPr>
              <p:cNvSpPr txBox="1"/>
              <p:nvPr/>
            </p:nvSpPr>
            <p:spPr>
              <a:xfrm>
                <a:off x="8135007" y="2951946"/>
                <a:ext cx="225446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364BF5-57ED-4C3B-AD49-BE3BDA77A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007" y="2951946"/>
                <a:ext cx="2254469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DCFEF0-0B7E-4024-8400-B4B064A5D482}"/>
                  </a:ext>
                </a:extLst>
              </p:cNvPr>
              <p:cNvSpPr txBox="1"/>
              <p:nvPr/>
            </p:nvSpPr>
            <p:spPr>
              <a:xfrm>
                <a:off x="8046911" y="4500787"/>
                <a:ext cx="22544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DCFEF0-0B7E-4024-8400-B4B064A5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911" y="4500787"/>
                <a:ext cx="22544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AA4B4AD-D4AF-447B-A3DA-8560FF2F3264}"/>
              </a:ext>
            </a:extLst>
          </p:cNvPr>
          <p:cNvSpPr txBox="1"/>
          <p:nvPr/>
        </p:nvSpPr>
        <p:spPr>
          <a:xfrm>
            <a:off x="5557344" y="5193285"/>
            <a:ext cx="1347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b="0" dirty="0">
                <a:solidFill>
                  <a:srgbClr val="C00000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13810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Q8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35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8850533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36575" indent="-536575">
              <a:tabLst>
                <a:tab pos="53657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(b) 	</a:t>
            </a:r>
            <a:r>
              <a:rPr lang="en-S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 a counterexample to show that the following argument is invalid</a:t>
            </a:r>
            <a:r>
              <a:rPr lang="en-SG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63BE7-1B58-4095-B340-A294B593B7AC}"/>
                  </a:ext>
                </a:extLst>
              </p:cNvPr>
              <p:cNvSpPr txBox="1"/>
              <p:nvPr/>
            </p:nvSpPr>
            <p:spPr>
              <a:xfrm>
                <a:off x="4461642" y="1403708"/>
                <a:ext cx="2459421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SG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~(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SG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63BE7-1B58-4095-B340-A294B593B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642" y="1403708"/>
                <a:ext cx="2459421" cy="16158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364BF5-57ED-4C3B-AD49-BE3BDA77ACA7}"/>
                  </a:ext>
                </a:extLst>
              </p:cNvPr>
              <p:cNvSpPr txBox="1"/>
              <p:nvPr/>
            </p:nvSpPr>
            <p:spPr>
              <a:xfrm>
                <a:off x="4461642" y="3429000"/>
                <a:ext cx="225446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𝑓𝑎𝑙𝑠𝑒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364BF5-57ED-4C3B-AD49-BE3BDA77A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642" y="3429000"/>
                <a:ext cx="2254469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6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Q8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993835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36575" indent="-536575">
              <a:tabLst>
                <a:tab pos="53657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(c) 	</a:t>
            </a:r>
            <a:r>
              <a:rPr lang="en-S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Determine whether the following argument is valid or invalid.</a:t>
            </a:r>
            <a:endParaRPr lang="en-SG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63BE7-1B58-4095-B340-A294B593B7AC}"/>
              </a:ext>
            </a:extLst>
          </p:cNvPr>
          <p:cNvSpPr txBox="1"/>
          <p:nvPr/>
        </p:nvSpPr>
        <p:spPr>
          <a:xfrm>
            <a:off x="1891864" y="1037706"/>
            <a:ext cx="893904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b="0" dirty="0">
                <a:ea typeface="Cambria Math" panose="02040503050406030204" pitchFamily="18" charset="0"/>
              </a:rPr>
              <a:t>If I go to the beach, I will take my shades </a:t>
            </a:r>
            <a:r>
              <a:rPr lang="en-SG" sz="2800" dirty="0">
                <a:ea typeface="Cambria Math" panose="02040503050406030204" pitchFamily="18" charset="0"/>
              </a:rPr>
              <a:t>or my </a:t>
            </a:r>
            <a:r>
              <a:rPr lang="en-SG" sz="2800" b="0" dirty="0">
                <a:ea typeface="Cambria Math" panose="02040503050406030204" pitchFamily="18" charset="0"/>
              </a:rPr>
              <a:t>sunscreen.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ea typeface="Cambria Math" panose="02040503050406030204" pitchFamily="18" charset="0"/>
              </a:rPr>
              <a:t>I am taking my shades but not my sunscreen.</a:t>
            </a:r>
          </a:p>
          <a:p>
            <a:pPr>
              <a:spcAft>
                <a:spcPts val="600"/>
              </a:spcAft>
            </a:pPr>
            <a:r>
              <a:rPr lang="en-SG" sz="2800" b="0" dirty="0">
                <a:ea typeface="Cambria Math" panose="02040503050406030204" pitchFamily="18" charset="0"/>
              </a:rPr>
              <a:t>Therefore, I will go to the beach.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364BF5-57ED-4C3B-AD49-BE3BDA77ACA7}"/>
                  </a:ext>
                </a:extLst>
              </p:cNvPr>
              <p:cNvSpPr txBox="1"/>
              <p:nvPr/>
            </p:nvSpPr>
            <p:spPr>
              <a:xfrm>
                <a:off x="1363719" y="2896417"/>
                <a:ext cx="500555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b="0" dirty="0">
                    <a:solidFill>
                      <a:srgbClr val="0000FF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b="0" dirty="0">
                    <a:solidFill>
                      <a:srgbClr val="0000FF"/>
                    </a:solidFill>
                  </a:rPr>
                  <a:t> be “I go to the beach”;</a:t>
                </a:r>
              </a:p>
              <a:p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b="0" dirty="0">
                    <a:solidFill>
                      <a:srgbClr val="0000FF"/>
                    </a:solidFill>
                  </a:rPr>
                  <a:t> </a:t>
                </a:r>
                <a:r>
                  <a:rPr lang="en-SG" sz="2800" dirty="0">
                    <a:solidFill>
                      <a:srgbClr val="0000FF"/>
                    </a:solidFill>
                  </a:rPr>
                  <a:t>b</a:t>
                </a:r>
                <a:r>
                  <a:rPr lang="en-SG" sz="2800" b="0" dirty="0">
                    <a:solidFill>
                      <a:srgbClr val="0000FF"/>
                    </a:solidFill>
                  </a:rPr>
                  <a:t>e “I take my shades”;</a:t>
                </a:r>
              </a:p>
              <a:p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b="0" dirty="0">
                    <a:solidFill>
                      <a:srgbClr val="0000FF"/>
                    </a:solidFill>
                  </a:rPr>
                  <a:t> be “I take my sunscreen”.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364BF5-57ED-4C3B-AD49-BE3BDA77A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719" y="2896417"/>
                <a:ext cx="5005550" cy="1384995"/>
              </a:xfrm>
              <a:prstGeom prst="rect">
                <a:avLst/>
              </a:prstGeom>
              <a:blipFill>
                <a:blip r:embed="rId2"/>
                <a:stretch>
                  <a:fillRect l="-2558" t="-396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ADE9DE-A531-47C7-A83E-87AC92D0D83C}"/>
                  </a:ext>
                </a:extLst>
              </p:cNvPr>
              <p:cNvSpPr txBox="1"/>
              <p:nvPr/>
            </p:nvSpPr>
            <p:spPr>
              <a:xfrm>
                <a:off x="6952595" y="2858076"/>
                <a:ext cx="201798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∧~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ADE9DE-A531-47C7-A83E-87AC92D0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595" y="2858076"/>
                <a:ext cx="2017984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8933A7-1BF7-4B03-9871-C955F5140422}"/>
                  </a:ext>
                </a:extLst>
              </p:cNvPr>
              <p:cNvSpPr txBox="1"/>
              <p:nvPr/>
            </p:nvSpPr>
            <p:spPr>
              <a:xfrm>
                <a:off x="1891864" y="4562899"/>
                <a:ext cx="7346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Critical row: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8933A7-1BF7-4B03-9871-C955F5140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864" y="4562899"/>
                <a:ext cx="7346731" cy="523220"/>
              </a:xfrm>
              <a:prstGeom prst="rect">
                <a:avLst/>
              </a:prstGeom>
              <a:blipFill>
                <a:blip r:embed="rId4"/>
                <a:stretch>
                  <a:fillRect l="-1658"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E5458C9-2499-44E3-B470-4B8CE73FDBAF}"/>
              </a:ext>
            </a:extLst>
          </p:cNvPr>
          <p:cNvSpPr txBox="1"/>
          <p:nvPr/>
        </p:nvSpPr>
        <p:spPr>
          <a:xfrm>
            <a:off x="1891864" y="5105996"/>
            <a:ext cx="734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Conclusion: false.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68913-DBE7-4494-8113-F8B513A4EFDF}"/>
              </a:ext>
            </a:extLst>
          </p:cNvPr>
          <p:cNvSpPr txBox="1"/>
          <p:nvPr/>
        </p:nvSpPr>
        <p:spPr>
          <a:xfrm>
            <a:off x="1891864" y="5691877"/>
            <a:ext cx="734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Argument is </a:t>
            </a:r>
            <a:r>
              <a:rPr lang="en-SG" sz="2800" b="1" dirty="0"/>
              <a:t>invalid</a:t>
            </a:r>
            <a:r>
              <a:rPr lang="en-SG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55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7" grpId="0"/>
      <p:bldP spid="3" grpId="0"/>
      <p:bldP spid="9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Q8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7" y="401171"/>
            <a:ext cx="84165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36575" indent="-536575">
              <a:tabLst>
                <a:tab pos="53657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(c) 	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ADE9DE-A531-47C7-A83E-87AC92D0D83C}"/>
                  </a:ext>
                </a:extLst>
              </p:cNvPr>
              <p:cNvSpPr txBox="1"/>
              <p:nvPr/>
            </p:nvSpPr>
            <p:spPr>
              <a:xfrm>
                <a:off x="729229" y="1205878"/>
                <a:ext cx="185665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∧~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ADE9DE-A531-47C7-A83E-87AC92D0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29" y="1205878"/>
                <a:ext cx="1856655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42C3F-49EE-4947-9479-BCC0FEC91F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446767"/>
                  </p:ext>
                </p:extLst>
              </p:nvPr>
            </p:nvGraphicFramePr>
            <p:xfrm>
              <a:off x="2747213" y="574538"/>
              <a:ext cx="8630741" cy="5077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538">
                      <a:extLst>
                        <a:ext uri="{9D8B030D-6E8A-4147-A177-3AD203B41FA5}">
                          <a16:colId xmlns:a16="http://schemas.microsoft.com/office/drawing/2014/main" val="3914904293"/>
                        </a:ext>
                      </a:extLst>
                    </a:gridCol>
                    <a:gridCol w="798538">
                      <a:extLst>
                        <a:ext uri="{9D8B030D-6E8A-4147-A177-3AD203B41FA5}">
                          <a16:colId xmlns:a16="http://schemas.microsoft.com/office/drawing/2014/main" val="3063436981"/>
                        </a:ext>
                      </a:extLst>
                    </a:gridCol>
                    <a:gridCol w="798538">
                      <a:extLst>
                        <a:ext uri="{9D8B030D-6E8A-4147-A177-3AD203B41FA5}">
                          <a16:colId xmlns:a16="http://schemas.microsoft.com/office/drawing/2014/main" val="3078231709"/>
                        </a:ext>
                      </a:extLst>
                    </a:gridCol>
                    <a:gridCol w="798538">
                      <a:extLst>
                        <a:ext uri="{9D8B030D-6E8A-4147-A177-3AD203B41FA5}">
                          <a16:colId xmlns:a16="http://schemas.microsoft.com/office/drawing/2014/main" val="1171906805"/>
                        </a:ext>
                      </a:extLst>
                    </a:gridCol>
                    <a:gridCol w="1207906">
                      <a:extLst>
                        <a:ext uri="{9D8B030D-6E8A-4147-A177-3AD203B41FA5}">
                          <a16:colId xmlns:a16="http://schemas.microsoft.com/office/drawing/2014/main" val="1115855142"/>
                        </a:ext>
                      </a:extLst>
                    </a:gridCol>
                    <a:gridCol w="1774289">
                      <a:extLst>
                        <a:ext uri="{9D8B030D-6E8A-4147-A177-3AD203B41FA5}">
                          <a16:colId xmlns:a16="http://schemas.microsoft.com/office/drawing/2014/main" val="582758108"/>
                        </a:ext>
                      </a:extLst>
                    </a:gridCol>
                    <a:gridCol w="1227197">
                      <a:extLst>
                        <a:ext uri="{9D8B030D-6E8A-4147-A177-3AD203B41FA5}">
                          <a16:colId xmlns:a16="http://schemas.microsoft.com/office/drawing/2014/main" val="1317708228"/>
                        </a:ext>
                      </a:extLst>
                    </a:gridCol>
                    <a:gridCol w="1227197">
                      <a:extLst>
                        <a:ext uri="{9D8B030D-6E8A-4147-A177-3AD203B41FA5}">
                          <a16:colId xmlns:a16="http://schemas.microsoft.com/office/drawing/2014/main" val="2202749909"/>
                        </a:ext>
                      </a:extLst>
                    </a:gridCol>
                  </a:tblGrid>
                  <a:tr h="564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→(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∧~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9097290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2355335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945991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988815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1725213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716920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58676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645583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7823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42C3F-49EE-4947-9479-BCC0FEC91F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6446767"/>
                  </p:ext>
                </p:extLst>
              </p:nvPr>
            </p:nvGraphicFramePr>
            <p:xfrm>
              <a:off x="2747213" y="574538"/>
              <a:ext cx="8630741" cy="5077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538">
                      <a:extLst>
                        <a:ext uri="{9D8B030D-6E8A-4147-A177-3AD203B41FA5}">
                          <a16:colId xmlns:a16="http://schemas.microsoft.com/office/drawing/2014/main" val="3914904293"/>
                        </a:ext>
                      </a:extLst>
                    </a:gridCol>
                    <a:gridCol w="798538">
                      <a:extLst>
                        <a:ext uri="{9D8B030D-6E8A-4147-A177-3AD203B41FA5}">
                          <a16:colId xmlns:a16="http://schemas.microsoft.com/office/drawing/2014/main" val="3063436981"/>
                        </a:ext>
                      </a:extLst>
                    </a:gridCol>
                    <a:gridCol w="798538">
                      <a:extLst>
                        <a:ext uri="{9D8B030D-6E8A-4147-A177-3AD203B41FA5}">
                          <a16:colId xmlns:a16="http://schemas.microsoft.com/office/drawing/2014/main" val="3078231709"/>
                        </a:ext>
                      </a:extLst>
                    </a:gridCol>
                    <a:gridCol w="798538">
                      <a:extLst>
                        <a:ext uri="{9D8B030D-6E8A-4147-A177-3AD203B41FA5}">
                          <a16:colId xmlns:a16="http://schemas.microsoft.com/office/drawing/2014/main" val="1171906805"/>
                        </a:ext>
                      </a:extLst>
                    </a:gridCol>
                    <a:gridCol w="1207906">
                      <a:extLst>
                        <a:ext uri="{9D8B030D-6E8A-4147-A177-3AD203B41FA5}">
                          <a16:colId xmlns:a16="http://schemas.microsoft.com/office/drawing/2014/main" val="1115855142"/>
                        </a:ext>
                      </a:extLst>
                    </a:gridCol>
                    <a:gridCol w="1774289">
                      <a:extLst>
                        <a:ext uri="{9D8B030D-6E8A-4147-A177-3AD203B41FA5}">
                          <a16:colId xmlns:a16="http://schemas.microsoft.com/office/drawing/2014/main" val="582758108"/>
                        </a:ext>
                      </a:extLst>
                    </a:gridCol>
                    <a:gridCol w="1227197">
                      <a:extLst>
                        <a:ext uri="{9D8B030D-6E8A-4147-A177-3AD203B41FA5}">
                          <a16:colId xmlns:a16="http://schemas.microsoft.com/office/drawing/2014/main" val="1317708228"/>
                        </a:ext>
                      </a:extLst>
                    </a:gridCol>
                    <a:gridCol w="1227197">
                      <a:extLst>
                        <a:ext uri="{9D8B030D-6E8A-4147-A177-3AD203B41FA5}">
                          <a16:colId xmlns:a16="http://schemas.microsoft.com/office/drawing/2014/main" val="2202749909"/>
                        </a:ext>
                      </a:extLst>
                    </a:gridCol>
                  </a:tblGrid>
                  <a:tr h="5641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63" t="-1075" r="-984733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63" t="-1075" r="-884733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763" t="-1075" r="-784733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763" t="-1075" r="-684733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3819" t="-1075" r="-350754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8797" t="-1075" r="-139863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2475" t="-1075" r="-101485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5473" t="-1075" r="-1990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097290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2355335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945991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988815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1725213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716920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58676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645583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78230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87F2E3-5359-4870-9FF4-1DA77699970B}"/>
              </a:ext>
            </a:extLst>
          </p:cNvPr>
          <p:cNvSpPr/>
          <p:nvPr/>
        </p:nvSpPr>
        <p:spPr>
          <a:xfrm>
            <a:off x="2585884" y="3872487"/>
            <a:ext cx="8908026" cy="7669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639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Q8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38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993835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36575" indent="-536575">
              <a:tabLst>
                <a:tab pos="53657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(d) 	</a:t>
            </a:r>
            <a:r>
              <a:rPr lang="en-SG" sz="28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Determine whether the following argument is valid or invalid.</a:t>
            </a:r>
            <a:endParaRPr lang="en-SG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63BE7-1B58-4095-B340-A294B593B7AC}"/>
              </a:ext>
            </a:extLst>
          </p:cNvPr>
          <p:cNvSpPr txBox="1"/>
          <p:nvPr/>
        </p:nvSpPr>
        <p:spPr>
          <a:xfrm>
            <a:off x="1891864" y="1037706"/>
            <a:ext cx="893904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800" b="0" dirty="0">
                <a:ea typeface="Cambria Math" panose="02040503050406030204" pitchFamily="18" charset="0"/>
              </a:rPr>
              <a:t>I will buy a new goat or a used Yugo.</a:t>
            </a:r>
          </a:p>
          <a:p>
            <a:pPr>
              <a:spcAft>
                <a:spcPts val="600"/>
              </a:spcAft>
            </a:pPr>
            <a:r>
              <a:rPr lang="en-SG" sz="2800" dirty="0">
                <a:ea typeface="Cambria Math" panose="02040503050406030204" pitchFamily="18" charset="0"/>
              </a:rPr>
              <a:t>If I buy both a new goat and a used Yugo, I will need a loan.</a:t>
            </a:r>
          </a:p>
          <a:p>
            <a:pPr>
              <a:spcAft>
                <a:spcPts val="600"/>
              </a:spcAft>
            </a:pPr>
            <a:r>
              <a:rPr lang="en-SG" sz="2800" b="0" dirty="0">
                <a:ea typeface="Cambria Math" panose="02040503050406030204" pitchFamily="18" charset="0"/>
              </a:rPr>
              <a:t>I bought a used Yugo but I don’t need a loan.</a:t>
            </a:r>
          </a:p>
          <a:p>
            <a:pPr>
              <a:spcAft>
                <a:spcPts val="600"/>
              </a:spcAft>
            </a:pPr>
            <a:r>
              <a:rPr lang="en-SG" sz="2800" b="0" dirty="0">
                <a:ea typeface="Cambria Math" panose="02040503050406030204" pitchFamily="18" charset="0"/>
              </a:rPr>
              <a:t>Therefore, I </a:t>
            </a:r>
            <a:r>
              <a:rPr lang="en-SG" sz="2800" dirty="0">
                <a:ea typeface="Cambria Math" panose="02040503050406030204" pitchFamily="18" charset="0"/>
              </a:rPr>
              <a:t>didn’t buy a new goat</a:t>
            </a:r>
            <a:r>
              <a:rPr lang="en-SG" sz="2800" b="0" dirty="0">
                <a:ea typeface="Cambria Math" panose="020405030504060302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364BF5-57ED-4C3B-AD49-BE3BDA77ACA7}"/>
                  </a:ext>
                </a:extLst>
              </p:cNvPr>
              <p:cNvSpPr txBox="1"/>
              <p:nvPr/>
            </p:nvSpPr>
            <p:spPr>
              <a:xfrm>
                <a:off x="1355837" y="3104297"/>
                <a:ext cx="438281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b="0" dirty="0">
                    <a:solidFill>
                      <a:srgbClr val="0000FF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800" b="0" dirty="0">
                    <a:solidFill>
                      <a:srgbClr val="0000FF"/>
                    </a:solidFill>
                  </a:rPr>
                  <a:t> be “I buy a new goat”;</a:t>
                </a:r>
              </a:p>
              <a:p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SG" sz="2800" b="0" dirty="0">
                    <a:solidFill>
                      <a:srgbClr val="0000FF"/>
                    </a:solidFill>
                  </a:rPr>
                  <a:t> be “I buy a used Yugo”;</a:t>
                </a:r>
              </a:p>
              <a:p>
                <a14:m>
                  <m:oMath xmlns:m="http://schemas.openxmlformats.org/officeDocument/2006/math">
                    <m:r>
                      <a:rPr lang="en-SG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SG" sz="2800" b="0" dirty="0">
                    <a:solidFill>
                      <a:srgbClr val="0000FF"/>
                    </a:solidFill>
                  </a:rPr>
                  <a:t> be “I need a loan”.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364BF5-57ED-4C3B-AD49-BE3BDA77A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837" y="3104297"/>
                <a:ext cx="4382811" cy="1384995"/>
              </a:xfrm>
              <a:prstGeom prst="rect">
                <a:avLst/>
              </a:prstGeom>
              <a:blipFill>
                <a:blip r:embed="rId2"/>
                <a:stretch>
                  <a:fillRect l="-2782" t="-3965" b="-1189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ADE9DE-A531-47C7-A83E-87AC92D0D83C}"/>
                  </a:ext>
                </a:extLst>
              </p:cNvPr>
              <p:cNvSpPr txBox="1"/>
              <p:nvPr/>
            </p:nvSpPr>
            <p:spPr>
              <a:xfrm>
                <a:off x="7772404" y="2710214"/>
                <a:ext cx="2207168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∧~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n-SG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ADE9DE-A531-47C7-A83E-87AC92D0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4" y="2710214"/>
                <a:ext cx="2207168" cy="1815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8933A7-1BF7-4B03-9871-C955F5140422}"/>
                  </a:ext>
                </a:extLst>
              </p:cNvPr>
              <p:cNvSpPr txBox="1"/>
              <p:nvPr/>
            </p:nvSpPr>
            <p:spPr>
              <a:xfrm>
                <a:off x="1891864" y="4562899"/>
                <a:ext cx="7346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800" dirty="0"/>
                  <a:t>Critical row: </a:t>
                </a:r>
                <a14:m>
                  <m:oMath xmlns:m="http://schemas.openxmlformats.org/officeDocument/2006/math">
                    <m:r>
                      <a:rPr lang="en-SG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𝑡𝑟𝑢𝑒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SG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SG" sz="28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8933A7-1BF7-4B03-9871-C955F5140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864" y="4562899"/>
                <a:ext cx="7346731" cy="523220"/>
              </a:xfrm>
              <a:prstGeom prst="rect">
                <a:avLst/>
              </a:prstGeom>
              <a:blipFill>
                <a:blip r:embed="rId4"/>
                <a:stretch>
                  <a:fillRect l="-1658" t="-11765" b="-3411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E5458C9-2499-44E3-B470-4B8CE73FDBAF}"/>
              </a:ext>
            </a:extLst>
          </p:cNvPr>
          <p:cNvSpPr txBox="1"/>
          <p:nvPr/>
        </p:nvSpPr>
        <p:spPr>
          <a:xfrm>
            <a:off x="1891864" y="5105996"/>
            <a:ext cx="734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Conclusion: true.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68913-DBE7-4494-8113-F8B513A4EFDF}"/>
              </a:ext>
            </a:extLst>
          </p:cNvPr>
          <p:cNvSpPr txBox="1"/>
          <p:nvPr/>
        </p:nvSpPr>
        <p:spPr>
          <a:xfrm>
            <a:off x="1891864" y="5691877"/>
            <a:ext cx="734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Argument is </a:t>
            </a:r>
            <a:r>
              <a:rPr lang="en-SG" sz="2800" b="1" dirty="0"/>
              <a:t>valid</a:t>
            </a:r>
            <a:r>
              <a:rPr lang="en-SG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926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7" grpId="0"/>
      <p:bldP spid="3" grpId="0"/>
      <p:bldP spid="9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Q8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39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7" y="401171"/>
            <a:ext cx="84165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536575" indent="-536575">
              <a:tabLst>
                <a:tab pos="536575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(d) 	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ADE9DE-A531-47C7-A83E-87AC92D0D83C}"/>
                  </a:ext>
                </a:extLst>
              </p:cNvPr>
              <p:cNvSpPr txBox="1"/>
              <p:nvPr/>
            </p:nvSpPr>
            <p:spPr>
              <a:xfrm>
                <a:off x="676172" y="1169631"/>
                <a:ext cx="20179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SG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∧~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∴~</m:t>
                      </m:r>
                      <m:r>
                        <a:rPr lang="en-SG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SG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ADE9DE-A531-47C7-A83E-87AC92D0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72" y="1169631"/>
                <a:ext cx="2017984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42C3F-49EE-4947-9479-BCC0FEC91F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8009956"/>
                  </p:ext>
                </p:extLst>
              </p:nvPr>
            </p:nvGraphicFramePr>
            <p:xfrm>
              <a:off x="2747213" y="574538"/>
              <a:ext cx="8630741" cy="5077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0500">
                      <a:extLst>
                        <a:ext uri="{9D8B030D-6E8A-4147-A177-3AD203B41FA5}">
                          <a16:colId xmlns:a16="http://schemas.microsoft.com/office/drawing/2014/main" val="3914904293"/>
                        </a:ext>
                      </a:extLst>
                    </a:gridCol>
                    <a:gridCol w="700500">
                      <a:extLst>
                        <a:ext uri="{9D8B030D-6E8A-4147-A177-3AD203B41FA5}">
                          <a16:colId xmlns:a16="http://schemas.microsoft.com/office/drawing/2014/main" val="3063436981"/>
                        </a:ext>
                      </a:extLst>
                    </a:gridCol>
                    <a:gridCol w="700500">
                      <a:extLst>
                        <a:ext uri="{9D8B030D-6E8A-4147-A177-3AD203B41FA5}">
                          <a16:colId xmlns:a16="http://schemas.microsoft.com/office/drawing/2014/main" val="3078231709"/>
                        </a:ext>
                      </a:extLst>
                    </a:gridCol>
                    <a:gridCol w="700500">
                      <a:extLst>
                        <a:ext uri="{9D8B030D-6E8A-4147-A177-3AD203B41FA5}">
                          <a16:colId xmlns:a16="http://schemas.microsoft.com/office/drawing/2014/main" val="1171906805"/>
                        </a:ext>
                      </a:extLst>
                    </a:gridCol>
                    <a:gridCol w="1059610">
                      <a:extLst>
                        <a:ext uri="{9D8B030D-6E8A-4147-A177-3AD203B41FA5}">
                          <a16:colId xmlns:a16="http://schemas.microsoft.com/office/drawing/2014/main" val="1115855142"/>
                        </a:ext>
                      </a:extLst>
                    </a:gridCol>
                    <a:gridCol w="952183">
                      <a:extLst>
                        <a:ext uri="{9D8B030D-6E8A-4147-A177-3AD203B41FA5}">
                          <a16:colId xmlns:a16="http://schemas.microsoft.com/office/drawing/2014/main" val="2407675244"/>
                        </a:ext>
                      </a:extLst>
                    </a:gridCol>
                    <a:gridCol w="1663884">
                      <a:extLst>
                        <a:ext uri="{9D8B030D-6E8A-4147-A177-3AD203B41FA5}">
                          <a16:colId xmlns:a16="http://schemas.microsoft.com/office/drawing/2014/main" val="582758108"/>
                        </a:ext>
                      </a:extLst>
                    </a:gridCol>
                    <a:gridCol w="1076532">
                      <a:extLst>
                        <a:ext uri="{9D8B030D-6E8A-4147-A177-3AD203B41FA5}">
                          <a16:colId xmlns:a16="http://schemas.microsoft.com/office/drawing/2014/main" val="1317708228"/>
                        </a:ext>
                      </a:extLst>
                    </a:gridCol>
                    <a:gridCol w="1076532">
                      <a:extLst>
                        <a:ext uri="{9D8B030D-6E8A-4147-A177-3AD203B41FA5}">
                          <a16:colId xmlns:a16="http://schemas.microsoft.com/office/drawing/2014/main" val="2202749909"/>
                        </a:ext>
                      </a:extLst>
                    </a:gridCol>
                  </a:tblGrid>
                  <a:tr h="56417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)→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∧~</m:t>
                                </m:r>
                                <m:r>
                                  <a:rPr lang="en-SG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000" b="1" i="1" dirty="0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SG" sz="20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SG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99097290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2355335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945991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988815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1725213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716920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58676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645583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7823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142C3F-49EE-4947-9479-BCC0FEC91F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8009956"/>
                  </p:ext>
                </p:extLst>
              </p:nvPr>
            </p:nvGraphicFramePr>
            <p:xfrm>
              <a:off x="2747213" y="574538"/>
              <a:ext cx="8630741" cy="5077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00500">
                      <a:extLst>
                        <a:ext uri="{9D8B030D-6E8A-4147-A177-3AD203B41FA5}">
                          <a16:colId xmlns:a16="http://schemas.microsoft.com/office/drawing/2014/main" val="3914904293"/>
                        </a:ext>
                      </a:extLst>
                    </a:gridCol>
                    <a:gridCol w="700500">
                      <a:extLst>
                        <a:ext uri="{9D8B030D-6E8A-4147-A177-3AD203B41FA5}">
                          <a16:colId xmlns:a16="http://schemas.microsoft.com/office/drawing/2014/main" val="3063436981"/>
                        </a:ext>
                      </a:extLst>
                    </a:gridCol>
                    <a:gridCol w="700500">
                      <a:extLst>
                        <a:ext uri="{9D8B030D-6E8A-4147-A177-3AD203B41FA5}">
                          <a16:colId xmlns:a16="http://schemas.microsoft.com/office/drawing/2014/main" val="3078231709"/>
                        </a:ext>
                      </a:extLst>
                    </a:gridCol>
                    <a:gridCol w="700500">
                      <a:extLst>
                        <a:ext uri="{9D8B030D-6E8A-4147-A177-3AD203B41FA5}">
                          <a16:colId xmlns:a16="http://schemas.microsoft.com/office/drawing/2014/main" val="1171906805"/>
                        </a:ext>
                      </a:extLst>
                    </a:gridCol>
                    <a:gridCol w="1059610">
                      <a:extLst>
                        <a:ext uri="{9D8B030D-6E8A-4147-A177-3AD203B41FA5}">
                          <a16:colId xmlns:a16="http://schemas.microsoft.com/office/drawing/2014/main" val="1115855142"/>
                        </a:ext>
                      </a:extLst>
                    </a:gridCol>
                    <a:gridCol w="952183">
                      <a:extLst>
                        <a:ext uri="{9D8B030D-6E8A-4147-A177-3AD203B41FA5}">
                          <a16:colId xmlns:a16="http://schemas.microsoft.com/office/drawing/2014/main" val="2407675244"/>
                        </a:ext>
                      </a:extLst>
                    </a:gridCol>
                    <a:gridCol w="1663884">
                      <a:extLst>
                        <a:ext uri="{9D8B030D-6E8A-4147-A177-3AD203B41FA5}">
                          <a16:colId xmlns:a16="http://schemas.microsoft.com/office/drawing/2014/main" val="582758108"/>
                        </a:ext>
                      </a:extLst>
                    </a:gridCol>
                    <a:gridCol w="1076532">
                      <a:extLst>
                        <a:ext uri="{9D8B030D-6E8A-4147-A177-3AD203B41FA5}">
                          <a16:colId xmlns:a16="http://schemas.microsoft.com/office/drawing/2014/main" val="1317708228"/>
                        </a:ext>
                      </a:extLst>
                    </a:gridCol>
                    <a:gridCol w="1076532">
                      <a:extLst>
                        <a:ext uri="{9D8B030D-6E8A-4147-A177-3AD203B41FA5}">
                          <a16:colId xmlns:a16="http://schemas.microsoft.com/office/drawing/2014/main" val="2202749909"/>
                        </a:ext>
                      </a:extLst>
                    </a:gridCol>
                  </a:tblGrid>
                  <a:tr h="5641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70" t="-1075" r="-113565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70" t="-1075" r="-103565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70" t="-1075" r="-93565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70" t="-1075" r="-83565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4943" t="-1075" r="-452299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7051" t="-1075" r="-404487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88686" t="-1075" r="-130292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5114" t="-1075" r="-102841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130" t="-1075" r="-2260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097290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2355335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7945991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988815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1725213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0716920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158676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86455832"/>
                      </a:ext>
                    </a:extLst>
                  </a:tr>
                  <a:tr h="5641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SG" sz="2000" dirty="0"/>
                            <a:t>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78230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87F2E3-5359-4870-9FF4-1DA77699970B}"/>
              </a:ext>
            </a:extLst>
          </p:cNvPr>
          <p:cNvSpPr/>
          <p:nvPr/>
        </p:nvSpPr>
        <p:spPr>
          <a:xfrm>
            <a:off x="2585884" y="3872487"/>
            <a:ext cx="8908026" cy="7669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663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41503-2962-3A2C-B6F7-006F37458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BBA2-EE00-FB49-5D4B-3A98DD50A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79" y="373045"/>
            <a:ext cx="5753308" cy="738753"/>
          </a:xfrm>
        </p:spPr>
        <p:txBody>
          <a:bodyPr>
            <a:normAutofit/>
          </a:bodyPr>
          <a:lstStyle/>
          <a:p>
            <a:r>
              <a:rPr lang="en-SG" dirty="0"/>
              <a:t>Telegram Group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DBF418B-85D2-1194-B3CB-E2FA3CB7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2693D-E1EE-48E4-AE38-B40B8E069141}"/>
              </a:ext>
            </a:extLst>
          </p:cNvPr>
          <p:cNvSpPr txBox="1"/>
          <p:nvPr/>
        </p:nvSpPr>
        <p:spPr>
          <a:xfrm>
            <a:off x="2549548" y="5099871"/>
            <a:ext cx="7092901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https://t.me/+AZarueRYPVRkMmE9</a:t>
            </a:r>
          </a:p>
        </p:txBody>
      </p:sp>
      <p:pic>
        <p:nvPicPr>
          <p:cNvPr id="7" name="Picture 6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0CC99A96-828C-8B9C-90A0-36FFC6573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760" y="1331914"/>
            <a:ext cx="3676479" cy="367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065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Q10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40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932402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Prove: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The product of any two odd integers is an odd integer.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A8387-DF41-4683-B359-8E551B317F3C}"/>
                  </a:ext>
                </a:extLst>
              </p:cNvPr>
              <p:cNvSpPr txBox="1"/>
              <p:nvPr/>
            </p:nvSpPr>
            <p:spPr>
              <a:xfrm>
                <a:off x="789045" y="1543854"/>
                <a:ext cx="10759952" cy="4217886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Direct proof: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/>
                  <a:t>1.	</a:t>
                </a:r>
                <a:r>
                  <a:rPr lang="en-SG" sz="2400" dirty="0"/>
                  <a:t>Take any two odd integers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SG" sz="2400" dirty="0"/>
                  <a:t>.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/>
                  <a:t>2.	</a:t>
                </a:r>
                <a:r>
                  <a:rPr lang="en-SG" sz="2400" dirty="0"/>
                  <a:t>Then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400" dirty="0"/>
                  <a:t> and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400" dirty="0"/>
                  <a:t>, for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definition of odd integers)</a:t>
                </a:r>
              </a:p>
              <a:p>
                <a:pPr marL="627063" indent="-444500">
                  <a:buAutoNum type="arabicPeriod" startAt="3"/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>
                    <a:sym typeface="Symbol" panose="05050102010706020507" pitchFamily="18" charset="2"/>
                  </a:rPr>
                  <a:t>Hence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𝑛𝑚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+1</m:t>
                        </m:r>
                      </m:e>
                    </m:d>
                  </m:oMath>
                </a14:m>
                <a:endParaRPr lang="en-SG" sz="2400" b="0" dirty="0">
                  <a:sym typeface="Symbol" panose="05050102010706020507" pitchFamily="18" charset="2"/>
                </a:endParaRPr>
              </a:p>
              <a:p>
                <a:pPr marL="182563"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US" sz="2400" dirty="0"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d>
                          <m:dPr>
                            <m:ctrlP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en-SG" sz="24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+1</m:t>
                        </m:r>
                      </m:e>
                    </m:d>
                  </m:oMath>
                </a14:m>
                <a:endParaRPr lang="en-SG" sz="2400" b="0" dirty="0">
                  <a:sym typeface="Symbol" panose="05050102010706020507" pitchFamily="18" charset="2"/>
                </a:endParaRPr>
              </a:p>
              <a:p>
                <a:pPr marL="182563"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US" sz="2400" dirty="0"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4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𝑘𝑝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+(2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+1)</m:t>
                    </m:r>
                  </m:oMath>
                </a14:m>
                <a:endParaRPr lang="en-US" sz="2400" dirty="0">
                  <a:sym typeface="Symbol" panose="05050102010706020507" pitchFamily="18" charset="2"/>
                </a:endParaRP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US" sz="2400" dirty="0">
                    <a:sym typeface="Symbol" panose="05050102010706020507" pitchFamily="18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=2</m:t>
                    </m:r>
                    <m:d>
                      <m:dPr>
                        <m:ctrlP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𝑘𝑝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+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</m:e>
                    </m:d>
                    <m:r>
                      <a:rPr lang="en-SG" sz="24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+1</m:t>
                    </m:r>
                  </m:oMath>
                </a14:m>
                <a:r>
                  <a:rPr lang="en-US" sz="2400" dirty="0">
                    <a:sym typeface="Symbol" panose="05050102010706020507" pitchFamily="18" charset="2"/>
                  </a:rPr>
                  <a:t> </a:t>
                </a:r>
                <a:r>
                  <a:rPr lang="en-US" sz="2400" dirty="0">
                    <a:solidFill>
                      <a:srgbClr val="006600"/>
                    </a:solidFill>
                    <a:sym typeface="Symbol" panose="05050102010706020507" pitchFamily="18" charset="2"/>
                  </a:rPr>
                  <a:t>(by basic algebra)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US" sz="2400" dirty="0"/>
                  <a:t>4.	</a:t>
                </a:r>
                <a:r>
                  <a:rPr lang="en-SG" sz="2400" dirty="0"/>
                  <a:t>Let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𝑘𝑝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400" dirty="0"/>
                  <a:t> which is an integer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closure of integers under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2400" dirty="0">
                    <a:solidFill>
                      <a:srgbClr val="0066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SG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sz="2400" dirty="0">
                    <a:solidFill>
                      <a:srgbClr val="006600"/>
                    </a:solidFill>
                  </a:rPr>
                  <a:t>)</a:t>
                </a:r>
                <a:r>
                  <a:rPr lang="en-SG" sz="2400" dirty="0"/>
                  <a:t>.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5.	Then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SG" sz="2400" dirty="0"/>
                  <a:t> which is odd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definition of odd integers)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6.	Therefore, the product of any two odd integers is an odd integer.</a:t>
                </a:r>
                <a:endParaRPr lang="en-SG" sz="2400" dirty="0">
                  <a:solidFill>
                    <a:srgbClr val="3366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A8387-DF41-4683-B359-8E551B317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45" y="1543854"/>
                <a:ext cx="10759952" cy="4217886"/>
              </a:xfrm>
              <a:prstGeom prst="rect">
                <a:avLst/>
              </a:prstGeom>
              <a:blipFill>
                <a:blip r:embed="rId3"/>
                <a:stretch>
                  <a:fillRect l="-792" t="-1009" b="-2161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F4BAB9B7-8D45-4603-B3CB-4A72448661BA}"/>
              </a:ext>
            </a:extLst>
          </p:cNvPr>
          <p:cNvSpPr/>
          <p:nvPr/>
        </p:nvSpPr>
        <p:spPr>
          <a:xfrm>
            <a:off x="8793480" y="1756449"/>
            <a:ext cx="2255520" cy="545556"/>
          </a:xfrm>
          <a:prstGeom prst="borderCallout2">
            <a:avLst>
              <a:gd name="adj1" fmla="val 18750"/>
              <a:gd name="adj2" fmla="val -50"/>
              <a:gd name="adj3" fmla="val 18750"/>
              <a:gd name="adj4" fmla="val -16667"/>
              <a:gd name="adj5" fmla="val 114302"/>
              <a:gd name="adj6" fmla="val -2748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000" dirty="0">
                <a:solidFill>
                  <a:srgbClr val="0000FF"/>
                </a:solidFill>
              </a:rPr>
              <a:t>Give justification</a:t>
            </a:r>
          </a:p>
        </p:txBody>
      </p:sp>
    </p:spTree>
    <p:extLst>
      <p:ext uri="{BB962C8B-B14F-4D97-AF65-F5344CB8AC3E}">
        <p14:creationId xmlns:p14="http://schemas.microsoft.com/office/powerpoint/2010/main" val="99405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Q11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41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8431127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5963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be an integer.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 if and only if </a:t>
                </a:r>
                <a14:m>
                  <m:oMath xmlns:m="http://schemas.openxmlformats.org/officeDocument/2006/math">
                    <m:r>
                      <a:rPr lang="en-SG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odd. </a:t>
                </a:r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8431127" cy="523220"/>
              </a:xfrm>
              <a:prstGeom prst="rect">
                <a:avLst/>
              </a:prstGeom>
              <a:blipFill>
                <a:blip r:embed="rId3"/>
                <a:stretch>
                  <a:fillRect l="-1518" t="-11628" r="-151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A8387-DF41-4683-B359-8E551B317F3C}"/>
                  </a:ext>
                </a:extLst>
              </p:cNvPr>
              <p:cNvSpPr txBox="1"/>
              <p:nvPr/>
            </p:nvSpPr>
            <p:spPr>
              <a:xfrm>
                <a:off x="1176336" y="1130495"/>
                <a:ext cx="9807974" cy="4832092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(a) Smart’s attempt: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/>
                  <a:t>Proof (by contradiction)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/>
                  <a:t>1.	Suppose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is an even integer</a:t>
                </a:r>
                <a:r>
                  <a:rPr lang="en-SG" sz="2400" dirty="0"/>
                  <a:t>.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/>
                  <a:t>2.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 s.t.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400" dirty="0">
                    <a:solidFill>
                      <a:srgbClr val="336600"/>
                    </a:solidFill>
                  </a:rPr>
                  <a:t>.</a:t>
                </a:r>
              </a:p>
              <a:p>
                <a:pPr marL="182563">
                  <a:spcAft>
                    <a:spcPts val="600"/>
                  </a:spcAft>
                  <a:buAutoNum type="arabicPeriod" startAt="3"/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US" sz="2400" dirty="0"/>
                  <a:t>	</a:t>
                </a:r>
                <a:r>
                  <a:rPr lang="en-SG" sz="2400" dirty="0"/>
                  <a:t>Squaring both sides,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=2(2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SG" sz="2400" dirty="0"/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SG" sz="2400" dirty="0"/>
                  <a:t>4.	Since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400" dirty="0"/>
                  <a:t> is an integer, so is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.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SG" sz="2400" dirty="0"/>
                  <a:t>5.	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400" dirty="0"/>
                  <a:t>, with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.</a:t>
                </a:r>
              </a:p>
              <a:p>
                <a:pPr marL="182563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SG" sz="2400" dirty="0"/>
                  <a:t>6.	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 is even.</a:t>
                </a:r>
              </a:p>
              <a:p>
                <a:pPr marL="538163" indent="-355600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SG" sz="2400" dirty="0"/>
                  <a:t>7.	So, if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is even,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 is even, which is the same as saying,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 is odd, then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is odd.</a:t>
                </a:r>
              </a:p>
              <a:p>
                <a:pPr marL="538163" indent="-355600">
                  <a:spcAft>
                    <a:spcPts val="600"/>
                  </a:spcAft>
                  <a:tabLst>
                    <a:tab pos="533400" algn="l"/>
                    <a:tab pos="1082675" algn="l"/>
                    <a:tab pos="4130675" algn="l"/>
                  </a:tabLst>
                </a:pPr>
                <a:r>
                  <a:rPr lang="en-SG" sz="2400" dirty="0"/>
                  <a:t>8.	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 if and only if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odd.</a:t>
                </a:r>
                <a:endParaRPr lang="en-SG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2A8387-DF41-4683-B359-8E551B317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1130495"/>
                <a:ext cx="9807974" cy="4832092"/>
              </a:xfrm>
              <a:prstGeom prst="rect">
                <a:avLst/>
              </a:prstGeom>
              <a:blipFill>
                <a:blip r:embed="rId4"/>
                <a:stretch>
                  <a:fillRect l="-931" t="-881" r="-372" b="-503"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6E3FE52-0B33-4172-990F-89AD5747D6EC}"/>
              </a:ext>
            </a:extLst>
          </p:cNvPr>
          <p:cNvGrpSpPr/>
          <p:nvPr/>
        </p:nvGrpSpPr>
        <p:grpSpPr>
          <a:xfrm>
            <a:off x="2354893" y="1430840"/>
            <a:ext cx="2579841" cy="535746"/>
            <a:chOff x="2354893" y="1430840"/>
            <a:chExt cx="2579841" cy="53574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F724936-1C8E-4046-BC31-5CE76A920849}"/>
                </a:ext>
              </a:extLst>
            </p:cNvPr>
            <p:cNvCxnSpPr>
              <a:cxnSpLocks/>
            </p:cNvCxnSpPr>
            <p:nvPr/>
          </p:nvCxnSpPr>
          <p:spPr>
            <a:xfrm>
              <a:off x="2354893" y="1966586"/>
              <a:ext cx="2079321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B4A6E7-9FB3-4305-AC0A-1B1F685A96B3}"/>
                </a:ext>
              </a:extLst>
            </p:cNvPr>
            <p:cNvSpPr txBox="1"/>
            <p:nvPr/>
          </p:nvSpPr>
          <p:spPr>
            <a:xfrm>
              <a:off x="4346011" y="1430840"/>
              <a:ext cx="5887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800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A98E3E3-8DF1-4AB9-99B2-FEF0D4D0C9D9}"/>
              </a:ext>
            </a:extLst>
          </p:cNvPr>
          <p:cNvSpPr txBox="1"/>
          <p:nvPr/>
        </p:nvSpPr>
        <p:spPr>
          <a:xfrm>
            <a:off x="6096000" y="1259099"/>
            <a:ext cx="3911148" cy="523220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Missing justifications.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6ED3B9-B416-4F3C-90F7-CE1B3048AAEE}"/>
              </a:ext>
            </a:extLst>
          </p:cNvPr>
          <p:cNvSpPr txBox="1"/>
          <p:nvPr/>
        </p:nvSpPr>
        <p:spPr>
          <a:xfrm>
            <a:off x="4934734" y="2352539"/>
            <a:ext cx="445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006600"/>
                </a:solidFill>
              </a:rPr>
              <a:t>(by definition of even integers)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FC1286-AA99-4FBD-ABB2-20C7AA752329}"/>
                  </a:ext>
                </a:extLst>
              </p:cNvPr>
              <p:cNvSpPr txBox="1"/>
              <p:nvPr/>
            </p:nvSpPr>
            <p:spPr>
              <a:xfrm>
                <a:off x="5487967" y="3214614"/>
                <a:ext cx="44559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400" dirty="0">
                    <a:solidFill>
                      <a:srgbClr val="006600"/>
                    </a:solidFill>
                  </a:rPr>
                  <a:t>(by closure of integers under </a:t>
                </a:r>
                <a14:m>
                  <m:oMath xmlns:m="http://schemas.openxmlformats.org/officeDocument/2006/math">
                    <m:r>
                      <a:rPr lang="en-SG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sz="2400" dirty="0">
                    <a:solidFill>
                      <a:srgbClr val="0066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FC1286-AA99-4FBD-ABB2-20C7AA752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67" y="3214614"/>
                <a:ext cx="4455903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550A881-0C51-4BAD-BEBA-131C181653CD}"/>
              </a:ext>
            </a:extLst>
          </p:cNvPr>
          <p:cNvSpPr txBox="1"/>
          <p:nvPr/>
        </p:nvSpPr>
        <p:spPr>
          <a:xfrm>
            <a:off x="4523463" y="4157563"/>
            <a:ext cx="4455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dirty="0">
                <a:solidFill>
                  <a:srgbClr val="006600"/>
                </a:solidFill>
              </a:rPr>
              <a:t>(by definition of even integers)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3DC1CB-E742-48C4-96FA-ED55D6732A28}"/>
              </a:ext>
            </a:extLst>
          </p:cNvPr>
          <p:cNvSpPr txBox="1"/>
          <p:nvPr/>
        </p:nvSpPr>
        <p:spPr>
          <a:xfrm>
            <a:off x="7588685" y="5163753"/>
            <a:ext cx="3911148" cy="523220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Prove only one direction.</a:t>
            </a:r>
          </a:p>
        </p:txBody>
      </p:sp>
    </p:spTree>
    <p:extLst>
      <p:ext uri="{BB962C8B-B14F-4D97-AF65-F5344CB8AC3E}">
        <p14:creationId xmlns:p14="http://schemas.microsoft.com/office/powerpoint/2010/main" val="24326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2" animBg="1"/>
      <p:bldP spid="11" grpId="0" animBg="1"/>
      <p:bldP spid="12" grpId="0"/>
      <p:bldP spid="13" grpId="0"/>
      <p:bldP spid="14" grpId="0"/>
      <p:bldP spid="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Q11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42</a:t>
            </a:fld>
            <a:endParaRPr 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/>
              <p:nvPr/>
            </p:nvSpPr>
            <p:spPr>
              <a:xfrm>
                <a:off x="1176336" y="401171"/>
                <a:ext cx="8456179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715963" algn="l"/>
                  </a:tabLst>
                </a:pPr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be an integer.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 if and only if </a:t>
                </a:r>
                <a14:m>
                  <m:oMath xmlns:m="http://schemas.openxmlformats.org/officeDocument/2006/math">
                    <m:r>
                      <a:rPr lang="en-SG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odd. </a:t>
                </a:r>
                <a:endParaRPr lang="en-SG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F7755-4741-459A-8940-DB4C6E75E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336" y="401171"/>
                <a:ext cx="8456179" cy="523220"/>
              </a:xfrm>
              <a:prstGeom prst="rect">
                <a:avLst/>
              </a:prstGeom>
              <a:blipFill>
                <a:blip r:embed="rId2"/>
                <a:stretch>
                  <a:fillRect l="-1514" t="-11628" r="-122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2AFDE47-1F43-4BB4-BA20-58ABE39C2B70}"/>
              </a:ext>
            </a:extLst>
          </p:cNvPr>
          <p:cNvSpPr txBox="1"/>
          <p:nvPr/>
        </p:nvSpPr>
        <p:spPr>
          <a:xfrm>
            <a:off x="1176336" y="924391"/>
            <a:ext cx="845617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(b) Write your own proof.</a:t>
            </a:r>
            <a:endParaRPr lang="en-SG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D9935D-1333-4E85-91CF-E2BFFB36F540}"/>
                  </a:ext>
                </a:extLst>
              </p:cNvPr>
              <p:cNvSpPr txBox="1"/>
              <p:nvPr/>
            </p:nvSpPr>
            <p:spPr>
              <a:xfrm>
                <a:off x="741219" y="1570632"/>
                <a:ext cx="10882934" cy="4462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Proof:</a:t>
                </a:r>
              </a:p>
              <a:p>
                <a:pPr marL="182563">
                  <a:spcAft>
                    <a:spcPts val="600"/>
                  </a:spcAft>
                  <a:tabLst>
                    <a:tab pos="625475" algn="l"/>
                    <a:tab pos="1082675" algn="l"/>
                    <a:tab pos="4130675" algn="l"/>
                  </a:tabLst>
                </a:pPr>
                <a:r>
                  <a:rPr lang="en-US" sz="2400" dirty="0"/>
                  <a:t>1.	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SG" sz="2400" dirty="0"/>
                  <a:t> Proving the contraposition of “if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odd, then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</a:t>
                </a:r>
                <a:r>
                  <a:rPr lang="en-SG" sz="2400" dirty="0"/>
                  <a:t>”.</a:t>
                </a:r>
              </a:p>
              <a:p>
                <a:pPr marL="538163">
                  <a:spcAft>
                    <a:spcPts val="600"/>
                  </a:spcAft>
                  <a:tabLst>
                    <a:tab pos="625475" algn="l"/>
                    <a:tab pos="1082675" algn="l"/>
                    <a:tab pos="4130675" algn="l"/>
                  </a:tabLst>
                </a:pPr>
                <a:r>
                  <a:rPr lang="en-US" sz="2400" dirty="0"/>
                  <a:t>1.1.	</a:t>
                </a:r>
                <a:r>
                  <a:rPr lang="en-SG" sz="2400" dirty="0"/>
                  <a:t>Suppose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is even.</a:t>
                </a:r>
              </a:p>
              <a:p>
                <a:pPr marL="538163">
                  <a:spcAft>
                    <a:spcPts val="600"/>
                  </a:spcAft>
                  <a:tabLst>
                    <a:tab pos="625475" algn="l"/>
                    <a:tab pos="1082675" algn="l"/>
                    <a:tab pos="4130675" algn="l"/>
                  </a:tabLst>
                </a:pPr>
                <a:r>
                  <a:rPr lang="en-SG" sz="2400" dirty="0"/>
                  <a:t>1.2.	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400" dirty="0"/>
                  <a:t> s.t.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SG" sz="2400" dirty="0">
                    <a:solidFill>
                      <a:srgbClr val="336600"/>
                    </a:solidFill>
                  </a:rPr>
                  <a:t>.</a:t>
                </a:r>
                <a:r>
                  <a:rPr lang="en-SG" sz="2400" dirty="0">
                    <a:solidFill>
                      <a:srgbClr val="006600"/>
                    </a:solidFill>
                  </a:rPr>
                  <a:t> (by definition of even integers)</a:t>
                </a:r>
              </a:p>
              <a:p>
                <a:pPr marL="538163">
                  <a:spcAft>
                    <a:spcPts val="600"/>
                  </a:spcAft>
                  <a:tabLst>
                    <a:tab pos="625475" algn="l"/>
                    <a:tab pos="1082675" algn="l"/>
                    <a:tab pos="4130675" algn="l"/>
                  </a:tabLst>
                </a:pPr>
                <a:r>
                  <a:rPr lang="en-SG" sz="2400" dirty="0"/>
                  <a:t>1.3.	Squaring both sides, we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</a:rPr>
                      <m:t>=2(2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SG" sz="2400" dirty="0"/>
                  <a:t>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basic algebra)</a:t>
                </a:r>
              </a:p>
              <a:p>
                <a:pPr marL="538163">
                  <a:spcAft>
                    <a:spcPts val="600"/>
                  </a:spcAft>
                  <a:tabLst>
                    <a:tab pos="625475" algn="l"/>
                    <a:tab pos="1082675" algn="l"/>
                    <a:tab pos="4130675" algn="l"/>
                  </a:tabLst>
                </a:pPr>
                <a:r>
                  <a:rPr lang="en-SG" sz="2400" dirty="0"/>
                  <a:t>1.4.	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sz="2400" dirty="0"/>
                  <a:t>, with </a:t>
                </a:r>
                <a14:m>
                  <m:oMath xmlns:m="http://schemas.openxmlformats.org/officeDocument/2006/math">
                    <m:r>
                      <a:rPr lang="en-SG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sz="2400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SG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SG" sz="2400" dirty="0"/>
                  <a:t>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closure of integers under </a:t>
                </a:r>
                <a14:m>
                  <m:oMath xmlns:m="http://schemas.openxmlformats.org/officeDocument/2006/math">
                    <m:r>
                      <a:rPr lang="en-SG" sz="240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SG" sz="2400" dirty="0">
                    <a:solidFill>
                      <a:srgbClr val="006600"/>
                    </a:solidFill>
                  </a:rPr>
                  <a:t>)</a:t>
                </a:r>
                <a:endParaRPr lang="en-SG" sz="2400" dirty="0"/>
              </a:p>
              <a:p>
                <a:pPr marL="538163">
                  <a:spcAft>
                    <a:spcPts val="600"/>
                  </a:spcAft>
                  <a:tabLst>
                    <a:tab pos="625475" algn="l"/>
                    <a:tab pos="1082675" algn="l"/>
                    <a:tab pos="4130675" algn="l"/>
                  </a:tabLst>
                </a:pPr>
                <a:r>
                  <a:rPr lang="en-SG" sz="2400" dirty="0"/>
                  <a:t>1.5.	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 is even.</a:t>
                </a:r>
                <a:r>
                  <a:rPr lang="en-SG" sz="2400" dirty="0">
                    <a:solidFill>
                      <a:srgbClr val="006600"/>
                    </a:solidFill>
                  </a:rPr>
                  <a:t> (by definition of even integers)</a:t>
                </a:r>
                <a:endParaRPr lang="en-SG" sz="2400" dirty="0"/>
              </a:p>
              <a:p>
                <a:pPr marL="538163">
                  <a:spcAft>
                    <a:spcPts val="600"/>
                  </a:spcAft>
                  <a:tabLst>
                    <a:tab pos="625475" algn="l"/>
                    <a:tab pos="1082675" algn="l"/>
                    <a:tab pos="4130675" algn="l"/>
                  </a:tabLst>
                </a:pPr>
                <a:r>
                  <a:rPr lang="en-SG" sz="2400" dirty="0"/>
                  <a:t>1.6.	This proves that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odd, then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odd.</a:t>
                </a:r>
                <a:endParaRPr lang="en-SG" sz="2400" dirty="0"/>
              </a:p>
              <a:p>
                <a:pPr marL="182563">
                  <a:spcAft>
                    <a:spcPts val="600"/>
                  </a:spcAft>
                  <a:tabLst>
                    <a:tab pos="625475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2.	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400" dirty="0"/>
                  <a:t>)</a:t>
                </a:r>
                <a:r>
                  <a:rPr lang="en-SG" sz="2400" dirty="0"/>
                  <a:t> If </a:t>
                </a:r>
                <a14:m>
                  <m:oMath xmlns:m="http://schemas.openxmlformats.org/officeDocument/2006/math">
                    <m:r>
                      <a:rPr lang="en-SG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G" sz="2400" dirty="0"/>
                  <a:t> is odd, then 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SG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/>
                  <a:t> is odd. </a:t>
                </a:r>
                <a:r>
                  <a:rPr lang="en-SG" sz="2400" dirty="0">
                    <a:solidFill>
                      <a:srgbClr val="336600"/>
                    </a:solidFill>
                  </a:rPr>
                  <a:t>(by question 10) </a:t>
                </a:r>
              </a:p>
              <a:p>
                <a:pPr marL="625475" indent="-442913">
                  <a:spcAft>
                    <a:spcPts val="600"/>
                  </a:spcAft>
                  <a:tabLst>
                    <a:tab pos="625475" algn="l"/>
                    <a:tab pos="1082675" algn="l"/>
                    <a:tab pos="2057400" algn="l"/>
                    <a:tab pos="4130675" algn="l"/>
                  </a:tabLst>
                </a:pPr>
                <a:r>
                  <a:rPr lang="en-SG" sz="2400" dirty="0"/>
                  <a:t>3.	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SG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 if and only if </a:t>
                </a:r>
                <a14:m>
                  <m:oMath xmlns:m="http://schemas.openxmlformats.org/officeDocument/2006/math">
                    <m:r>
                      <a:rPr lang="en-SG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SG" sz="24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is odd</a:t>
                </a:r>
                <a:r>
                  <a:rPr lang="en-SG" sz="2400" dirty="0"/>
                  <a:t>. </a:t>
                </a:r>
                <a:r>
                  <a:rPr lang="en-SG" sz="2400" dirty="0">
                    <a:solidFill>
                      <a:srgbClr val="006600"/>
                    </a:solidFill>
                  </a:rPr>
                  <a:t>(by lines 1.6 and 2)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D9935D-1333-4E85-91CF-E2BFFB36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19" y="1570632"/>
                <a:ext cx="10882934" cy="4462760"/>
              </a:xfrm>
              <a:prstGeom prst="rect">
                <a:avLst/>
              </a:prstGeom>
              <a:blipFill>
                <a:blip r:embed="rId3"/>
                <a:stretch>
                  <a:fillRect l="-896" t="-1093" b="-8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Q9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43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5712144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(a) 	Two natives </a:t>
            </a:r>
            <a:r>
              <a:rPr lang="en-SG" sz="2800" i="1" dirty="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SG" sz="2800" i="1" dirty="0"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</a:t>
            </a:r>
            <a:r>
              <a:rPr lang="en-SG" sz="2800" i="1" dirty="0"/>
              <a:t>A</a:t>
            </a:r>
            <a:r>
              <a:rPr lang="en-SG" sz="2800" dirty="0"/>
              <a:t> says: Both of us are knights.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</a:t>
            </a:r>
            <a:r>
              <a:rPr lang="en-SG" sz="2800" i="1" dirty="0"/>
              <a:t>B</a:t>
            </a:r>
            <a:r>
              <a:rPr lang="en-SG" sz="2800" dirty="0"/>
              <a:t> says: </a:t>
            </a:r>
            <a:r>
              <a:rPr lang="en-SG" sz="2800" i="1" dirty="0"/>
              <a:t>A</a:t>
            </a:r>
            <a:r>
              <a:rPr lang="en-SG" sz="2800" dirty="0"/>
              <a:t> is a knave.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894D0-6621-4691-B35A-F6383FE5F927}"/>
              </a:ext>
            </a:extLst>
          </p:cNvPr>
          <p:cNvSpPr txBox="1"/>
          <p:nvPr/>
        </p:nvSpPr>
        <p:spPr>
          <a:xfrm>
            <a:off x="681036" y="2056552"/>
            <a:ext cx="8935404" cy="446276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b="1" dirty="0"/>
              <a:t>Proof (by contradiction):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1.	If </a:t>
            </a:r>
            <a:r>
              <a:rPr lang="en-US" sz="2000" i="1" dirty="0"/>
              <a:t>A</a:t>
            </a:r>
            <a:r>
              <a:rPr lang="en-US" sz="2000" dirty="0"/>
              <a:t> is a knight, then: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1.1	What </a:t>
            </a:r>
            <a:r>
              <a:rPr lang="en-SG" sz="2000" i="1" dirty="0"/>
              <a:t>A</a:t>
            </a:r>
            <a:r>
              <a:rPr lang="en-SG" sz="2000" dirty="0"/>
              <a:t> says is true. 	(by definition of knight)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1.2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</a:t>
            </a:r>
            <a:r>
              <a:rPr lang="en-SG" sz="2000" i="1" dirty="0"/>
              <a:t>B</a:t>
            </a:r>
            <a:r>
              <a:rPr lang="en-SG" sz="2000" dirty="0"/>
              <a:t> is a knight too. 	(that’s what </a:t>
            </a:r>
            <a:r>
              <a:rPr lang="en-SG" sz="2000" i="1" dirty="0"/>
              <a:t>A</a:t>
            </a:r>
            <a:r>
              <a:rPr lang="en-SG" sz="2000" dirty="0"/>
              <a:t> says)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1.3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What </a:t>
            </a:r>
            <a:r>
              <a:rPr lang="en-SG" sz="2000" i="1" dirty="0"/>
              <a:t>B</a:t>
            </a:r>
            <a:r>
              <a:rPr lang="en-SG" sz="2000" dirty="0"/>
              <a:t> says is true. 	(by definition of knight)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1.4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</a:t>
            </a:r>
            <a:r>
              <a:rPr lang="en-SG" sz="2000" i="1" dirty="0"/>
              <a:t>A</a:t>
            </a:r>
            <a:r>
              <a:rPr lang="en-SG" sz="2000" dirty="0"/>
              <a:t> is a knave. 	(that’s what </a:t>
            </a:r>
            <a:r>
              <a:rPr lang="en-SG" sz="2000" i="1" dirty="0"/>
              <a:t>B</a:t>
            </a:r>
            <a:r>
              <a:rPr lang="en-SG" sz="2000" dirty="0"/>
              <a:t> says)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1.5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</a:t>
            </a:r>
            <a:r>
              <a:rPr lang="en-SG" sz="2000" i="1" dirty="0"/>
              <a:t>A</a:t>
            </a:r>
            <a:r>
              <a:rPr lang="en-SG" sz="2000" dirty="0"/>
              <a:t> is not a knight. 	(since </a:t>
            </a:r>
            <a:r>
              <a:rPr lang="en-SG" sz="2000" i="1" dirty="0"/>
              <a:t>A</a:t>
            </a:r>
            <a:r>
              <a:rPr lang="en-SG" sz="2000" dirty="0"/>
              <a:t> is either a knight or a knave, but not both)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	1.6	</a:t>
            </a:r>
            <a:r>
              <a:rPr lang="en-SG" sz="2000" dirty="0">
                <a:sym typeface="Symbol" panose="05050102010706020507" pitchFamily="18" charset="2"/>
              </a:rPr>
              <a:t></a:t>
            </a:r>
            <a:r>
              <a:rPr lang="en-SG" sz="2000" dirty="0"/>
              <a:t> Contradiction to 1.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2.	</a:t>
            </a:r>
            <a:r>
              <a:rPr lang="en-US" sz="2000" dirty="0">
                <a:sym typeface="Symbol" panose="05050102010706020507" pitchFamily="18" charset="2"/>
              </a:rPr>
              <a:t>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is not a knight. 	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3.	</a:t>
            </a:r>
            <a:r>
              <a:rPr lang="en-US" sz="2000" dirty="0">
                <a:sym typeface="Symbol" panose="05050102010706020507" pitchFamily="18" charset="2"/>
              </a:rPr>
              <a:t>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is a knave. 	(since </a:t>
            </a:r>
            <a:r>
              <a:rPr lang="en-US" sz="2000" i="1" dirty="0"/>
              <a:t>A</a:t>
            </a:r>
            <a:r>
              <a:rPr lang="en-US" sz="2000" dirty="0"/>
              <a:t> is either a knight or a knave, but not both)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4.	</a:t>
            </a:r>
            <a:r>
              <a:rPr lang="en-US" sz="2000" dirty="0">
                <a:sym typeface="Symbol" panose="05050102010706020507" pitchFamily="18" charset="2"/>
              </a:rPr>
              <a:t></a:t>
            </a:r>
            <a:r>
              <a:rPr lang="en-US" sz="2000" dirty="0"/>
              <a:t> What </a:t>
            </a:r>
            <a:r>
              <a:rPr lang="en-US" sz="2000" i="1" dirty="0"/>
              <a:t>B</a:t>
            </a:r>
            <a:r>
              <a:rPr lang="en-US" sz="2000" dirty="0"/>
              <a:t> says is true.</a:t>
            </a:r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SG" sz="2000" dirty="0"/>
              <a:t>5.	</a:t>
            </a:r>
            <a:r>
              <a:rPr lang="en-US" sz="2000" dirty="0">
                <a:sym typeface="Symbol" panose="05050102010706020507" pitchFamily="18" charset="2"/>
              </a:rPr>
              <a:t>  </a:t>
            </a:r>
            <a:r>
              <a:rPr lang="en-US" sz="2000" i="1" dirty="0">
                <a:sym typeface="Symbol" panose="05050102010706020507" pitchFamily="18" charset="2"/>
              </a:rPr>
              <a:t>B</a:t>
            </a:r>
            <a:r>
              <a:rPr lang="en-US" sz="2000" dirty="0">
                <a:sym typeface="Symbol" panose="05050102010706020507" pitchFamily="18" charset="2"/>
              </a:rPr>
              <a:t> cannot be a knave. (as </a:t>
            </a:r>
            <a:r>
              <a:rPr lang="en-US" sz="2000" i="1" dirty="0">
                <a:sym typeface="Symbol" panose="05050102010706020507" pitchFamily="18" charset="2"/>
              </a:rPr>
              <a:t>B</a:t>
            </a:r>
            <a:r>
              <a:rPr lang="en-US" sz="2000" dirty="0">
                <a:sym typeface="Symbol" panose="05050102010706020507" pitchFamily="18" charset="2"/>
              </a:rPr>
              <a:t> has said something true)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6.	</a:t>
            </a:r>
            <a:r>
              <a:rPr lang="en-US" sz="2000" dirty="0">
                <a:sym typeface="Symbol" panose="05050102010706020507" pitchFamily="18" charset="2"/>
              </a:rPr>
              <a:t>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 is a knight.	(as there are only knights and knaves)</a:t>
            </a:r>
            <a:endParaRPr lang="en-SG" sz="2000" dirty="0"/>
          </a:p>
          <a:p>
            <a:pPr marL="182563">
              <a:tabLst>
                <a:tab pos="533400" algn="l"/>
                <a:tab pos="1082675" algn="l"/>
              </a:tabLst>
            </a:pPr>
            <a:r>
              <a:rPr lang="en-US" sz="2000" dirty="0"/>
              <a:t>7.	Conclusion: </a:t>
            </a:r>
            <a:r>
              <a:rPr lang="en-US" sz="2000" b="1" i="1" dirty="0"/>
              <a:t>A</a:t>
            </a:r>
            <a:r>
              <a:rPr lang="en-US" sz="2000" b="1" dirty="0"/>
              <a:t> is a knave and </a:t>
            </a:r>
            <a:r>
              <a:rPr lang="en-US" sz="2000" b="1" i="1" dirty="0"/>
              <a:t>B</a:t>
            </a:r>
            <a:r>
              <a:rPr lang="en-US" sz="2000" b="1" dirty="0"/>
              <a:t> is a knight</a:t>
            </a:r>
            <a:r>
              <a:rPr lang="en-US" sz="2000" dirty="0"/>
              <a:t>.</a:t>
            </a:r>
            <a:endParaRPr lang="en-SG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FB508-F615-4904-A7B2-FE23475725C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7" r="16422"/>
          <a:stretch/>
        </p:blipFill>
        <p:spPr bwMode="auto">
          <a:xfrm>
            <a:off x="9464039" y="271751"/>
            <a:ext cx="2425487" cy="1829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llout: Bent Line 13">
                <a:extLst>
                  <a:ext uri="{FF2B5EF4-FFF2-40B4-BE49-F238E27FC236}">
                    <a16:creationId xmlns:a16="http://schemas.microsoft.com/office/drawing/2014/main" id="{57D0F7E9-2AF4-4E64-B504-FB4563DF395A}"/>
                  </a:ext>
                </a:extLst>
              </p:cNvPr>
              <p:cNvSpPr/>
              <p:nvPr/>
            </p:nvSpPr>
            <p:spPr>
              <a:xfrm>
                <a:off x="8008620" y="1661160"/>
                <a:ext cx="3502344" cy="2265997"/>
              </a:xfrm>
              <a:prstGeom prst="borderCallout2">
                <a:avLst>
                  <a:gd name="adj1" fmla="val 19707"/>
                  <a:gd name="adj2" fmla="val 198"/>
                  <a:gd name="adj3" fmla="val 20095"/>
                  <a:gd name="adj4" fmla="val -17972"/>
                  <a:gd name="adj5" fmla="val 94987"/>
                  <a:gd name="adj6" fmla="val -66922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dirty="0">
                    <a:solidFill>
                      <a:srgbClr val="0000FF"/>
                    </a:solidFill>
                  </a:rPr>
                  <a:t>Tempting to say “Contradiction” right after 1.4. However, this is not valid because contradiction requires </a:t>
                </a:r>
                <a14:m>
                  <m:oMath xmlns:m="http://schemas.openxmlformats.org/officeDocument/2006/math">
                    <m:r>
                      <a:rPr lang="en-SG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SG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∧~</m:t>
                    </m:r>
                    <m:r>
                      <a:rPr lang="en-SG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SG" dirty="0">
                    <a:solidFill>
                      <a:srgbClr val="0000FF"/>
                    </a:solidFill>
                  </a:rPr>
                  <a:t>, but ‘knave’ is not the negation of ‘knight’.</a:t>
                </a:r>
              </a:p>
              <a:p>
                <a:pPr algn="ctr"/>
                <a:r>
                  <a:rPr lang="en-SG" dirty="0">
                    <a:solidFill>
                      <a:srgbClr val="0000FF"/>
                    </a:solidFill>
                  </a:rPr>
                  <a:t>Hence 1.5 is required before we arrive at the contradiction in 1.6.</a:t>
                </a:r>
              </a:p>
            </p:txBody>
          </p:sp>
        </mc:Choice>
        <mc:Fallback xmlns="">
          <p:sp>
            <p:nvSpPr>
              <p:cNvPr id="14" name="Callout: Bent Line 13">
                <a:extLst>
                  <a:ext uri="{FF2B5EF4-FFF2-40B4-BE49-F238E27FC236}">
                    <a16:creationId xmlns:a16="http://schemas.microsoft.com/office/drawing/2014/main" id="{57D0F7E9-2AF4-4E64-B504-FB4563DF3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620" y="1661160"/>
                <a:ext cx="3502344" cy="2265997"/>
              </a:xfrm>
              <a:prstGeom prst="borderCallout2">
                <a:avLst>
                  <a:gd name="adj1" fmla="val 19707"/>
                  <a:gd name="adj2" fmla="val 198"/>
                  <a:gd name="adj3" fmla="val 20095"/>
                  <a:gd name="adj4" fmla="val -17972"/>
                  <a:gd name="adj5" fmla="val 94987"/>
                  <a:gd name="adj6" fmla="val -66922"/>
                </a:avLst>
              </a:prstGeom>
              <a:blipFill>
                <a:blip r:embed="rId3"/>
                <a:stretch>
                  <a:fillRect r="-72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88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990600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Q9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44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F7755-4741-459A-8940-DB4C6E75E00D}"/>
              </a:ext>
            </a:extLst>
          </p:cNvPr>
          <p:cNvSpPr txBox="1"/>
          <p:nvPr/>
        </p:nvSpPr>
        <p:spPr>
          <a:xfrm>
            <a:off x="1176336" y="401171"/>
            <a:ext cx="778478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715963" algn="l"/>
              </a:tabLst>
            </a:pP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(b) 	Two natives </a:t>
            </a:r>
            <a:r>
              <a:rPr lang="en-SG" sz="2800" i="1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SG" sz="2800" i="1" dirty="0">
                <a:latin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SG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</a:t>
            </a:r>
            <a:r>
              <a:rPr lang="en-SG" sz="2800" i="1" dirty="0"/>
              <a:t>C</a:t>
            </a:r>
            <a:r>
              <a:rPr lang="en-SG" sz="2800" dirty="0"/>
              <a:t> says: </a:t>
            </a:r>
            <a:r>
              <a:rPr lang="en-SG" sz="2800" i="1" dirty="0"/>
              <a:t>D</a:t>
            </a:r>
            <a:r>
              <a:rPr lang="en-SG" sz="2800" dirty="0"/>
              <a:t> is a knave.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</a:t>
            </a:r>
            <a:r>
              <a:rPr lang="en-SG" sz="2800" i="1" dirty="0"/>
              <a:t>D</a:t>
            </a:r>
            <a:r>
              <a:rPr lang="en-SG" sz="2800" dirty="0"/>
              <a:t> says: </a:t>
            </a:r>
            <a:r>
              <a:rPr lang="en-SG" sz="2800" i="1" dirty="0"/>
              <a:t>C</a:t>
            </a:r>
            <a:r>
              <a:rPr lang="en-SG" sz="2800" dirty="0"/>
              <a:t> is a knave.</a:t>
            </a:r>
          </a:p>
          <a:p>
            <a:pPr>
              <a:tabLst>
                <a:tab pos="715963" algn="l"/>
              </a:tabLst>
            </a:pPr>
            <a:r>
              <a:rPr lang="en-SG" sz="2800" dirty="0"/>
              <a:t>	How many knights and knaves are there?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894D0-6621-4691-B35A-F6383FE5F927}"/>
              </a:ext>
            </a:extLst>
          </p:cNvPr>
          <p:cNvSpPr txBox="1"/>
          <p:nvPr/>
        </p:nvSpPr>
        <p:spPr>
          <a:xfrm>
            <a:off x="846570" y="2404227"/>
            <a:ext cx="10230804" cy="378565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b="1" dirty="0"/>
              <a:t>Proof (by division in cases):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US" sz="2400" dirty="0"/>
              <a:t>1.	If </a:t>
            </a:r>
            <a:r>
              <a:rPr lang="en-US" sz="2400" i="1" dirty="0"/>
              <a:t>C</a:t>
            </a:r>
            <a:r>
              <a:rPr lang="en-US" sz="2400" dirty="0"/>
              <a:t> is a knight, then:</a:t>
            </a:r>
            <a:endParaRPr lang="en-SG" sz="2400" dirty="0"/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1.1	What </a:t>
            </a:r>
            <a:r>
              <a:rPr lang="en-SG" sz="2400" i="1" dirty="0"/>
              <a:t>C</a:t>
            </a:r>
            <a:r>
              <a:rPr lang="en-SG" sz="2400" dirty="0"/>
              <a:t> says is true. 	(by definition of knight)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1.2	</a:t>
            </a:r>
            <a:r>
              <a:rPr lang="en-SG" sz="2400" dirty="0">
                <a:sym typeface="Symbol" panose="05050102010706020507" pitchFamily="18" charset="2"/>
              </a:rPr>
              <a:t></a:t>
            </a:r>
            <a:r>
              <a:rPr lang="en-SG" sz="2400" dirty="0"/>
              <a:t> </a:t>
            </a:r>
            <a:r>
              <a:rPr lang="en-SG" sz="2400" i="1" dirty="0"/>
              <a:t>D</a:t>
            </a:r>
            <a:r>
              <a:rPr lang="en-SG" sz="2400" dirty="0"/>
              <a:t> is a knave. 	(that’s what </a:t>
            </a:r>
            <a:r>
              <a:rPr lang="en-SG" sz="2400" i="1" dirty="0"/>
              <a:t>C</a:t>
            </a:r>
            <a:r>
              <a:rPr lang="en-SG" sz="2400" dirty="0"/>
              <a:t> says)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US" sz="2400" dirty="0"/>
              <a:t>2.	If </a:t>
            </a:r>
            <a:r>
              <a:rPr lang="en-US" sz="2400" i="1" dirty="0"/>
              <a:t>C</a:t>
            </a:r>
            <a:r>
              <a:rPr lang="en-US" sz="2400" dirty="0"/>
              <a:t> is not a knight, then: 	</a:t>
            </a:r>
            <a:endParaRPr lang="en-SG" sz="2400" dirty="0"/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2.1	Then </a:t>
            </a:r>
            <a:r>
              <a:rPr lang="en-SG" sz="2400" i="1" dirty="0"/>
              <a:t>C</a:t>
            </a:r>
            <a:r>
              <a:rPr lang="en-SG" sz="2400" dirty="0"/>
              <a:t> is a knave. 	(one is either a knight or a knave)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2.2	</a:t>
            </a:r>
            <a:r>
              <a:rPr lang="en-SG" sz="2400" dirty="0">
                <a:sym typeface="Symbol" panose="05050102010706020507" pitchFamily="18" charset="2"/>
              </a:rPr>
              <a:t> what</a:t>
            </a:r>
            <a:r>
              <a:rPr lang="en-SG" sz="2400" dirty="0"/>
              <a:t> </a:t>
            </a:r>
            <a:r>
              <a:rPr lang="en-SG" sz="2400" i="1" dirty="0"/>
              <a:t>C</a:t>
            </a:r>
            <a:r>
              <a:rPr lang="en-SG" sz="2400" dirty="0"/>
              <a:t> says is false. 	(by definition of knave)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2.3	</a:t>
            </a:r>
            <a:r>
              <a:rPr lang="en-SG" sz="2400" dirty="0">
                <a:sym typeface="Symbol" panose="05050102010706020507" pitchFamily="18" charset="2"/>
              </a:rPr>
              <a:t></a:t>
            </a:r>
            <a:r>
              <a:rPr lang="en-SG" sz="2400" dirty="0"/>
              <a:t> </a:t>
            </a:r>
            <a:r>
              <a:rPr lang="en-SG" sz="2400" i="1" dirty="0"/>
              <a:t>D</a:t>
            </a:r>
            <a:r>
              <a:rPr lang="en-SG" sz="2400" dirty="0"/>
              <a:t> is not a knave. 	(</a:t>
            </a:r>
            <a:r>
              <a:rPr lang="en-SG" sz="2400" i="1" dirty="0"/>
              <a:t>C</a:t>
            </a:r>
            <a:r>
              <a:rPr lang="en-SG" sz="2400" dirty="0"/>
              <a:t> says </a:t>
            </a:r>
            <a:r>
              <a:rPr lang="en-SG" sz="2400" i="1" dirty="0"/>
              <a:t>D</a:t>
            </a:r>
            <a:r>
              <a:rPr lang="en-SG" sz="2400" dirty="0"/>
              <a:t> is a knave, but what </a:t>
            </a:r>
            <a:r>
              <a:rPr lang="en-SG" sz="2400" i="1" dirty="0"/>
              <a:t>C</a:t>
            </a:r>
            <a:r>
              <a:rPr lang="en-SG" sz="2400" dirty="0"/>
              <a:t> says is false)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SG" sz="2400" dirty="0"/>
              <a:t>	2.4	</a:t>
            </a:r>
            <a:r>
              <a:rPr lang="en-SG" sz="2400" dirty="0">
                <a:sym typeface="Symbol" panose="05050102010706020507" pitchFamily="18" charset="2"/>
              </a:rPr>
              <a:t> </a:t>
            </a:r>
            <a:r>
              <a:rPr lang="en-SG" sz="2400" dirty="0"/>
              <a:t> </a:t>
            </a:r>
            <a:r>
              <a:rPr lang="en-SG" sz="2400" i="1" dirty="0"/>
              <a:t>D</a:t>
            </a:r>
            <a:r>
              <a:rPr lang="en-SG" sz="2400" dirty="0"/>
              <a:t> is a knight. 	(one is either a knight or a knave)</a:t>
            </a:r>
          </a:p>
          <a:p>
            <a:pPr marL="182563">
              <a:tabLst>
                <a:tab pos="533400" algn="l"/>
                <a:tab pos="1082675" algn="l"/>
                <a:tab pos="4130675" algn="l"/>
              </a:tabLst>
            </a:pPr>
            <a:r>
              <a:rPr lang="en-US" sz="2400" dirty="0"/>
              <a:t>3.	</a:t>
            </a:r>
            <a:r>
              <a:rPr lang="en-US" sz="2400" dirty="0">
                <a:sym typeface="Symbol" panose="05050102010706020507" pitchFamily="18" charset="2"/>
              </a:rPr>
              <a:t>Conclusion: in both cases, there is </a:t>
            </a:r>
            <a:r>
              <a:rPr lang="en-US" sz="2400" b="1" dirty="0">
                <a:sym typeface="Symbol" panose="05050102010706020507" pitchFamily="18" charset="2"/>
              </a:rPr>
              <a:t>one knight and one knave</a:t>
            </a:r>
            <a:r>
              <a:rPr lang="en-US" sz="2400" dirty="0">
                <a:sym typeface="Symbol" panose="05050102010706020507" pitchFamily="18" charset="2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FB508-F615-4904-A7B2-FE23475725C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27" r="16422"/>
          <a:stretch/>
        </p:blipFill>
        <p:spPr bwMode="auto">
          <a:xfrm>
            <a:off x="9464039" y="271751"/>
            <a:ext cx="2425487" cy="18294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98057B-5F72-F0C8-3F7B-C805CD032189}"/>
              </a:ext>
            </a:extLst>
          </p:cNvPr>
          <p:cNvSpPr txBox="1"/>
          <p:nvPr/>
        </p:nvSpPr>
        <p:spPr>
          <a:xfrm>
            <a:off x="8757775" y="2519719"/>
            <a:ext cx="2932981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This is actually a rather ‘incomplete’ proof. While the conclusions are correct, we never check on whether each configuration is consistent or not.</a:t>
            </a:r>
          </a:p>
          <a:p>
            <a:endParaRPr lang="en-SG" dirty="0"/>
          </a:p>
          <a:p>
            <a:r>
              <a:rPr lang="en-SG" dirty="0"/>
              <a:t>In general, don’t forget to check again whether what C/D says is possible *after* you’ve deduced their identities.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766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89B767-1E84-0EEB-DDDB-406405FF9A2F}"/>
              </a:ext>
            </a:extLst>
          </p:cNvPr>
          <p:cNvSpPr txBox="1"/>
          <p:nvPr/>
        </p:nvSpPr>
        <p:spPr>
          <a:xfrm>
            <a:off x="528174" y="366623"/>
            <a:ext cx="10651659" cy="57554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2800" dirty="0"/>
              <a:t>This is actually a rather ‘incomplete’ proof. While the conclusions are correct, we never check on whether each configuration is consistent or not.</a:t>
            </a:r>
          </a:p>
          <a:p>
            <a:endParaRPr lang="en-SG" sz="2800" dirty="0"/>
          </a:p>
          <a:p>
            <a:r>
              <a:rPr lang="en-SG" sz="2800" dirty="0"/>
              <a:t>In general, don’t forget to </a:t>
            </a:r>
            <a:r>
              <a:rPr lang="en-SG" sz="2800" b="1" dirty="0"/>
              <a:t>check again whether what C/D says is possible *after* you’ve deduced their identities.</a:t>
            </a:r>
          </a:p>
          <a:p>
            <a:endParaRPr lang="en-SG" sz="2800" dirty="0"/>
          </a:p>
          <a:p>
            <a:r>
              <a:rPr lang="en-SG" sz="2400" dirty="0"/>
              <a:t>For more details, try to solve this instead to see why checking consistency is important.</a:t>
            </a:r>
          </a:p>
          <a:p>
            <a:endParaRPr lang="en-SG" sz="2400" dirty="0"/>
          </a:p>
          <a:p>
            <a:r>
              <a:rPr lang="en-US" sz="2400" dirty="0"/>
              <a:t>C: "D is a knight."</a:t>
            </a:r>
          </a:p>
          <a:p>
            <a:r>
              <a:rPr lang="en-US" sz="2400" dirty="0"/>
              <a:t>D: "Exactly one of us is a knight.“</a:t>
            </a:r>
          </a:p>
          <a:p>
            <a:r>
              <a:rPr lang="en-US" sz="2400" dirty="0"/>
              <a:t>Prove that there are 0 knights.</a:t>
            </a:r>
            <a:endParaRPr lang="en-SG" sz="24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90292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731A1-A954-4109-C773-74D34682B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94AF8C-406A-1098-4BBF-5A48935A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F8EDD1-ACC7-D3CE-5FAD-E63BB19B29CC}"/>
              </a:ext>
            </a:extLst>
          </p:cNvPr>
          <p:cNvSpPr txBox="1"/>
          <p:nvPr/>
        </p:nvSpPr>
        <p:spPr>
          <a:xfrm>
            <a:off x="1478280" y="1447800"/>
            <a:ext cx="851595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3200" dirty="0"/>
              <a:t>Tutorial answers will be uploaded on Canvas at the end of the week.</a:t>
            </a:r>
          </a:p>
          <a:p>
            <a:pPr>
              <a:spcAft>
                <a:spcPts val="600"/>
              </a:spcAft>
            </a:pPr>
            <a:r>
              <a:rPr lang="en-SG" sz="3200" dirty="0"/>
              <a:t>If you still have any doubts, please post on </a:t>
            </a:r>
            <a:r>
              <a:rPr lang="en-SG" sz="3200" dirty="0" err="1"/>
              <a:t>QnA</a:t>
            </a:r>
            <a:r>
              <a:rPr lang="en-SG" sz="32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769F0-50E6-7714-01FF-7286BD9AD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308" y="3429000"/>
            <a:ext cx="2017543" cy="22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1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F693EA-D6FB-414A-846E-3067D94D8725}"/>
                  </a:ext>
                </a:extLst>
              </p:cNvPr>
              <p:cNvSpPr txBox="1"/>
              <p:nvPr/>
            </p:nvSpPr>
            <p:spPr>
              <a:xfrm>
                <a:off x="741441" y="570223"/>
                <a:ext cx="10709117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SG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Learning objectives for this tutorial: </a:t>
                </a:r>
              </a:p>
              <a:p>
                <a:pPr marL="900113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Understanding </a:t>
                </a:r>
                <a:r>
                  <a:rPr lang="en-SG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logical connectives </a:t>
                </a:r>
                <a14:m>
                  <m:oMath xmlns:m="http://schemas.openxmlformats.org/officeDocument/2006/math">
                    <m:r>
                      <a:rPr lang="en-SG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∧,∨,~,→</m:t>
                    </m:r>
                  </m:oMath>
                </a14:m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(Q1)</a:t>
                </a:r>
                <a:endParaRPr lang="en-SG" sz="2800" strike="sngStrike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00113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Common mistakes. (</a:t>
                </a:r>
                <a:r>
                  <a:rPr lang="en-SG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Q2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900113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Applying </a:t>
                </a:r>
                <a:r>
                  <a:rPr lang="en-SG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laws of logical equivalences 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simplify statements and to prove equivalence. (</a:t>
                </a:r>
                <a:r>
                  <a:rPr lang="en-SG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Q3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SG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Q4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900113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Knowing the </a:t>
                </a:r>
                <a:r>
                  <a:rPr lang="en-SG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negation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SG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contrapositive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SG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converse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SG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inverse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forms of a conditional statement and their logical relationship. (</a:t>
                </a:r>
                <a:r>
                  <a:rPr lang="en-SG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Q5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900113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of the </a:t>
                </a:r>
                <a:r>
                  <a:rPr lang="en-SG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conditional statement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(</a:t>
                </a:r>
                <a:r>
                  <a:rPr lang="en-SG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Q6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900113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Determining whether an </a:t>
                </a:r>
                <a:r>
                  <a:rPr lang="en-SG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argument 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valid or invalid. (</a:t>
                </a:r>
                <a:r>
                  <a:rPr lang="en-SG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Q7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SG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Q8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900113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Solving knights and knaves problems. (</a:t>
                </a:r>
                <a:r>
                  <a:rPr lang="en-SG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Q9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900113" indent="-45720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Writing simple </a:t>
                </a:r>
                <a:r>
                  <a:rPr lang="en-SG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proofs. 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SG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Q10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SG" sz="2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Q11</a:t>
                </a:r>
                <a:r>
                  <a:rPr lang="en-SG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F693EA-D6FB-414A-846E-3067D94D8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41" y="570223"/>
                <a:ext cx="10709117" cy="5632311"/>
              </a:xfrm>
              <a:prstGeom prst="rect">
                <a:avLst/>
              </a:prstGeom>
              <a:blipFill>
                <a:blip r:embed="rId3"/>
                <a:stretch>
                  <a:fillRect l="-1765" t="-1733" r="-1595" b="-1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51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C609E-52C8-9DE9-4A3D-7393FBE5D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F8AA-EA18-97E1-4855-1C5D5F39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1108296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Q1a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8A54759-9474-7D82-750A-2C69E6AA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899DA-3E94-BE97-6864-CCCE43AB06BD}"/>
              </a:ext>
            </a:extLst>
          </p:cNvPr>
          <p:cNvSpPr txBox="1"/>
          <p:nvPr/>
        </p:nvSpPr>
        <p:spPr>
          <a:xfrm>
            <a:off x="739885" y="2399803"/>
            <a:ext cx="5567926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I use the umbrella </a:t>
            </a:r>
            <a:r>
              <a:rPr lang="en-US" sz="3600" dirty="0">
                <a:solidFill>
                  <a:srgbClr val="C00000"/>
                </a:solidFill>
              </a:rPr>
              <a:t>if</a:t>
            </a:r>
            <a:r>
              <a:rPr lang="en-US" sz="3600" dirty="0"/>
              <a:t> it rains.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DDA568-B1B0-8DF5-B993-3FF0DEBD7869}"/>
              </a:ext>
            </a:extLst>
          </p:cNvPr>
          <p:cNvSpPr txBox="1"/>
          <p:nvPr/>
        </p:nvSpPr>
        <p:spPr>
          <a:xfrm>
            <a:off x="739883" y="3378034"/>
            <a:ext cx="6389337" cy="646331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I use the umbrella </a:t>
            </a:r>
            <a:r>
              <a:rPr lang="en-US" sz="3600" dirty="0">
                <a:solidFill>
                  <a:srgbClr val="C00000"/>
                </a:solidFill>
              </a:rPr>
              <a:t>only if </a:t>
            </a:r>
            <a:r>
              <a:rPr lang="en-US" sz="3600" dirty="0"/>
              <a:t>it rains.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FAD38-1CC3-14BC-E8B7-91CD5BA4ED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692" y="263161"/>
            <a:ext cx="1719020" cy="17190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6F4DEF3-C9AC-AEDA-1806-064C2D10CC09}"/>
              </a:ext>
            </a:extLst>
          </p:cNvPr>
          <p:cNvSpPr txBox="1"/>
          <p:nvPr/>
        </p:nvSpPr>
        <p:spPr>
          <a:xfrm>
            <a:off x="6174873" y="1606238"/>
            <a:ext cx="362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Propositional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D91F695-212E-D73D-DAB5-963A501F9D65}"/>
                  </a:ext>
                </a:extLst>
              </p:cNvPr>
              <p:cNvSpPr txBox="1"/>
              <p:nvPr/>
            </p:nvSpPr>
            <p:spPr>
              <a:xfrm>
                <a:off x="739883" y="1074240"/>
                <a:ext cx="3933005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/>
                  <a:t> “I use the umbrella”.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/>
                  <a:t> “It rains”.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83" y="1074240"/>
                <a:ext cx="3933005" cy="907941"/>
              </a:xfrm>
              <a:prstGeom prst="rect">
                <a:avLst/>
              </a:prstGeom>
              <a:blipFill>
                <a:blip r:embed="rId3"/>
                <a:stretch>
                  <a:fillRect l="-464" t="-5369" b="-1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4304516-C0E6-AD70-E190-66446E35D3BC}"/>
                  </a:ext>
                </a:extLst>
              </p:cNvPr>
              <p:cNvSpPr txBox="1"/>
              <p:nvPr/>
            </p:nvSpPr>
            <p:spPr>
              <a:xfrm>
                <a:off x="6307811" y="2399803"/>
                <a:ext cx="1470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811" y="2399803"/>
                <a:ext cx="147040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E3391F4-54E1-3A41-65B8-41D6CB0B4662}"/>
                  </a:ext>
                </a:extLst>
              </p:cNvPr>
              <p:cNvSpPr txBox="1"/>
              <p:nvPr/>
            </p:nvSpPr>
            <p:spPr>
              <a:xfrm>
                <a:off x="7252974" y="3408811"/>
                <a:ext cx="14704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974" y="3408811"/>
                <a:ext cx="147040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59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6" y="0"/>
            <a:ext cx="1108296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Q1b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885" y="2399803"/>
            <a:ext cx="5567926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I use the umbrella </a:t>
            </a:r>
            <a:r>
              <a:rPr lang="en-US" sz="3600" dirty="0">
                <a:solidFill>
                  <a:srgbClr val="C00000"/>
                </a:solidFill>
              </a:rPr>
              <a:t>if</a:t>
            </a:r>
            <a:r>
              <a:rPr lang="en-US" sz="3600" dirty="0"/>
              <a:t> it rains.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692" y="263161"/>
            <a:ext cx="1719020" cy="17190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4033" y="3521209"/>
            <a:ext cx="9732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“I use the umbrella” is a ______________ condition for “it rains”.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6211" y="4588228"/>
            <a:ext cx="9601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“It rains” is a _____________ condition for “I use the umbrella”.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5029" y="3363608"/>
            <a:ext cx="1890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necessary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21138" y="4426645"/>
            <a:ext cx="1890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sufficient</a:t>
            </a:r>
          </a:p>
        </p:txBody>
      </p:sp>
    </p:spTree>
    <p:extLst>
      <p:ext uri="{BB962C8B-B14F-4D97-AF65-F5344CB8AC3E}">
        <p14:creationId xmlns:p14="http://schemas.microsoft.com/office/powerpoint/2010/main" val="285882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2F69E-FC18-FD46-AB67-87EAD9E48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6CF9C45-676A-6C17-2DA5-F7E8EAC13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9D38DE-0454-0B4A-7A95-72BA4A698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13" y="1832267"/>
            <a:ext cx="10354573" cy="319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72EB-0F03-48B6-AC74-5F081E0D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35" y="0"/>
            <a:ext cx="1625745" cy="1325563"/>
          </a:xfrm>
        </p:spPr>
        <p:txBody>
          <a:bodyPr>
            <a:normAutofit/>
          </a:bodyPr>
          <a:lstStyle/>
          <a:p>
            <a:r>
              <a:rPr lang="en-SG" sz="3600" dirty="0" err="1"/>
              <a:t>Q1c</a:t>
            </a:r>
            <a:r>
              <a:rPr lang="en-SG" sz="3600" dirty="0"/>
              <a:t>/d</a:t>
            </a:r>
            <a:endParaRPr lang="en-US" sz="3600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1BFB770-C0E6-498C-B948-CADCDF8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24266" y="6492875"/>
            <a:ext cx="1706217" cy="365125"/>
          </a:xfrm>
        </p:spPr>
        <p:txBody>
          <a:bodyPr/>
          <a:lstStyle/>
          <a:p>
            <a:fld id="{D44B1419-A6FF-474F-B11C-837FC17D387F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9885" y="2399803"/>
            <a:ext cx="7606448" cy="646331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I use the umbrella </a:t>
            </a:r>
            <a:r>
              <a:rPr lang="en-US" sz="3600" dirty="0">
                <a:solidFill>
                  <a:srgbClr val="C00000"/>
                </a:solidFill>
              </a:rPr>
              <a:t>if and only if</a:t>
            </a:r>
            <a:r>
              <a:rPr lang="en-US" sz="3600" dirty="0"/>
              <a:t> it rains.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692" y="263161"/>
            <a:ext cx="1719020" cy="17190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9883" y="1074240"/>
                <a:ext cx="3933005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/>
                  <a:t> “I use the umbrella”.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2400" dirty="0"/>
                  <a:t> “It rains”.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83" y="1074240"/>
                <a:ext cx="3933005" cy="907941"/>
              </a:xfrm>
              <a:prstGeom prst="rect">
                <a:avLst/>
              </a:prstGeom>
              <a:blipFill>
                <a:blip r:embed="rId4"/>
                <a:stretch>
                  <a:fillRect l="-464" t="-5369" b="-1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69540" y="1623445"/>
                <a:ext cx="20098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540" y="1623445"/>
                <a:ext cx="200981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78726" y="1623445"/>
                <a:ext cx="17353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726" y="1623445"/>
                <a:ext cx="173538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79986" y="1623445"/>
                <a:ext cx="7986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986" y="1623445"/>
                <a:ext cx="79869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914110" y="1623445"/>
                <a:ext cx="7986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32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10" y="1623445"/>
                <a:ext cx="79869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12807" y="1623445"/>
                <a:ext cx="17353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2807" y="1623445"/>
                <a:ext cx="173538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941270" y="4452884"/>
            <a:ext cx="10615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“I use the umbrella” is a ____________________ condition for “it rains”.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47701" y="3237717"/>
            <a:ext cx="1898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necessary and sufficient</a:t>
            </a:r>
          </a:p>
        </p:txBody>
      </p:sp>
    </p:spTree>
    <p:extLst>
      <p:ext uri="{BB962C8B-B14F-4D97-AF65-F5344CB8AC3E}">
        <p14:creationId xmlns:p14="http://schemas.microsoft.com/office/powerpoint/2010/main" val="205861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2558</TotalTime>
  <Words>4696</Words>
  <Application>Microsoft Office PowerPoint</Application>
  <PresentationFormat>Widescreen</PresentationFormat>
  <Paragraphs>889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Calibri</vt:lpstr>
      <vt:lpstr>Cambria Math</vt:lpstr>
      <vt:lpstr>Corbel</vt:lpstr>
      <vt:lpstr>Symbol</vt:lpstr>
      <vt:lpstr>Times New Roman</vt:lpstr>
      <vt:lpstr>Wingdings</vt:lpstr>
      <vt:lpstr>Basis</vt:lpstr>
      <vt:lpstr>CS1231S Tutorial #1</vt:lpstr>
      <vt:lpstr>Introduction</vt:lpstr>
      <vt:lpstr>More introductions!  (while I take attendance)</vt:lpstr>
      <vt:lpstr>Telegram Group</vt:lpstr>
      <vt:lpstr>PowerPoint Presentation</vt:lpstr>
      <vt:lpstr>Q1a</vt:lpstr>
      <vt:lpstr>Q1b</vt:lpstr>
      <vt:lpstr>PowerPoint Presentation</vt:lpstr>
      <vt:lpstr>Q1c/d</vt:lpstr>
      <vt:lpstr>Q2</vt:lpstr>
      <vt:lpstr>PowerPoint Presentation</vt:lpstr>
      <vt:lpstr>Q4</vt:lpstr>
      <vt:lpstr>Q4</vt:lpstr>
      <vt:lpstr>Q4</vt:lpstr>
      <vt:lpstr>Q3</vt:lpstr>
      <vt:lpstr>Q3</vt:lpstr>
      <vt:lpstr>Q3</vt:lpstr>
      <vt:lpstr>Q3</vt:lpstr>
      <vt:lpstr>Q3</vt:lpstr>
      <vt:lpstr>Q5</vt:lpstr>
      <vt:lpstr>Q5</vt:lpstr>
      <vt:lpstr>Q6</vt:lpstr>
      <vt:lpstr>Q6</vt:lpstr>
      <vt:lpstr>Q6</vt:lpstr>
      <vt:lpstr>Q6</vt:lpstr>
      <vt:lpstr>Arguments: Valid vs. Sound</vt:lpstr>
      <vt:lpstr>Arguments: Valid vs. Sound</vt:lpstr>
      <vt:lpstr>Rules of Inference</vt:lpstr>
      <vt:lpstr>Q7</vt:lpstr>
      <vt:lpstr>Q7</vt:lpstr>
      <vt:lpstr>Q7</vt:lpstr>
      <vt:lpstr>Q7</vt:lpstr>
      <vt:lpstr>Q7</vt:lpstr>
      <vt:lpstr>Q8</vt:lpstr>
      <vt:lpstr>Q8</vt:lpstr>
      <vt:lpstr>Q8</vt:lpstr>
      <vt:lpstr>Q8</vt:lpstr>
      <vt:lpstr>Q8</vt:lpstr>
      <vt:lpstr>Q8</vt:lpstr>
      <vt:lpstr>Q10</vt:lpstr>
      <vt:lpstr>Q11</vt:lpstr>
      <vt:lpstr>Q11</vt:lpstr>
      <vt:lpstr>Q9</vt:lpstr>
      <vt:lpstr>Q9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</dc:title>
  <dc:creator>Aaron Tan</dc:creator>
  <cp:lastModifiedBy>Gary Axel Muliyono</cp:lastModifiedBy>
  <cp:revision>478</cp:revision>
  <cp:lastPrinted>2025-08-21T05:58:55Z</cp:lastPrinted>
  <dcterms:created xsi:type="dcterms:W3CDTF">2020-03-29T08:20:19Z</dcterms:created>
  <dcterms:modified xsi:type="dcterms:W3CDTF">2025-08-26T22:52:16Z</dcterms:modified>
</cp:coreProperties>
</file>