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39"/>
  </p:notesMasterIdLst>
  <p:sldIdLst>
    <p:sldId id="256" r:id="rId2"/>
    <p:sldId id="367" r:id="rId3"/>
    <p:sldId id="393" r:id="rId4"/>
    <p:sldId id="291" r:id="rId5"/>
    <p:sldId id="364" r:id="rId6"/>
    <p:sldId id="352" r:id="rId7"/>
    <p:sldId id="353" r:id="rId8"/>
    <p:sldId id="327" r:id="rId9"/>
    <p:sldId id="387" r:id="rId10"/>
    <p:sldId id="388" r:id="rId11"/>
    <p:sldId id="328" r:id="rId12"/>
    <p:sldId id="372" r:id="rId13"/>
    <p:sldId id="394" r:id="rId14"/>
    <p:sldId id="395" r:id="rId15"/>
    <p:sldId id="396" r:id="rId16"/>
    <p:sldId id="371" r:id="rId17"/>
    <p:sldId id="373" r:id="rId18"/>
    <p:sldId id="329" r:id="rId19"/>
    <p:sldId id="380" r:id="rId20"/>
    <p:sldId id="400" r:id="rId21"/>
    <p:sldId id="381" r:id="rId22"/>
    <p:sldId id="382" r:id="rId23"/>
    <p:sldId id="383" r:id="rId24"/>
    <p:sldId id="379" r:id="rId25"/>
    <p:sldId id="356" r:id="rId26"/>
    <p:sldId id="357" r:id="rId27"/>
    <p:sldId id="385" r:id="rId28"/>
    <p:sldId id="386" r:id="rId29"/>
    <p:sldId id="397" r:id="rId30"/>
    <p:sldId id="398" r:id="rId31"/>
    <p:sldId id="333" r:id="rId32"/>
    <p:sldId id="361" r:id="rId33"/>
    <p:sldId id="389" r:id="rId34"/>
    <p:sldId id="390" r:id="rId35"/>
    <p:sldId id="391" r:id="rId36"/>
    <p:sldId id="392" r:id="rId37"/>
    <p:sldId id="296" r:id="rId3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CCFF99"/>
    <a:srgbClr val="99FF99"/>
    <a:srgbClr val="CCFFFF"/>
    <a:srgbClr val="FFCC99"/>
    <a:srgbClr val="3366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BF950-2459-4E3E-B224-3D8D33FC3710}" v="3" dt="2025-08-25T06:41:51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553" autoAdjust="0"/>
  </p:normalViewPr>
  <p:slideViewPr>
    <p:cSldViewPr snapToGrid="0">
      <p:cViewPr varScale="1">
        <p:scale>
          <a:sx n="87" d="100"/>
          <a:sy n="87" d="100"/>
        </p:scale>
        <p:origin x="39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4:33.45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46,'879'24,"330"12,-755-59,-1-28,18 20,-2 32,-205 3,1295-4,-1197 23,-166-6,-165-15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10.85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1 433,'76'-2,"1"-4,122-25,146-56,-193 46,735-149,-573 151,427 3,104 43,-341 25,-183 20,-3 25,-143-34,150 32,184 46,-496-118,-4-1,0 0,0 0,-1 1,1 0,-1 0,0 1,0 0,0 0,-1 1,1 0,10 9,-3-3,-13-9,-17-4,-399-70,325 59,-110-3,-91 13,191 3,-118 3,-336 45,411-23,-158 50,-3-3,243-61,-155 21,-318 10,463-33,-70 17,6-1,-124 18,-70 11,-4-26,225-27,-224 12,156-8,141-6,17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14.81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0,'0'424,"1"-397,2-1,1 1,9 32,6 37,-10-43,18 60,-13-61,9 68,-13 156,-9-126,9-46,0 18,-9 5,-4 145,-9-158,4-50,1-17,-13 46,-7 40,20-76,-31 224,23-196,-34 105,40-161,2-10,0 1,2 0,0 1,2-1,-2 31,4-36,-1 0,-4 17,3-18,1 0,-1 18,3-30,0 0,1 0,-1-1,0 1,1 0,-1 0,1-1,0 1,0 0,-1-1,1 1,0-1,0 1,1-1,-1 0,0 1,0-1,1 0,-1 0,0 0,1 0,0 0,-1 0,1 0,-1 0,1-1,0 1,0-1,-1 1,1-1,3 1,7 1,0-1,0 0,20-1,-20 0,441-4,-396 1,-1-2,78-18,-73 10,100-5,227 17,-178 3,1850-2,-2035-2,1 0,0-2,31-9,-31 7,1 0,50-3,192 9,-112 2,-154-2,0 0,0 0,0-1,0 1,0-1,0 1,0-1,0 0,0 0,0 0,0 0,2-2,-3 1,0 1,-1-1,1 1,-1-1,1 0,-1 0,0 0,0 1,0-1,0 0,0 0,0-1,-1 1,1 0,-1 0,1 0,-1-4,2-19,-1-1,-1 1,-1-1,-1 1,-8-35,-41-123,8 37,36 115,1 0,-3-57,9 73,-2-1,-3-16,1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21.0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0 185,'150'0,"626"-13,-418 6,-123 5,-45-7,50-2,569 12,-769-3,0-2,41-9,48-5,390 11,-306 10,174-13,12 0,213-2,-455 5,123-11,41-6,-280 22,44-8,5 1,-70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26.79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22,'1193'0,"-1061"-9,-16-1,571 8,-345 4,5419-2,-5636 3,175 28,355 12,-625-42,696 1,9 0,-349 17,49 1,9-18,-423-3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31.68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0,'129'6,"129"22,-126-11,378 16,0-32,-287-3,228 0,763 4,-865 7,103 2,275 30,-197-4,-278-16,21 1,2-21,-163-2,-59-2,0-3,80-18,49-6,69 12,-220 14,-9-1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34.03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21,'1320'0,"-893"17,-132-3,1352-3,-1033-13,1717 2,-2175 9,-38-2,800-3,-625-35,-198 17,122-4,-59 9,-76 2,-57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37.12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1625,'0'10,"-1"-1,-1 1,-4 16,-3 20,5 185,6-151,-2-676,-2 567,-7-44,4 43,-1-41,15-639,-5 646,13-65,-11 97,2 0,1 0,26-57,-31 80,-1 0,0 0,0 0,-1 0,0 0,-1-1,0 1,0 0,-1-1,-1 1,1-1,-1 1,-4-16,5 25,0 0,0-1,0 1,0 0,-1 0,1-1,0 1,0 0,0 0,0 0,0-1,0 1,0 0,-1 0,1 0,0 0,0-1,0 1,-1 0,1 0,0 0,0 0,0 0,-1 0,1 0,0-1,0 1,0 0,-1 0,1 0,0 0,0 0,-1 0,1 0,0 0,0 0,-1 0,1 0,0 0,0 0,0 1,-1-1,1 0,0 0,0 0,0 0,-1 0,1 0,0 0,0 1,0-1,-1 0,1 0,0 0,0 1,0-1,0 0,0 0,-10 15,9-13,-6 12,1 1,0 0,1 0,1 1,-3 17,-8 83,13-90,-6 379,10-241,-2 328,-2-453,-2-1,-11 48,7-45,-4 70,12 216,1-306,1-1,5 23,-3-21,2 34,-5-36,-1-3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40.54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1 143,'4755'0,"-4680"-3,126-23,11-2,173 12,203-30,-489 40,353-11,1981 18,-1452-1,-1022 1,0 2,-1 1,-71 19,44-3,-89 39,119-43,-132 63,149-67,1 1,1 1,0 1,1 0,-28 30,44-42,0 0,-1 0,1-1,0 0,-1 1,0-1,1-1,-1 1,0 0,0-1,-7 2,-49 5,40-7,-62 10,1 2,-102 32,141-35,-1-2,0-2,-81 1,63-5,-138 9,-286 9,445-20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4:34.70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1 126,'172'0,"936"-4,-1-24,537-38,-509 38,-5 29,-474 2,33-3,-678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4:45.4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0 307,'581'2,"570"-4,-822-9,80 1,-315 10,524-19,-120-26,5 26,252-11,10 0,-404 11,-124 3,-36 6,220-5,1642 16,-1543-33,546-19,-687 52,-353-1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6:37.76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0 286,'3'-2,"0"0,-1 0,1 0,0 1,0-1,0 1,0 0,0 0,1 0,-1 0,6 0,41-1,-31 1,432-1,-245 4,4031-2,-3976-19,-152 8,472-69,-421 51,1 7,292-3,-280 24,218-30,2 3,1 27,-212 3,1591-1,-1073 49,-421-26,2-12,283-25,-392 1,298-10,887 11,-150 2,-776 11,-61-22,-103 2,214 14,-314 4,-147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6:39.4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1,'122'0,"221"2,-1 24,260 76,-492-81,2-6,159 3,-8 1,-144-7,-23-3,26 3,208-7,147-43,-249 7,-130 16,28-8,-64 10,0 4,88-4,-133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6:42.05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0 226,'48'-6,"-10"0,459-5,-159 10,417-32,-12 27,-419 8,914-2,-962-19,-73 2,506 11,-421 8,-232-4,92-13,50-24,-158 30,10 1,95-3,-28 4,491-26,5 33,-259 2,-8 8,-66 0,246 11,-499-21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6:44.48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1 224,'467'-19,"-120"2,743 11,-642 8,706-64,-911 16,-173 31,-15 5,0 3,58-1,111 10,-114 0,550-16,-364 11,-11 1,-268 0,30-6,7-2,-39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6:51.3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1 249,'849'-17,"846"-29,849 48,-1605-3,-351-9,-4-36,-362 18,208-25,-410 50,0-1,28-10,-29 8,0 1,0 1,23-3,333 1,-233 8,-20-2,638 14,-178 7,366-12,-575-11,2428 2,-2760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2T08:47:01.3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0 165,'3'-2,"-1"0,0 1,1-1,-1 1,1-1,0 1,-1 0,1 0,0 0,0 0,0 0,5 0,40-2,-32 3,82-2,88-4,-46-5,805-33,-722 45,508 23,-459 0,368-13,-509-17,19 1,199-33,-170 9,212-5,184 26,1470 8,-1919-9,-22 1,651 4,-409 6,4812-2,-5117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61AB-BDA1-4A9E-9E7A-6B05E8C1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DF938-3C67-C003-A98A-167D50124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4A65E-7325-6F90-B499-8E437DE11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E8B68-DF46-A478-01B5-CF3D4440B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CE74-A19B-5602-95C0-56424AC4B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4AC9B-7E33-6803-379D-74CDA276C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04AFF-5609-6A6B-D727-472C310D4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82F7-E53E-4905-E87F-42B89ED7D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67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485A-BFED-C58F-8E30-4AA8250B5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6E390-D27C-625C-D1A4-48E34B376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09BAA-9393-B712-FEF1-F5F9E8FDE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EABB-A9C9-889D-1A12-089143CC8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7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9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36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image" Target="../media/image30.jp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8.xml"/><Relationship Id="rId24" Type="http://schemas.openxmlformats.org/officeDocument/2006/relationships/image" Target="../media/image42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customXml" Target="../ink/ink12.xml"/><Relationship Id="rId4" Type="http://schemas.openxmlformats.org/officeDocument/2006/relationships/image" Target="../media/image31.png"/><Relationship Id="rId9" Type="http://schemas.openxmlformats.org/officeDocument/2006/relationships/customXml" Target="../ink/ink7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16.xml"/><Relationship Id="rId30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71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400.png"/><Relationship Id="rId4" Type="http://schemas.openxmlformats.org/officeDocument/2006/relationships/image" Target="../media/image5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Predicate Logic and Proofs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AE756-7F5C-4AD9-8755-8B4689058B95}"/>
              </a:ext>
            </a:extLst>
          </p:cNvPr>
          <p:cNvSpPr txBox="1"/>
          <p:nvPr/>
        </p:nvSpPr>
        <p:spPr>
          <a:xfrm>
            <a:off x="363793" y="6135329"/>
            <a:ext cx="489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Adapted from Prof Aaron Tan’s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57D9-4A25-457E-8DA6-6A90E8F7EED0}"/>
              </a:ext>
            </a:extLst>
          </p:cNvPr>
          <p:cNvSpPr txBox="1"/>
          <p:nvPr/>
        </p:nvSpPr>
        <p:spPr>
          <a:xfrm>
            <a:off x="3517353" y="5057367"/>
            <a:ext cx="531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(AY2025/26 Semester 1) – T11B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59" y="401171"/>
                <a:ext cx="10726909" cy="1354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465138" indent="-465138">
                  <a:spcAft>
                    <a:spcPts val="600"/>
                  </a:spcAf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reflexive</a:t>
                </a:r>
                <a:r>
                  <a:rPr lang="en-US" sz="2400" dirty="0"/>
                  <a:t> if and only if “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”.</a:t>
                </a:r>
              </a:p>
              <a:p>
                <a:pPr marL="465138" indent="-465138">
                  <a:spcAft>
                    <a:spcPts val="600"/>
                  </a:spcAft>
                </a:pPr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symmetric</a:t>
                </a:r>
                <a:r>
                  <a:rPr lang="en-US" sz="2400" dirty="0"/>
                  <a:t> if and only if “for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sz="2400" dirty="0"/>
                  <a:t> then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𝑦𝑅𝑥</m:t>
                    </m:r>
                  </m:oMath>
                </a14:m>
                <a:r>
                  <a:rPr lang="en-US" sz="2400" dirty="0"/>
                  <a:t>”.</a:t>
                </a:r>
              </a:p>
              <a:p>
                <a:pPr marL="465138" indent="-465138">
                  <a:spcAft>
                    <a:spcPts val="600"/>
                  </a:spcAft>
                </a:pPr>
                <a:r>
                  <a:rPr lang="en-US" sz="2400" dirty="0"/>
                  <a:t>(c)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transitive</a:t>
                </a:r>
                <a:r>
                  <a:rPr lang="en-US" sz="2400" dirty="0"/>
                  <a:t> if and only if “for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sz="2400" dirty="0"/>
                  <a:t> and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𝑦𝑅𝑧</m:t>
                    </m:r>
                  </m:oMath>
                </a14:m>
                <a:r>
                  <a:rPr lang="en-US" sz="2400" dirty="0"/>
                  <a:t>, then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𝑥𝑅𝑧</m:t>
                    </m:r>
                  </m:oMath>
                </a14:m>
                <a:r>
                  <a:rPr lang="en-US" sz="2400" dirty="0"/>
                  <a:t>”.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59" y="401171"/>
                <a:ext cx="10726909" cy="1354217"/>
              </a:xfrm>
              <a:prstGeom prst="rect">
                <a:avLst/>
              </a:prstGeom>
              <a:blipFill>
                <a:blip r:embed="rId3"/>
                <a:stretch>
                  <a:fillRect l="-909" t="-3604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78000" y="2377726"/>
                <a:ext cx="38254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738188" algn="l"/>
                    <a:tab pos="4491038" algn="l"/>
                  </a:tabLst>
                </a:pPr>
                <a:r>
                  <a:rPr lang="en-US" sz="3200" dirty="0">
                    <a:solidFill>
                      <a:srgbClr val="C00000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00" y="2377726"/>
                <a:ext cx="3825495" cy="584775"/>
              </a:xfrm>
              <a:prstGeom prst="rect">
                <a:avLst/>
              </a:prstGeom>
              <a:blipFill>
                <a:blip r:embed="rId4"/>
                <a:stretch>
                  <a:fillRect l="-414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78000" y="3292451"/>
                <a:ext cx="59430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738188" algn="l"/>
                    <a:tab pos="4491038" algn="l"/>
                  </a:tabLst>
                </a:pPr>
                <a:r>
                  <a:rPr lang="en-US" sz="3200" dirty="0">
                    <a:solidFill>
                      <a:srgbClr val="C00000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𝑦𝑅𝑥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00" y="3292451"/>
                <a:ext cx="5943053" cy="584775"/>
              </a:xfrm>
              <a:prstGeom prst="rect">
                <a:avLst/>
              </a:prstGeom>
              <a:blipFill>
                <a:blip r:embed="rId5"/>
                <a:stretch>
                  <a:fillRect l="-266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78000" y="4207176"/>
                <a:ext cx="76756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738188" algn="l"/>
                    <a:tab pos="4491038" algn="l"/>
                  </a:tabLst>
                </a:pPr>
                <a:r>
                  <a:rPr lang="en-US" sz="3200" dirty="0">
                    <a:solidFill>
                      <a:srgbClr val="C00000"/>
                    </a:solidFill>
                  </a:rPr>
                  <a:t>(c)	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𝑦𝑅𝑧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𝑥𝑅𝑧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00" y="4207176"/>
                <a:ext cx="7675600" cy="584775"/>
              </a:xfrm>
              <a:prstGeom prst="rect">
                <a:avLst/>
              </a:prstGeom>
              <a:blipFill>
                <a:blip r:embed="rId6"/>
                <a:stretch>
                  <a:fillRect l="-206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366268-1005-3964-9AFF-26EF4AC75B4F}"/>
              </a:ext>
            </a:extLst>
          </p:cNvPr>
          <p:cNvSpPr txBox="1"/>
          <p:nvPr/>
        </p:nvSpPr>
        <p:spPr>
          <a:xfrm>
            <a:off x="468896" y="5775186"/>
            <a:ext cx="430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Sneak peak for later topics!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2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9675187" cy="2292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or disprove: </a:t>
                </a: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Integers are closed under division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.</m:t>
                    </m:r>
                  </m:oMath>
                </a14:m>
                <a:endParaRPr lang="en-SG" sz="3200" dirty="0">
                  <a:latin typeface="Calibri" panose="020F0502020204030204" pitchFamily="34" charset="0"/>
                </a:endParaRP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/>
                  <a:t>(b)	Rational numbers are closed under addition.</a:t>
                </a: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/>
                  <a:t>(c)	Rational numbers are closed under division.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9675187" cy="2292935"/>
              </a:xfrm>
              <a:prstGeom prst="rect">
                <a:avLst/>
              </a:prstGeom>
              <a:blipFill>
                <a:blip r:embed="rId2"/>
                <a:stretch>
                  <a:fillRect l="-1638" t="-3457" b="-79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F4715-1655-43DC-9AEE-A9404D4F34B2}"/>
              </a:ext>
            </a:extLst>
          </p:cNvPr>
          <p:cNvSpPr txBox="1"/>
          <p:nvPr/>
        </p:nvSpPr>
        <p:spPr>
          <a:xfrm>
            <a:off x="1877569" y="3547872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(a)?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206DB-45DF-4F8E-97BA-03C0914F814D}"/>
              </a:ext>
            </a:extLst>
          </p:cNvPr>
          <p:cNvSpPr txBox="1"/>
          <p:nvPr/>
        </p:nvSpPr>
        <p:spPr>
          <a:xfrm>
            <a:off x="1877569" y="4529328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(c)?</a:t>
            </a:r>
          </a:p>
        </p:txBody>
      </p:sp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Q4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94069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Prove: </a:t>
            </a:r>
            <a:r>
              <a:rPr lang="en-SG" sz="2800" dirty="0"/>
              <a:t>(b) Ration</a:t>
            </a:r>
            <a:r>
              <a:rPr lang="en-SG" sz="3200" dirty="0"/>
              <a:t>al number are closed under addition.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105520"/>
                <a:ext cx="10260404" cy="473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Proof:</a:t>
                </a:r>
              </a:p>
              <a:p>
                <a:pPr marL="450850" indent="-450850"/>
                <a:r>
                  <a:rPr lang="en-SG" sz="2800" dirty="0"/>
                  <a:t>1.	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be rational numbers.</a:t>
                </a:r>
              </a:p>
              <a:p>
                <a:pPr marL="450850" indent="-450850"/>
                <a:r>
                  <a:rPr lang="en-SG" sz="2800" dirty="0"/>
                  <a:t>2.	Then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. (by definition of rational numbers)</a:t>
                </a:r>
              </a:p>
              <a:p>
                <a:pPr marL="450850" indent="-450850"/>
                <a:r>
                  <a:rPr lang="en-SG" sz="2800" dirty="0"/>
                  <a:t>3.	Hence,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den>
                    </m:f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450850" indent="-450850"/>
                <a:r>
                  <a:rPr lang="en-SG" sz="2800" dirty="0"/>
                  <a:t>4.	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(closure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under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)</a:t>
                </a:r>
                <a:endParaRPr lang="en-SG" sz="2800" dirty="0"/>
              </a:p>
              <a:p>
                <a:pPr marL="450850" indent="-450850"/>
                <a:r>
                  <a:rPr lang="en-SG" sz="2800" dirty="0"/>
                  <a:t>5.	Moreover,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 since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(Appendix A T11: Zero Product Property) </a:t>
                </a:r>
              </a:p>
              <a:p>
                <a:pPr marL="450850" indent="-450850"/>
                <a:r>
                  <a:rPr lang="en-SG" sz="2800" dirty="0"/>
                  <a:t>6.	Hence,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is rational.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(by definition of rational numbers)</a:t>
                </a:r>
              </a:p>
              <a:p>
                <a:pPr marL="450850" indent="-450850"/>
                <a:r>
                  <a:rPr lang="en-SG" sz="2800" dirty="0"/>
                  <a:t>7.	Therefore, rational numbers are closed under addition.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105520"/>
                <a:ext cx="10260404" cy="4736489"/>
              </a:xfrm>
              <a:prstGeom prst="rect">
                <a:avLst/>
              </a:prstGeom>
              <a:blipFill>
                <a:blip r:embed="rId2"/>
                <a:stretch>
                  <a:fillRect l="-1188" t="-1158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4517747" y="5824038"/>
                <a:ext cx="7271482" cy="6688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is rational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7" y="5824038"/>
                <a:ext cx="7271482" cy="668837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ar: 5 Points 5">
            <a:extLst>
              <a:ext uri="{FF2B5EF4-FFF2-40B4-BE49-F238E27FC236}">
                <a16:creationId xmlns:a16="http://schemas.microsoft.com/office/drawing/2014/main" id="{87F17E2F-1E85-A89D-B92E-307681F72591}"/>
              </a:ext>
            </a:extLst>
          </p:cNvPr>
          <p:cNvSpPr/>
          <p:nvPr/>
        </p:nvSpPr>
        <p:spPr>
          <a:xfrm>
            <a:off x="11154267" y="5072015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59EC-8B7B-2278-67B8-ED1C4BED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A close-up of a paper&#10;&#10;AI-generated content may be incorrect.">
            <a:extLst>
              <a:ext uri="{FF2B5EF4-FFF2-40B4-BE49-F238E27FC236}">
                <a16:creationId xmlns:a16="http://schemas.microsoft.com/office/drawing/2014/main" id="{6A21FFC7-0DE5-0251-275A-2FA29EB1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t="39233" r="10466" b="10100"/>
          <a:stretch>
            <a:fillRect/>
          </a:stretch>
        </p:blipFill>
        <p:spPr>
          <a:xfrm>
            <a:off x="497432" y="329182"/>
            <a:ext cx="6542850" cy="6078933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171995E2-CBE4-B43D-B49E-4CE25807E10C}"/>
              </a:ext>
            </a:extLst>
          </p:cNvPr>
          <p:cNvSpPr/>
          <p:nvPr/>
        </p:nvSpPr>
        <p:spPr>
          <a:xfrm>
            <a:off x="11092227" y="5702636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EA8B2-9DFF-4931-5CD5-A61B0D1654ED}"/>
              </a:ext>
            </a:extLst>
          </p:cNvPr>
          <p:cNvSpPr txBox="1"/>
          <p:nvPr/>
        </p:nvSpPr>
        <p:spPr>
          <a:xfrm>
            <a:off x="8625057" y="469312"/>
            <a:ext cx="3069511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Appendix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72508-8B0A-B1E3-63B6-FA6E1E48B2BE}"/>
              </a:ext>
            </a:extLst>
          </p:cNvPr>
          <p:cNvSpPr txBox="1"/>
          <p:nvPr/>
        </p:nvSpPr>
        <p:spPr>
          <a:xfrm>
            <a:off x="7622438" y="1213158"/>
            <a:ext cx="402413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46100" algn="r">
              <a:spcAft>
                <a:spcPts val="600"/>
              </a:spcAft>
              <a:tabLst>
                <a:tab pos="546100" algn="l"/>
              </a:tabLst>
            </a:pPr>
            <a:r>
              <a:rPr lang="en-SG" sz="2000" dirty="0"/>
              <a:t>While these are rarely explicitly tested in exam, they will be useful for scoring maximum marks in Assignments.</a:t>
            </a:r>
          </a:p>
          <a:p>
            <a:pPr indent="-546100" algn="r">
              <a:spcAft>
                <a:spcPts val="600"/>
              </a:spcAft>
              <a:tabLst>
                <a:tab pos="546100" algn="l"/>
              </a:tabLst>
            </a:pPr>
            <a:endParaRPr lang="en-SG" sz="2000" dirty="0"/>
          </a:p>
          <a:p>
            <a:pPr indent="-546100" algn="r">
              <a:spcAft>
                <a:spcPts val="600"/>
              </a:spcAft>
              <a:tabLst>
                <a:tab pos="546100" algn="l"/>
              </a:tabLst>
            </a:pPr>
            <a:r>
              <a:rPr lang="en-SG" sz="2000" dirty="0"/>
              <a:t>When in doubt, just include the law.</a:t>
            </a:r>
          </a:p>
        </p:txBody>
      </p:sp>
    </p:spTree>
    <p:extLst>
      <p:ext uri="{BB962C8B-B14F-4D97-AF65-F5344CB8AC3E}">
        <p14:creationId xmlns:p14="http://schemas.microsoft.com/office/powerpoint/2010/main" val="2111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B54A-ABEE-6D6D-0E7A-F2FFA969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B3B9D-FFEA-286F-C0BB-F85958F2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close-up of a questionnaire&#10;&#10;AI-generated content may be incorrect.">
            <a:extLst>
              <a:ext uri="{FF2B5EF4-FFF2-40B4-BE49-F238E27FC236}">
                <a16:creationId xmlns:a16="http://schemas.microsoft.com/office/drawing/2014/main" id="{34098056-0057-01FD-A43D-DCA393A0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t="10967" r="14067" b="50634"/>
          <a:stretch>
            <a:fillRect/>
          </a:stretch>
        </p:blipFill>
        <p:spPr>
          <a:xfrm>
            <a:off x="263226" y="833929"/>
            <a:ext cx="6773996" cy="4793397"/>
          </a:xfrm>
          <a:prstGeom prst="rect">
            <a:avLst/>
          </a:prstGeom>
        </p:spPr>
      </p:pic>
      <p:pic>
        <p:nvPicPr>
          <p:cNvPr id="2" name="Picture 1" descr="A close-up of a questionnaire&#10;&#10;AI-generated content may be incorrect.">
            <a:extLst>
              <a:ext uri="{FF2B5EF4-FFF2-40B4-BE49-F238E27FC236}">
                <a16:creationId xmlns:a16="http://schemas.microsoft.com/office/drawing/2014/main" id="{2EB147AE-4793-3D88-7458-D58EFDBB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49234" r="33631" b="3278"/>
          <a:stretch>
            <a:fillRect/>
          </a:stretch>
        </p:blipFill>
        <p:spPr>
          <a:xfrm>
            <a:off x="6956237" y="589903"/>
            <a:ext cx="4906543" cy="56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9EC5C-8154-1703-63B9-C195FE27D6EE}"/>
              </a:ext>
            </a:extLst>
          </p:cNvPr>
          <p:cNvSpPr txBox="1"/>
          <p:nvPr/>
        </p:nvSpPr>
        <p:spPr>
          <a:xfrm>
            <a:off x="4561244" y="5871352"/>
            <a:ext cx="3069511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Appendix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54ED50-A3B4-2EF8-6A71-D1E787E6D930}"/>
                  </a:ext>
                </a:extLst>
              </p14:cNvPr>
              <p14:cNvContentPartPr/>
              <p14:nvPr/>
            </p14:nvContentPartPr>
            <p14:xfrm>
              <a:off x="2984270" y="3494592"/>
              <a:ext cx="2285640" cy="3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54ED50-A3B4-2EF8-6A71-D1E787E6D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4630" y="3314952"/>
                <a:ext cx="24652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FFAC2C-3ED9-6E10-9444-C88931157A80}"/>
                  </a:ext>
                </a:extLst>
              </p14:cNvPr>
              <p14:cNvContentPartPr/>
              <p14:nvPr/>
            </p14:nvContentPartPr>
            <p14:xfrm>
              <a:off x="709070" y="3480552"/>
              <a:ext cx="2755080" cy="4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FFAC2C-3ED9-6E10-9444-C88931157A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430" y="3300552"/>
                <a:ext cx="29347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2F80A1-E21E-AF05-2EBC-F970AF326B7D}"/>
                  </a:ext>
                </a:extLst>
              </p14:cNvPr>
              <p14:cNvContentPartPr/>
              <p14:nvPr/>
            </p14:nvContentPartPr>
            <p14:xfrm>
              <a:off x="336470" y="5383152"/>
              <a:ext cx="3951720" cy="11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2F80A1-E21E-AF05-2EBC-F970AF326B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470" y="5203512"/>
                <a:ext cx="4131360" cy="470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67C0B4C-D2CC-A7AF-5BE1-7E7004167A4C}"/>
              </a:ext>
            </a:extLst>
          </p:cNvPr>
          <p:cNvSpPr/>
          <p:nvPr/>
        </p:nvSpPr>
        <p:spPr>
          <a:xfrm>
            <a:off x="11308439" y="5829578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8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B3991-97F7-4196-2130-E0754E17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3A3DD-FA43-C85E-E55E-9C4CF7DD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80FA3-AF3B-CE61-A848-74D7A1348730}"/>
              </a:ext>
            </a:extLst>
          </p:cNvPr>
          <p:cNvSpPr txBox="1"/>
          <p:nvPr/>
        </p:nvSpPr>
        <p:spPr>
          <a:xfrm>
            <a:off x="8647882" y="465420"/>
            <a:ext cx="3069511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Appendix 3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59FD9E-CDDC-B0E5-6BC0-7B181E15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1366" r="12667" b="79167"/>
          <a:stretch>
            <a:fillRect/>
          </a:stretch>
        </p:blipFill>
        <p:spPr>
          <a:xfrm>
            <a:off x="351129" y="358083"/>
            <a:ext cx="5925313" cy="2130777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1ECBF2-49C9-6238-6EF9-1FECC04D7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" t="47290" r="10186" b="20001"/>
          <a:stretch>
            <a:fillRect/>
          </a:stretch>
        </p:blipFill>
        <p:spPr>
          <a:xfrm>
            <a:off x="424281" y="2488860"/>
            <a:ext cx="6181344" cy="37349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DE50D7-0FF5-2A7F-9888-0639023A7313}"/>
                  </a:ext>
                </a:extLst>
              </p14:cNvPr>
              <p14:cNvContentPartPr/>
              <p14:nvPr/>
            </p14:nvContentPartPr>
            <p14:xfrm>
              <a:off x="497390" y="2552472"/>
              <a:ext cx="6049080" cy="10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DE50D7-0FF5-2A7F-9888-0639023A73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390" y="2372832"/>
                <a:ext cx="62287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D9743A-E14A-47A3-1D98-62723F88E7DD}"/>
                  </a:ext>
                </a:extLst>
              </p14:cNvPr>
              <p14:cNvContentPartPr/>
              <p14:nvPr/>
            </p14:nvContentPartPr>
            <p14:xfrm>
              <a:off x="709070" y="2830752"/>
              <a:ext cx="1459080" cy="8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D9743A-E14A-47A3-1D98-62723F88E7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430" y="2651112"/>
                <a:ext cx="1638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7C171F-59B2-CE56-EE19-37553A2BBB34}"/>
                  </a:ext>
                </a:extLst>
              </p14:cNvPr>
              <p14:cNvContentPartPr/>
              <p14:nvPr/>
            </p14:nvContentPartPr>
            <p14:xfrm>
              <a:off x="475430" y="3064032"/>
              <a:ext cx="3227760" cy="8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7C171F-59B2-CE56-EE19-37553A2BBB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430" y="2884392"/>
                <a:ext cx="34074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6B79C3-D303-1AC1-1F68-C99FFBBA428C}"/>
                  </a:ext>
                </a:extLst>
              </p14:cNvPr>
              <p14:cNvContentPartPr/>
              <p14:nvPr/>
            </p14:nvContentPartPr>
            <p14:xfrm>
              <a:off x="460670" y="3408552"/>
              <a:ext cx="2070360" cy="8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6B79C3-D303-1AC1-1F68-C99FFBBA42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030" y="3228552"/>
                <a:ext cx="22500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B5F847-BEB1-211A-85C8-AE89AA5A4BC5}"/>
                  </a:ext>
                </a:extLst>
              </p14:cNvPr>
              <p14:cNvContentPartPr/>
              <p14:nvPr/>
            </p14:nvContentPartPr>
            <p14:xfrm>
              <a:off x="621590" y="1607832"/>
              <a:ext cx="5105880" cy="89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B5F847-BEB1-211A-85C8-AE89AA5A4B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950" y="1428192"/>
                <a:ext cx="52855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CA19A63-A4F3-BACE-6A59-10B2DAAFAC82}"/>
                  </a:ext>
                </a:extLst>
              </p14:cNvPr>
              <p14:cNvContentPartPr/>
              <p14:nvPr/>
            </p14:nvContentPartPr>
            <p14:xfrm>
              <a:off x="563270" y="1366992"/>
              <a:ext cx="4928400" cy="59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CA19A63-A4F3-BACE-6A59-10B2DAAFAC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3270" y="1187352"/>
                <a:ext cx="51080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9501E3-A3AC-825E-D7BC-1DF18EA5AE9F}"/>
                  </a:ext>
                </a:extLst>
              </p14:cNvPr>
              <p14:cNvContentPartPr/>
              <p14:nvPr/>
            </p14:nvContentPartPr>
            <p14:xfrm>
              <a:off x="570110" y="3611232"/>
              <a:ext cx="2134080" cy="317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9501E3-A3AC-825E-D7BC-1DF18EA5AE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0470" y="3431592"/>
                <a:ext cx="23137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897BA5-2F56-915A-1FFC-43BFF0C9E847}"/>
                  </a:ext>
                </a:extLst>
              </p14:cNvPr>
              <p14:cNvContentPartPr/>
              <p14:nvPr/>
            </p14:nvContentPartPr>
            <p14:xfrm>
              <a:off x="490550" y="2831112"/>
              <a:ext cx="1603080" cy="124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897BA5-2F56-915A-1FFC-43BFF0C9E8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0910" y="2651112"/>
                <a:ext cx="1782720" cy="16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B6ED119-A02B-7F99-10D5-C7C39C0A320B}"/>
                  </a:ext>
                </a:extLst>
              </p14:cNvPr>
              <p14:cNvContentPartPr/>
              <p14:nvPr/>
            </p14:nvContentPartPr>
            <p14:xfrm>
              <a:off x="497390" y="4659192"/>
              <a:ext cx="2222280" cy="66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B6ED119-A02B-7F99-10D5-C7C39C0A32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390" y="4479552"/>
                <a:ext cx="24019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406D75-B68D-504C-FE10-A49A68155DD1}"/>
                  </a:ext>
                </a:extLst>
              </p14:cNvPr>
              <p14:cNvContentPartPr/>
              <p14:nvPr/>
            </p14:nvContentPartPr>
            <p14:xfrm>
              <a:off x="511790" y="5273352"/>
              <a:ext cx="4352040" cy="45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406D75-B68D-504C-FE10-A49A68155D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2150" y="5093712"/>
                <a:ext cx="45316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8B7ADE-9864-FB45-F7B0-FFE19706BF9A}"/>
                  </a:ext>
                </a:extLst>
              </p14:cNvPr>
              <p14:cNvContentPartPr/>
              <p14:nvPr/>
            </p14:nvContentPartPr>
            <p14:xfrm>
              <a:off x="577670" y="5508072"/>
              <a:ext cx="2564280" cy="81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8B7ADE-9864-FB45-F7B0-FFE19706BF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8030" y="5328072"/>
                <a:ext cx="27439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FDB1EDF-B4AF-862A-07EB-AB403771FA24}"/>
                  </a:ext>
                </a:extLst>
              </p14:cNvPr>
              <p14:cNvContentPartPr/>
              <p14:nvPr/>
            </p14:nvContentPartPr>
            <p14:xfrm>
              <a:off x="467870" y="5837472"/>
              <a:ext cx="3130560" cy="29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FDB1EDF-B4AF-862A-07EB-AB403771FA2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7870" y="5657472"/>
                <a:ext cx="33102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80A559-8942-AB4C-47D0-3E5EF00B819E}"/>
                  </a:ext>
                </a:extLst>
              </p14:cNvPr>
              <p14:cNvContentPartPr/>
              <p14:nvPr/>
            </p14:nvContentPartPr>
            <p14:xfrm>
              <a:off x="519350" y="4901112"/>
              <a:ext cx="46080" cy="782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80A559-8942-AB4C-47D0-3E5EF00B81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9350" y="4721112"/>
                <a:ext cx="22572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5F7735-8F4C-B748-59A4-D7D9744895DF}"/>
                  </a:ext>
                </a:extLst>
              </p14:cNvPr>
              <p14:cNvContentPartPr/>
              <p14:nvPr/>
            </p14:nvContentPartPr>
            <p14:xfrm>
              <a:off x="665510" y="4929912"/>
              <a:ext cx="3665520" cy="176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5F7735-8F4C-B748-59A4-D7D9744895D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5870" y="4750272"/>
                <a:ext cx="3845160" cy="536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21A0042-ED13-297C-950D-09C5B20B6C99}"/>
              </a:ext>
            </a:extLst>
          </p:cNvPr>
          <p:cNvSpPr/>
          <p:nvPr/>
        </p:nvSpPr>
        <p:spPr>
          <a:xfrm>
            <a:off x="11092227" y="5702636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={1,3,5,7,11,13}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={0,2,4,6},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 whether each of the following statements is true or false.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blipFill>
                <a:blip r:embed="rId2"/>
                <a:stretch>
                  <a:fillRect l="-121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81036" y="1853184"/>
                <a:ext cx="8717280" cy="322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(a)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(b)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&lt;10</m:t>
                            </m:r>
                          </m:e>
                        </m:d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(c)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(d)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(e)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SG" sz="2800" dirty="0"/>
                  <a:t> 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853184"/>
                <a:ext cx="8717280" cy="3225563"/>
              </a:xfrm>
              <a:prstGeom prst="rect">
                <a:avLst/>
              </a:prstGeom>
              <a:blipFill>
                <a:blip r:embed="rId3"/>
                <a:stretch>
                  <a:fillRect l="-1469" t="-1701" b="-45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34C5D8-BF41-4245-BDF9-FDD81B0A37E6}"/>
              </a:ext>
            </a:extLst>
          </p:cNvPr>
          <p:cNvSpPr txBox="1"/>
          <p:nvPr/>
        </p:nvSpPr>
        <p:spPr>
          <a:xfrm>
            <a:off x="5608320" y="1853184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08FAC-4B26-453F-B964-CB4D36C9E9C1}"/>
              </a:ext>
            </a:extLst>
          </p:cNvPr>
          <p:cNvSpPr txBox="1"/>
          <p:nvPr/>
        </p:nvSpPr>
        <p:spPr>
          <a:xfrm>
            <a:off x="8770428" y="2518449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3584-AC06-4121-A874-1328899A7D7F}"/>
              </a:ext>
            </a:extLst>
          </p:cNvPr>
          <p:cNvSpPr txBox="1"/>
          <p:nvPr/>
        </p:nvSpPr>
        <p:spPr>
          <a:xfrm>
            <a:off x="5608320" y="320435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547B-9D10-4103-AFE7-04CAFB519FC9}"/>
              </a:ext>
            </a:extLst>
          </p:cNvPr>
          <p:cNvSpPr txBox="1"/>
          <p:nvPr/>
        </p:nvSpPr>
        <p:spPr>
          <a:xfrm>
            <a:off x="5608320" y="3879941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23B5-D952-4198-9096-39AE2241C1CD}"/>
              </a:ext>
            </a:extLst>
          </p:cNvPr>
          <p:cNvSpPr txBox="1"/>
          <p:nvPr/>
        </p:nvSpPr>
        <p:spPr>
          <a:xfrm>
            <a:off x="5608320" y="455552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7AE6-F51A-460A-84DD-757CAD2B6FB9}"/>
              </a:ext>
            </a:extLst>
          </p:cNvPr>
          <p:cNvSpPr txBox="1"/>
          <p:nvPr/>
        </p:nvSpPr>
        <p:spPr>
          <a:xfrm>
            <a:off x="1176336" y="5576653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Note: (d) and (e)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6606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={1,3,5,7,11,13}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={0,2,4,6},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 whether each of the following statements is true or false.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blipFill>
                <a:blip r:embed="rId2"/>
                <a:stretch>
                  <a:fillRect l="-121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81036" y="1853184"/>
                <a:ext cx="67317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(f)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(g)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(h)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</a:t>
                </a:r>
                <a:r>
                  <a:rPr lang="en-SG" sz="2800" dirty="0" err="1"/>
                  <a:t>i</a:t>
                </a:r>
                <a:r>
                  <a:rPr lang="en-SG" sz="2800" dirty="0"/>
                  <a:t>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(j)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853184"/>
                <a:ext cx="6731700" cy="3170099"/>
              </a:xfrm>
              <a:prstGeom prst="rect">
                <a:avLst/>
              </a:prstGeom>
              <a:blipFill>
                <a:blip r:embed="rId3"/>
                <a:stretch>
                  <a:fillRect l="-1902" t="-1731" b="-46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34C5D8-BF41-4245-BDF9-FDD81B0A37E6}"/>
              </a:ext>
            </a:extLst>
          </p:cNvPr>
          <p:cNvSpPr txBox="1"/>
          <p:nvPr/>
        </p:nvSpPr>
        <p:spPr>
          <a:xfrm>
            <a:off x="5608320" y="1853184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08FAC-4B26-453F-B964-CB4D36C9E9C1}"/>
              </a:ext>
            </a:extLst>
          </p:cNvPr>
          <p:cNvSpPr txBox="1"/>
          <p:nvPr/>
        </p:nvSpPr>
        <p:spPr>
          <a:xfrm>
            <a:off x="5608320" y="2528769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3584-AC06-4121-A874-1328899A7D7F}"/>
              </a:ext>
            </a:extLst>
          </p:cNvPr>
          <p:cNvSpPr txBox="1"/>
          <p:nvPr/>
        </p:nvSpPr>
        <p:spPr>
          <a:xfrm>
            <a:off x="5608320" y="320435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547B-9D10-4103-AFE7-04CAFB519FC9}"/>
              </a:ext>
            </a:extLst>
          </p:cNvPr>
          <p:cNvSpPr txBox="1"/>
          <p:nvPr/>
        </p:nvSpPr>
        <p:spPr>
          <a:xfrm>
            <a:off x="5608320" y="3879941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23B5-D952-4198-9096-39AE2241C1CD}"/>
              </a:ext>
            </a:extLst>
          </p:cNvPr>
          <p:cNvSpPr txBox="1"/>
          <p:nvPr/>
        </p:nvSpPr>
        <p:spPr>
          <a:xfrm>
            <a:off x="5608320" y="455552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7AE6-F51A-460A-84DD-757CAD2B6FB9}"/>
              </a:ext>
            </a:extLst>
          </p:cNvPr>
          <p:cNvSpPr txBox="1"/>
          <p:nvPr/>
        </p:nvSpPr>
        <p:spPr>
          <a:xfrm>
            <a:off x="1176336" y="5576653"/>
            <a:ext cx="491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Note: (f) is the negation of (d); (g) is the negation of (c).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096000" y="5661291"/>
                <a:ext cx="389667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600"/>
                  </a:spcAft>
                </a:pPr>
                <a:r>
                  <a:rPr lang="en-SG" sz="2000" dirty="0"/>
                  <a:t>(c)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600"/>
                  </a:spcAft>
                </a:pPr>
                <a:r>
                  <a:rPr lang="en-SG" sz="2000" dirty="0"/>
                  <a:t>(d)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61291"/>
                <a:ext cx="3896676" cy="784830"/>
              </a:xfrm>
              <a:prstGeom prst="rect">
                <a:avLst/>
              </a:prstGeom>
              <a:blipFill>
                <a:blip r:embed="rId4"/>
                <a:stretch>
                  <a:fillRect l="-1565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6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6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Proof for: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What is wrong with this “proof”?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blipFill>
                <a:blip r:embed="rId2"/>
                <a:stretch>
                  <a:fillRect l="-126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1936004" y="961041"/>
                <a:ext cx="815644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SG" sz="2800" dirty="0"/>
                  <a:t>There are 3 cases to consider: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800" dirty="0"/>
                  <a:t>,  for example,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;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800" dirty="0"/>
                  <a:t>;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, say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Therefore, in all cases,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04" y="961041"/>
                <a:ext cx="8156448" cy="3170099"/>
              </a:xfrm>
              <a:prstGeom prst="rect">
                <a:avLst/>
              </a:prstGeom>
              <a:blipFill>
                <a:blip r:embed="rId3"/>
                <a:stretch>
                  <a:fillRect l="-1570" t="-1923" r="-1046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/>
              <p:nvPr/>
            </p:nvSpPr>
            <p:spPr>
              <a:xfrm>
                <a:off x="951082" y="4385277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Use the same logic in (a) to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" y="4385277"/>
                <a:ext cx="10126292" cy="523220"/>
              </a:xfrm>
              <a:prstGeom prst="rect">
                <a:avLst/>
              </a:prstGeom>
              <a:blipFill>
                <a:blip r:embed="rId4"/>
                <a:stretch>
                  <a:fillRect l="-12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 Proof for: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What is wrong with this “proof”?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blipFill>
                <a:blip r:embed="rId2"/>
                <a:stretch>
                  <a:fillRect l="-126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1904582" y="1171527"/>
                <a:ext cx="8156448" cy="250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SG" sz="2800" dirty="0"/>
                  <a:t>Prove by contradiction.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800" dirty="0"/>
                  <a:t> for all real numbers.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=9&gt;0</m:t>
                    </m:r>
                  </m:oMath>
                </a14:m>
                <a:r>
                  <a:rPr lang="en-SG" sz="2800" dirty="0"/>
                  <a:t> which is a contradiction.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Therefore,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82" y="1171527"/>
                <a:ext cx="8156448" cy="2508379"/>
              </a:xfrm>
              <a:prstGeom prst="rect">
                <a:avLst/>
              </a:prstGeom>
              <a:blipFill>
                <a:blip r:embed="rId3"/>
                <a:stretch>
                  <a:fillRect l="-1495" t="-2184" b="-6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/>
              <p:nvPr/>
            </p:nvSpPr>
            <p:spPr>
              <a:xfrm>
                <a:off x="951082" y="4056093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 Use the same logic in (c) to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" y="4056093"/>
                <a:ext cx="10126292" cy="523220"/>
              </a:xfrm>
              <a:prstGeom prst="rect">
                <a:avLst/>
              </a:prstGeom>
              <a:blipFill>
                <a:blip r:embed="rId4"/>
                <a:stretch>
                  <a:fillRect l="-12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/>
              <p:nvPr/>
            </p:nvSpPr>
            <p:spPr>
              <a:xfrm>
                <a:off x="741441" y="319851"/>
                <a:ext cx="10584285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objectives for this tutorial: 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contrapositive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forms of a conditional statement. (Q1) 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Understanding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quantified statements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Q5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Q6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Writing quantified statements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Q2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Q3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Q9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Q10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Wrong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proofs. (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Q7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proofs.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Q4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Q8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Q11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1" y="319851"/>
                <a:ext cx="10584285" cy="4862870"/>
              </a:xfrm>
              <a:prstGeom prst="rect">
                <a:avLst/>
              </a:prstGeom>
              <a:blipFill>
                <a:blip r:embed="rId2"/>
                <a:stretch>
                  <a:fillRect l="-1786" t="-1880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01CF-ADC9-466A-5697-57EC51EA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BA787-61E3-8A4E-0955-7660275EDFFA}"/>
              </a:ext>
            </a:extLst>
          </p:cNvPr>
          <p:cNvSpPr txBox="1"/>
          <p:nvPr/>
        </p:nvSpPr>
        <p:spPr>
          <a:xfrm>
            <a:off x="673104" y="2793241"/>
            <a:ext cx="392084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6000" dirty="0">
                <a:latin typeface="Calibri" panose="020F0502020204030204" pitchFamily="34" charset="0"/>
                <a:cs typeface="Calibri" panose="020F0502020204030204" pitchFamily="34" charset="0"/>
              </a:rPr>
              <a:t>5-min Break 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6649FCA-226E-F31C-E5A3-422DA7C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0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blipFill>
                <a:blip r:embed="rId2"/>
                <a:stretch>
                  <a:fillRect l="-1625" t="-5618" r="-774" b="-1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614" b="-24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FA420D-0FA3-43E2-9698-CCB7893521D0}"/>
                  </a:ext>
                </a:extLst>
              </p:cNvPr>
              <p:cNvSpPr txBox="1"/>
              <p:nvPr/>
            </p:nvSpPr>
            <p:spPr>
              <a:xfrm>
                <a:off x="1176336" y="3508295"/>
                <a:ext cx="711422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Do we need to include the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FA420D-0FA3-43E2-9698-CCB789352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508295"/>
                <a:ext cx="7114224" cy="523220"/>
              </a:xfrm>
              <a:prstGeom prst="rect">
                <a:avLst/>
              </a:prstGeom>
              <a:blipFill>
                <a:blip r:embed="rId5"/>
                <a:stretch>
                  <a:fillRect l="-1799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F3951A-1EA0-4513-8DA8-D80821FB77AA}"/>
              </a:ext>
            </a:extLst>
          </p:cNvPr>
          <p:cNvSpPr txBox="1"/>
          <p:nvPr/>
        </p:nvSpPr>
        <p:spPr>
          <a:xfrm>
            <a:off x="2462784" y="4261595"/>
            <a:ext cx="591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No. A conditional statement is true (true by default/vacuously true) when its hypotheses is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5984" y="441969"/>
                <a:ext cx="2676144" cy="120032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Appendix A, </a:t>
                </a:r>
                <a:r>
                  <a:rPr lang="en-US" dirty="0" err="1"/>
                  <a:t>T25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positive or both are negative.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984" y="441969"/>
                <a:ext cx="2676144" cy="1200329"/>
              </a:xfrm>
              <a:prstGeom prst="rect">
                <a:avLst/>
              </a:prstGeom>
              <a:blipFill>
                <a:blip r:embed="rId6"/>
                <a:stretch>
                  <a:fillRect l="-1587" t="-2525" r="-2494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614" b="-24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FA420D-0FA3-43E2-9698-CCB7893521D0}"/>
              </a:ext>
            </a:extLst>
          </p:cNvPr>
          <p:cNvSpPr txBox="1"/>
          <p:nvPr/>
        </p:nvSpPr>
        <p:spPr>
          <a:xfrm>
            <a:off x="7708135" y="1627248"/>
            <a:ext cx="39690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Complete the 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453FE9-D4A9-4C8B-924F-74034644B6D9}"/>
                  </a:ext>
                </a:extLst>
              </p:cNvPr>
              <p:cNvSpPr txBox="1"/>
              <p:nvPr/>
            </p:nvSpPr>
            <p:spPr>
              <a:xfrm>
                <a:off x="807302" y="3372719"/>
                <a:ext cx="8565716" cy="236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00FF"/>
                    </a:solidFill>
                  </a:rPr>
                  <a:t>2.3.	Case 1: both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are positive.</a:t>
                </a: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	2.3.1.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−1&gt;0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>
                  <a:solidFill>
                    <a:srgbClr val="0000FF"/>
                  </a:solidFill>
                </a:endParaRP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2.4.	Case 2: both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are negative.</a:t>
                </a: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	2.4.1.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−1&lt;0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2.5.	From lines 2.3.1 and 2.4.1,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2.6.	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453FE9-D4A9-4C8B-924F-74034644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3372719"/>
                <a:ext cx="8565716" cy="2369559"/>
              </a:xfrm>
              <a:prstGeom prst="rect">
                <a:avLst/>
              </a:prstGeom>
              <a:blipFill>
                <a:blip r:embed="rId5"/>
                <a:stretch>
                  <a:fillRect t="-2057" b="-23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blipFill>
                <a:blip r:embed="rId6"/>
                <a:stretch>
                  <a:fillRect l="-1625" t="-5618" r="-774" b="-1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7BE54B7A-6011-4689-94CD-25F71090EA04}"/>
              </a:ext>
            </a:extLst>
          </p:cNvPr>
          <p:cNvSpPr/>
          <p:nvPr/>
        </p:nvSpPr>
        <p:spPr>
          <a:xfrm>
            <a:off x="11092227" y="5702636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blipFill>
                <a:blip r:embed="rId2"/>
                <a:stretch>
                  <a:fillRect l="-1459" t="-5618" b="-13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3605638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3605638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571" b="-226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FA420D-0FA3-43E2-9698-CCB7893521D0}"/>
              </a:ext>
            </a:extLst>
          </p:cNvPr>
          <p:cNvSpPr txBox="1"/>
          <p:nvPr/>
        </p:nvSpPr>
        <p:spPr>
          <a:xfrm>
            <a:off x="919660" y="4529535"/>
            <a:ext cx="981193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Step 3 is an application of </a:t>
            </a:r>
            <a:r>
              <a:rPr lang="en-SG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 generalization</a:t>
            </a: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. Explain what it means.</a:t>
            </a:r>
          </a:p>
        </p:txBody>
      </p:sp>
    </p:spTree>
    <p:extLst>
      <p:ext uri="{BB962C8B-B14F-4D97-AF65-F5344CB8AC3E}">
        <p14:creationId xmlns:p14="http://schemas.microsoft.com/office/powerpoint/2010/main" val="295014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Q9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Transformers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Battlestar Galactica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visited the Ancient Egypt”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watched the Water World show”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blipFill>
                <a:blip r:embed="rId2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2438003"/>
            <a:ext cx="7248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 visitor watched the Water World show.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37D1-A8A6-4DC5-AC83-52CB8CDC124A}"/>
              </a:ext>
            </a:extLst>
          </p:cNvPr>
          <p:cNvSpPr txBox="1"/>
          <p:nvPr/>
        </p:nvSpPr>
        <p:spPr>
          <a:xfrm>
            <a:off x="919660" y="3179186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visitor who took the Battlestar Galactica ride also took the Transformers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6D1227-7A51-4C15-8FE6-DA9F8230B6C4}"/>
              </a:ext>
            </a:extLst>
          </p:cNvPr>
          <p:cNvSpPr txBox="1"/>
          <p:nvPr/>
        </p:nvSpPr>
        <p:spPr>
          <a:xfrm>
            <a:off x="919660" y="4770614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There is a visitor who took both the Transformers ride and the Battlestar Galactica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4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65174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No visitor who visited the Ancient Egypt watched the Water World show.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	</a:t>
                </a:r>
                <a:r>
                  <a:rPr lang="en-SG" sz="28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(negation of existential)</a:t>
                </a:r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(De Morgan’s law)</a:t>
                </a:r>
              </a:p>
              <a:p>
                <a:pPr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→~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(implication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blipFill>
                <a:blip r:embed="rId3"/>
                <a:stretch>
                  <a:fillRect b="-5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86824F-47F6-4B5E-8DF4-72DFFED92209}"/>
              </a:ext>
            </a:extLst>
          </p:cNvPr>
          <p:cNvSpPr txBox="1"/>
          <p:nvPr/>
        </p:nvSpPr>
        <p:spPr>
          <a:xfrm>
            <a:off x="919660" y="1814342"/>
            <a:ext cx="76299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Equivalently, </a:t>
            </a:r>
          </a:p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~(there is a visitor who visited the Ancient Egypt and watched the Water World show).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274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102360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(e)	Some visitors who took the Transformers ride also visited the Ancient Egypt but some (who took the Transformers ride) did not (visit the Ancient Egypt).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/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/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92952-9ECF-44A4-87E7-3E58534D66B6}"/>
              </a:ext>
            </a:extLst>
          </p:cNvPr>
          <p:cNvGrpSpPr/>
          <p:nvPr/>
        </p:nvGrpSpPr>
        <p:grpSpPr>
          <a:xfrm>
            <a:off x="1526950" y="993058"/>
            <a:ext cx="8826418" cy="417871"/>
            <a:chOff x="1526950" y="993058"/>
            <a:chExt cx="8826418" cy="417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CC0D2E-0791-4138-B095-F8459403CC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993058"/>
              <a:ext cx="88264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9D8D19-F64C-4AB1-90A3-AFCD313FF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410929"/>
              <a:ext cx="20402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B6B05-C334-4117-92B4-403333C736C0}"/>
              </a:ext>
            </a:extLst>
          </p:cNvPr>
          <p:cNvGrpSpPr/>
          <p:nvPr/>
        </p:nvGrpSpPr>
        <p:grpSpPr>
          <a:xfrm>
            <a:off x="1526950" y="1410929"/>
            <a:ext cx="9435802" cy="493692"/>
            <a:chOff x="1526950" y="1410929"/>
            <a:chExt cx="9435802" cy="4936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5F7754-96F6-4106-9E42-F08A2BFAF397}"/>
                </a:ext>
              </a:extLst>
            </p:cNvPr>
            <p:cNvCxnSpPr>
              <a:cxnSpLocks/>
            </p:cNvCxnSpPr>
            <p:nvPr/>
          </p:nvCxnSpPr>
          <p:spPr>
            <a:xfrm>
              <a:off x="4214975" y="1410929"/>
              <a:ext cx="674777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5BFE13-9591-4939-B32E-FB94465446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904621"/>
              <a:ext cx="3406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220733-D93E-CA4A-4D30-039EEC4A6C3A}"/>
              </a:ext>
            </a:extLst>
          </p:cNvPr>
          <p:cNvSpPr txBox="1"/>
          <p:nvPr/>
        </p:nvSpPr>
        <p:spPr>
          <a:xfrm>
            <a:off x="919660" y="3247048"/>
            <a:ext cx="18528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Any issue?</a:t>
            </a:r>
            <a:endParaRPr lang="en-SG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433FC7-4D2F-F433-4F20-D8FD1583BA59}"/>
                  </a:ext>
                </a:extLst>
              </p:cNvPr>
              <p:cNvSpPr txBox="1"/>
              <p:nvPr/>
            </p:nvSpPr>
            <p:spPr>
              <a:xfrm>
                <a:off x="1333613" y="4020761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433FC7-4D2F-F433-4F20-D8FD1583B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13" y="4020761"/>
                <a:ext cx="3802268" cy="655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08475-60EF-D42E-0458-4A0C393761DC}"/>
                  </a:ext>
                </a:extLst>
              </p:cNvPr>
              <p:cNvSpPr txBox="1"/>
              <p:nvPr/>
            </p:nvSpPr>
            <p:spPr>
              <a:xfrm>
                <a:off x="6096000" y="4020761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108475-60EF-D42E-0458-4A0C3937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20761"/>
                <a:ext cx="3802268" cy="655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DBA613-A964-E950-A467-EFF2BD2B37D2}"/>
                  </a:ext>
                </a:extLst>
              </p:cNvPr>
              <p:cNvSpPr txBox="1"/>
              <p:nvPr/>
            </p:nvSpPr>
            <p:spPr>
              <a:xfrm>
                <a:off x="5044441" y="4003339"/>
                <a:ext cx="838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DBA613-A964-E950-A467-EFF2BD2B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1" y="4003339"/>
                <a:ext cx="838200" cy="600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48D1C3-FE8E-438B-A382-D00CD5033C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H="1">
            <a:off x="1333613" y="2857494"/>
            <a:ext cx="856465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1" grpId="0" build="p"/>
      <p:bldP spid="3" grpId="0" animBg="1"/>
      <p:bldP spid="6" grpId="0" build="p"/>
      <p:bldP spid="7" grpId="0" build="p"/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618790"/>
                <a:ext cx="10260404" cy="347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2800" dirty="0">
                    <a:solidFill>
                      <a:srgbClr val="0000FF"/>
                    </a:solidFill>
                  </a:rPr>
                  <a:t>Proof by contraposition: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1.	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is not a product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. </a:t>
                </a:r>
                <a:br>
                  <a:rPr lang="en-US" sz="2800" dirty="0">
                    <a:solidFill>
                      <a:srgbClr val="006600"/>
                    </a:solidFill>
                  </a:rPr>
                </a:br>
                <a:r>
                  <a:rPr lang="en-US" sz="2400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~(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De Morgan’s law)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2.	</a:t>
                </a: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(by Appendix A, T27)</a:t>
                </a:r>
                <a:endParaRPr lang="en-SG" sz="28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3.	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, the contrapositive statement is true.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4.	Therefore, the original statement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618790"/>
                <a:ext cx="10260404" cy="3477683"/>
              </a:xfrm>
              <a:prstGeom prst="rect">
                <a:avLst/>
              </a:prstGeom>
              <a:blipFill>
                <a:blip r:embed="rId3"/>
                <a:stretch>
                  <a:fillRect l="-1188" t="-1754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Appendix A, T27: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sz="24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blipFill>
                <a:blip r:embed="rId5"/>
                <a:stretch>
                  <a:fillRect l="-1071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/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≡~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blipFill>
                <a:blip r:embed="rId6"/>
                <a:stretch>
                  <a:fillRect b="-89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product of two positive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blipFill>
                <a:blip r:embed="rId7"/>
                <a:stretch>
                  <a:fillRect l="-1448" t="-6289" r="-1310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B6D93A81-4233-D43C-D98F-2A75084BBE2F}"/>
              </a:ext>
            </a:extLst>
          </p:cNvPr>
          <p:cNvSpPr/>
          <p:nvPr/>
        </p:nvSpPr>
        <p:spPr>
          <a:xfrm>
            <a:off x="11097859" y="4654727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4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product of two positive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blipFill>
                <a:blip r:embed="rId3"/>
                <a:stretch>
                  <a:fillRect l="-1448" t="-6289" r="-1310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618790"/>
                <a:ext cx="10260404" cy="350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2800" dirty="0">
                    <a:solidFill>
                      <a:srgbClr val="0000FF"/>
                    </a:solidFill>
                  </a:rPr>
                  <a:t>Proof by contradiction: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1.	</a:t>
                </a:r>
                <a:r>
                  <a:rPr lang="en-US" sz="2800" dirty="0"/>
                  <a:t>Suppose not (i.e., taking the negation of the given statement),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(by De Morgan’s law)</a:t>
                </a:r>
                <a:endParaRPr lang="en-SG" sz="28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2.	</a:t>
                </a: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(by Appendix A, T27)</a:t>
                </a:r>
                <a:endParaRPr lang="en-SG" sz="28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3.	</a:t>
                </a:r>
                <a:r>
                  <a:rPr lang="en-US" sz="2800" dirty="0"/>
                  <a:t>This contradicts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4.	Therefore, the original statement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618790"/>
                <a:ext cx="10260404" cy="3509359"/>
              </a:xfrm>
              <a:prstGeom prst="rect">
                <a:avLst/>
              </a:prstGeom>
              <a:blipFill>
                <a:blip r:embed="rId4"/>
                <a:stretch>
                  <a:fillRect l="-1188" t="-1739" r="-1723" b="-4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Appendix A, T27: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sz="24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blipFill>
                <a:blip r:embed="rId5"/>
                <a:stretch>
                  <a:fillRect l="-1071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/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E717038-5BB0-9C0B-83F0-EE12EC05CEFE}"/>
              </a:ext>
            </a:extLst>
          </p:cNvPr>
          <p:cNvSpPr/>
          <p:nvPr/>
        </p:nvSpPr>
        <p:spPr>
          <a:xfrm>
            <a:off x="11097859" y="4646844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F4E5-0F21-E290-74B9-7FB69263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2F1-60CF-3FB7-8289-3D7BACC3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Q11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C5BA4C-6DA0-83C0-C0F7-11031A24FDC2}"/>
                  </a:ext>
                </a:extLst>
              </p:cNvPr>
              <p:cNvSpPr txBox="1"/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product of two positive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C5BA4C-6DA0-83C0-C0F7-11031A24F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blipFill>
                <a:blip r:embed="rId3"/>
                <a:stretch>
                  <a:fillRect l="-1448" t="-6289" r="-1310" b="-17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C570744-EF65-31D4-0878-7C9EFBF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CCA86-22C8-BB90-BA52-96FD1AAAD0A7}"/>
              </a:ext>
            </a:extLst>
          </p:cNvPr>
          <p:cNvSpPr txBox="1"/>
          <p:nvPr/>
        </p:nvSpPr>
        <p:spPr>
          <a:xfrm>
            <a:off x="816970" y="3301286"/>
            <a:ext cx="10260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4400" dirty="0"/>
              <a:t>Other proofs welcome!</a:t>
            </a:r>
          </a:p>
        </p:txBody>
      </p:sp>
    </p:spTree>
    <p:extLst>
      <p:ext uri="{BB962C8B-B14F-4D97-AF65-F5344CB8AC3E}">
        <p14:creationId xmlns:p14="http://schemas.microsoft.com/office/powerpoint/2010/main" val="20466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9D30-27B5-69AC-58B6-EC447400C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C045A8-8F3A-0583-C467-8C82B40873F9}"/>
              </a:ext>
            </a:extLst>
          </p:cNvPr>
          <p:cNvSpPr txBox="1"/>
          <p:nvPr/>
        </p:nvSpPr>
        <p:spPr>
          <a:xfrm>
            <a:off x="453543" y="401171"/>
            <a:ext cx="285292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Quick Pointers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388CB96-559E-889C-14D7-4D7A750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F82E0-6184-0C31-89A6-C7F4243539C5}"/>
              </a:ext>
            </a:extLst>
          </p:cNvPr>
          <p:cNvSpPr txBox="1"/>
          <p:nvPr/>
        </p:nvSpPr>
        <p:spPr>
          <a:xfrm>
            <a:off x="453543" y="1250899"/>
            <a:ext cx="11133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Common mistakes: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Using commas instead of conjunction / disjunction /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Predicates as ‘functions’: Loves(x, Reindeer(y)) is non-sensical!</a:t>
            </a:r>
          </a:p>
          <a:p>
            <a:pPr lvl="1"/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CC531-1A95-7E29-BEB4-40585172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91" y="3076270"/>
            <a:ext cx="7577544" cy="134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1AC39-E5D7-43D9-42B6-454530A3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193"/>
          <a:stretch>
            <a:fillRect/>
          </a:stretch>
        </p:blipFill>
        <p:spPr>
          <a:xfrm>
            <a:off x="1149492" y="4654181"/>
            <a:ext cx="5756058" cy="8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1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99B61-F225-8260-6F62-0623254B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A875-9D0B-A5BF-C051-D5F12762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Q11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D8DC-757D-34FB-6840-55AE256590BF}"/>
                  </a:ext>
                </a:extLst>
              </p:cNvPr>
              <p:cNvSpPr txBox="1"/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product of two positive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D8DC-757D-34FB-6840-55AE2565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blipFill>
                <a:blip r:embed="rId3"/>
                <a:stretch>
                  <a:fillRect l="-1448" t="-6289" r="-1310" b="-17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63D942B-CD29-7357-B1AE-2DE6EBBE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82ADDD-A609-77E6-C7BA-3DFB8A66049D}"/>
                  </a:ext>
                </a:extLst>
              </p:cNvPr>
              <p:cNvSpPr txBox="1"/>
              <p:nvPr/>
            </p:nvSpPr>
            <p:spPr>
              <a:xfrm>
                <a:off x="816970" y="1618790"/>
                <a:ext cx="10260404" cy="4165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2800" dirty="0"/>
                  <a:t>Note: For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G" sz="2800" dirty="0"/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&gt;0 ∧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→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SG" sz="2800" dirty="0"/>
                  <a:t>e.g. 4</a:t>
                </a:r>
                <a:r>
                  <a:rPr lang="en-SG" sz="2800" baseline="30000" dirty="0"/>
                  <a:t>1/2 </a:t>
                </a:r>
                <a:r>
                  <a:rPr lang="en-SG" sz="2800" dirty="0"/>
                  <a:t>= 2 (does not include -2).</a:t>
                </a:r>
                <a:endParaRPr lang="en-SG" sz="2800" baseline="30000" dirty="0"/>
              </a:p>
              <a:p>
                <a:pPr>
                  <a:spcAft>
                    <a:spcPts val="1200"/>
                  </a:spcAft>
                </a:pPr>
                <a:endParaRPr lang="en-SG" sz="2800" baseline="30000" dirty="0"/>
              </a:p>
              <a:p>
                <a:pPr>
                  <a:spcAft>
                    <a:spcPts val="1200"/>
                  </a:spcAft>
                </a:pPr>
                <a:r>
                  <a:rPr lang="en-SG" sz="2800" dirty="0"/>
                  <a:t>We do not include the ‘negative result’ into consideration as we prefer for the function </a:t>
                </a:r>
                <a:r>
                  <a:rPr lang="en-SG" sz="2800" dirty="0" err="1"/>
                  <a:t>x^y</a:t>
                </a:r>
                <a:r>
                  <a:rPr lang="en-SG" sz="2800" dirty="0"/>
                  <a:t> to be continuous when x is a positive real number.</a:t>
                </a:r>
              </a:p>
              <a:p>
                <a:pPr>
                  <a:spcAft>
                    <a:spcPts val="1200"/>
                  </a:spcAft>
                </a:pPr>
                <a:endParaRPr lang="en-SG" sz="2800" dirty="0"/>
              </a:p>
              <a:p>
                <a:pPr>
                  <a:spcAft>
                    <a:spcPts val="1200"/>
                  </a:spcAft>
                </a:pPr>
                <a:r>
                  <a:rPr lang="en-SG" sz="2800" dirty="0"/>
                  <a:t>Otherwise, counterexamples of said statement exist.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82ADDD-A609-77E6-C7BA-3DFB8A66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618790"/>
                <a:ext cx="10260404" cy="4165243"/>
              </a:xfrm>
              <a:prstGeom prst="rect">
                <a:avLst/>
              </a:prstGeom>
              <a:blipFill>
                <a:blip r:embed="rId4"/>
                <a:stretch>
                  <a:fillRect l="-1188" t="-1464" b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Q10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10340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above all the triangles, then it is above all the blue obj.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not above all the gray obj, then it is not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black obj is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obj that is above all the gray obj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10340" cy="2246769"/>
              </a:xfrm>
              <a:prstGeom prst="rect">
                <a:avLst/>
              </a:prstGeom>
              <a:blipFill>
                <a:blip r:embed="rId2"/>
                <a:stretch>
                  <a:fillRect l="-348" t="-2989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1176336" y="3978146"/>
                <a:ext cx="10510340" cy="2246769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978146"/>
                <a:ext cx="10510340" cy="2246769"/>
              </a:xfrm>
              <a:prstGeom prst="rect">
                <a:avLst/>
              </a:prstGeom>
              <a:blipFill>
                <a:blip r:embed="rId3"/>
                <a:stretch>
                  <a:fillRect l="-348" t="-2717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1176336" y="2756080"/>
            <a:ext cx="105103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Reorder the premises to show that the conclusion follows as a valid consequence from the premises by applying universal transitivity.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Q10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, the domain of discourse, be the set of objects.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3.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4.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blipFill>
                <a:blip r:embed="rId3"/>
                <a:stretch>
                  <a:fillRect l="-267" t="-15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1338924" y="356067"/>
                <a:ext cx="9088605" cy="193899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400" dirty="0"/>
                  <a:t> 	If an </a:t>
                </a:r>
                <a:r>
                  <a:rPr lang="en-SG" sz="2400" dirty="0" err="1"/>
                  <a:t>obj</a:t>
                </a:r>
                <a:r>
                  <a:rPr lang="en-SG" sz="24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24" y="356067"/>
                <a:ext cx="9088605" cy="1938992"/>
              </a:xfrm>
              <a:prstGeom prst="rect">
                <a:avLst/>
              </a:prstGeom>
              <a:blipFill>
                <a:blip r:embed="rId4"/>
                <a:stretch>
                  <a:fillRect l="-67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681036" y="2295059"/>
            <a:ext cx="110108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Rewrite your answer in (a) using predicates and quantified statements.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9794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Some title is read by all the female readers.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1891933"/>
            <a:ext cx="4521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None of the titles is read by all 3 female readers.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1C7A-9A1E-410B-4665-A347FFEE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" y="836971"/>
            <a:ext cx="6690732" cy="51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reader reads some title in every genre.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1891933"/>
            <a:ext cx="4521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Ms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 doesn’t read any Fantasy title.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57662-342C-4B8B-CB1D-30F7736F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" y="836971"/>
            <a:ext cx="6690732" cy="51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Some reader reads all titles of some genre.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1891933"/>
            <a:ext cx="452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Ms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 reads all Mystery titles.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E1075-E59D-620C-A675-07935A3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" y="836971"/>
            <a:ext cx="6690732" cy="51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4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There is some genre for which some reader does not read any of its titles.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2019108"/>
            <a:ext cx="4521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None of the Fantasy titles is read by Ms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/Mr </a:t>
            </a:r>
            <a:r>
              <a:rPr lang="en-SG" sz="2400" dirty="0" err="1">
                <a:solidFill>
                  <a:srgbClr val="C00000"/>
                </a:solidFill>
              </a:rPr>
              <a:t>Fandi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5BA47-B6ED-F06A-EAB1-084D290F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" y="836971"/>
            <a:ext cx="6690732" cy="51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8" y="2617459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1701028" y="3374280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1701028" y="4119539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7" y="1921806"/>
            <a:ext cx="384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Conditional statement: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1921806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1921806"/>
                <a:ext cx="18343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6" y="1189404"/>
            <a:ext cx="384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Quick recap: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2634974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2634974"/>
                <a:ext cx="18343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3348142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3348142"/>
                <a:ext cx="18343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4154441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4154441"/>
                <a:ext cx="18343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4C6D3E-CF35-6700-6AF9-C42E8831CC5B}"/>
              </a:ext>
            </a:extLst>
          </p:cNvPr>
          <p:cNvSpPr txBox="1"/>
          <p:nvPr/>
        </p:nvSpPr>
        <p:spPr>
          <a:xfrm>
            <a:off x="709477" y="5406986"/>
            <a:ext cx="73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Reminder: Converse is equivalent to the inverse</a:t>
            </a:r>
          </a:p>
        </p:txBody>
      </p:sp>
    </p:spTree>
    <p:extLst>
      <p:ext uri="{BB962C8B-B14F-4D97-AF65-F5344CB8AC3E}">
        <p14:creationId xmlns:p14="http://schemas.microsoft.com/office/powerpoint/2010/main" val="1777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812327" y="13666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54445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→2 </m:t>
                    </m:r>
                    <m:d>
                      <m:dPr>
                        <m:begChr m:val="|"/>
                        <m:endChr m:val="|"/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∧3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5444561" cy="523220"/>
              </a:xfrm>
              <a:prstGeom prst="rect">
                <a:avLst/>
              </a:prstGeom>
              <a:blipFill>
                <a:blip r:embed="rId3"/>
                <a:stretch>
                  <a:fillRect l="-2352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∧3 |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6 |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812328" y="24215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812328" y="316738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812327" y="392446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62DD83-3B48-47B3-90C4-148BBB2E5BDC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B1C18-59F4-42E1-9E16-327BD66C3620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29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284719" y="1362133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4176593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4176593" cy="523220"/>
              </a:xfrm>
              <a:prstGeom prst="rect">
                <a:avLst/>
              </a:prstGeom>
              <a:blipFill>
                <a:blip r:embed="rId2"/>
                <a:stretch>
                  <a:fillRect l="-3066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284719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284719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284718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600858" y="4781967"/>
            <a:ext cx="916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original statement and contrapositive?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D446A-7E8F-466A-9AF5-6EA958D95958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BD957-91EB-4DDF-80F6-711C9E65EDDE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A471FD-2F88-8257-70CD-9DCA9CA90C60}"/>
                  </a:ext>
                </a:extLst>
              </p:cNvPr>
              <p:cNvSpPr txBox="1"/>
              <p:nvPr/>
            </p:nvSpPr>
            <p:spPr>
              <a:xfrm>
                <a:off x="1600857" y="5305167"/>
                <a:ext cx="9160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=0.5, 1.5,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A471FD-2F88-8257-70CD-9DCA9CA90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57" y="5305167"/>
                <a:ext cx="91609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  <p:bldP spid="21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9993010" y="131622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8553521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5475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8553521" cy="578685"/>
              </a:xfrm>
              <a:prstGeom prst="rect">
                <a:avLst/>
              </a:prstGeom>
              <a:blipFill>
                <a:blip r:embed="rId2"/>
                <a:stretch>
                  <a:fillRect l="-14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41769" y="2411120"/>
                <a:ext cx="702259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2411120"/>
                <a:ext cx="702259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41769" y="3924081"/>
                <a:ext cx="7217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3924081"/>
                <a:ext cx="721766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41769" y="3153699"/>
                <a:ext cx="7217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.</m:t>
                      </m:r>
                    </m:oMath>
                  </m:oMathPara>
                </a14:m>
                <a:endParaRPr lang="en-SG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3153699"/>
                <a:ext cx="721766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9993012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9993012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9993011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519221" y="4777020"/>
            <a:ext cx="678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converse and inverse?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86FBA-8309-4CC4-9805-4F22AF67B85A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B1525-6EE9-4EEE-AC31-809DBB22C783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37F864-2521-137A-3986-40DB13BCF1F9}"/>
                  </a:ext>
                </a:extLst>
              </p:cNvPr>
              <p:cNvSpPr txBox="1"/>
              <p:nvPr/>
            </p:nvSpPr>
            <p:spPr>
              <a:xfrm>
                <a:off x="1600857" y="5305167"/>
                <a:ext cx="9160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37F864-2521-137A-3986-40DB13BC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57" y="5305167"/>
                <a:ext cx="91609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  <p:bldP spid="21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59" y="401171"/>
            <a:ext cx="1050231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(a)	</a:t>
            </a:r>
            <a:r>
              <a:rPr lang="en-US" sz="3200" dirty="0"/>
              <a:t>There is no biggest number, i.e. no matter how big a number is, there is always another number that is bigger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S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706A9-D50C-423C-B423-82A5750F707A}"/>
              </a:ext>
            </a:extLst>
          </p:cNvPr>
          <p:cNvSpPr txBox="1"/>
          <p:nvPr/>
        </p:nvSpPr>
        <p:spPr>
          <a:xfrm>
            <a:off x="2042610" y="4359614"/>
            <a:ext cx="1787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491038" algn="l"/>
              </a:tabLst>
            </a:pPr>
            <a:r>
              <a:rPr lang="en-SG" sz="3200" dirty="0">
                <a:ea typeface="Cambria Math" panose="02040503050406030204" pitchFamily="18" charset="0"/>
              </a:rPr>
              <a:t>Answer: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/>
              <p:nvPr/>
            </p:nvSpPr>
            <p:spPr>
              <a:xfrm>
                <a:off x="3406189" y="2792044"/>
                <a:ext cx="52565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4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89" y="2792044"/>
                <a:ext cx="52565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84421" y="2053389"/>
            <a:ext cx="376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about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3406189" y="4359614"/>
                <a:ext cx="4796589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89" y="4359614"/>
                <a:ext cx="4796589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/>
              <p:nvPr/>
            </p:nvSpPr>
            <p:spPr>
              <a:xfrm>
                <a:off x="3101741" y="5098269"/>
                <a:ext cx="52565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Works for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sz="3200" dirty="0"/>
                  <a:t> but not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SG" sz="3200" dirty="0"/>
                  <a:t>.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41" y="5098269"/>
                <a:ext cx="5256548" cy="584775"/>
              </a:xfrm>
              <a:prstGeom prst="rect">
                <a:avLst/>
              </a:prstGeom>
              <a:blipFill>
                <a:blip r:embed="rId5"/>
                <a:stretch>
                  <a:fillRect l="-3016" t="-12500" r="-40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933A4A-7B17-1D55-8FE7-FB0221D78B24}"/>
              </a:ext>
            </a:extLst>
          </p:cNvPr>
          <p:cNvSpPr txBox="1"/>
          <p:nvPr/>
        </p:nvSpPr>
        <p:spPr>
          <a:xfrm>
            <a:off x="261517" y="5759979"/>
            <a:ext cx="1050231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Slightly clearer sentence form:</a:t>
            </a:r>
          </a:p>
          <a:p>
            <a:pPr marL="546100" indent="-546100">
              <a:tabLst>
                <a:tab pos="546100" algn="l"/>
              </a:tabLst>
            </a:pPr>
            <a:r>
              <a:rPr lang="en-SG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all numbers, there is a number that is bigger than said number.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6C7621C-4C00-2EC4-0D73-565D145EF615}"/>
              </a:ext>
            </a:extLst>
          </p:cNvPr>
          <p:cNvSpPr/>
          <p:nvPr/>
        </p:nvSpPr>
        <p:spPr>
          <a:xfrm>
            <a:off x="11092227" y="5702636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4" grpId="0"/>
      <p:bldP spid="20" grpId="0"/>
      <p:bldP spid="2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59" y="401171"/>
            <a:ext cx="1050231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(b)	</a:t>
            </a:r>
            <a:r>
              <a:rPr lang="en-US" sz="3200" dirty="0"/>
              <a:t>Given any two distinct numbers, you can always find another number between them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S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706A9-D50C-423C-B423-82A5750F707A}"/>
              </a:ext>
            </a:extLst>
          </p:cNvPr>
          <p:cNvSpPr txBox="1"/>
          <p:nvPr/>
        </p:nvSpPr>
        <p:spPr>
          <a:xfrm>
            <a:off x="1176336" y="1913207"/>
            <a:ext cx="1787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491038" algn="l"/>
              </a:tabLst>
            </a:pPr>
            <a:r>
              <a:rPr lang="en-SG" sz="3200" dirty="0">
                <a:ea typeface="Cambria Math" panose="02040503050406030204" pitchFamily="18" charset="0"/>
              </a:rPr>
              <a:t>Answer: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6317" y="2570232"/>
                <a:ext cx="9469002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→∃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rgbClr val="C00000"/>
                          </a:solidFill>
                        </a:rPr>
                        <m:t>.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17" y="2570232"/>
                <a:ext cx="9469002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/>
              <p:nvPr/>
            </p:nvSpPr>
            <p:spPr>
              <a:xfrm>
                <a:off x="3164447" y="4745637"/>
                <a:ext cx="5273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Works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sz="3200" dirty="0"/>
                  <a:t> but not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SG" sz="32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47" y="4745637"/>
                <a:ext cx="5273702" cy="584775"/>
              </a:xfrm>
              <a:prstGeom prst="rect">
                <a:avLst/>
              </a:prstGeom>
              <a:blipFill>
                <a:blip r:embed="rId4"/>
                <a:stretch>
                  <a:fillRect l="-289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81036" y="3182112"/>
            <a:ext cx="4271069" cy="1100000"/>
            <a:chOff x="681036" y="3182112"/>
            <a:chExt cx="4271069" cy="11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C700F02-D1B6-4044-8A40-CD45BFFBCB01}"/>
                    </a:ext>
                  </a:extLst>
                </p:cNvPr>
                <p:cNvSpPr txBox="1"/>
                <p:nvPr/>
              </p:nvSpPr>
              <p:spPr>
                <a:xfrm>
                  <a:off x="681036" y="3758892"/>
                  <a:ext cx="427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36575" algn="l"/>
                    </a:tabLst>
                  </a:pPr>
                  <a:r>
                    <a:rPr lang="en-US" sz="2800" dirty="0"/>
                    <a:t>May shorten to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</m:oMath>
                  </a14:m>
                  <a:r>
                    <a:rPr lang="en-US" sz="2800" dirty="0"/>
                    <a:t> </a:t>
                  </a:r>
                  <a:endParaRPr lang="en-SG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C700F02-D1B6-4044-8A40-CD45BFFBC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36" y="3758892"/>
                  <a:ext cx="4271069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000" t="-11765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070128" y="3295367"/>
              <a:ext cx="304104" cy="463525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51756" y="3182112"/>
              <a:ext cx="2624328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877090-CF3A-41BC-0ED9-FE2C121E6903}"/>
              </a:ext>
            </a:extLst>
          </p:cNvPr>
          <p:cNvSpPr txBox="1"/>
          <p:nvPr/>
        </p:nvSpPr>
        <p:spPr>
          <a:xfrm>
            <a:off x="466512" y="5878384"/>
            <a:ext cx="975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en-SG" sz="2400" dirty="0"/>
              <a:t>Observe that we need to specify x &lt; y. If not, our statement is false.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788A27C-B69F-2F01-1458-481DEBC57FE2}"/>
              </a:ext>
            </a:extLst>
          </p:cNvPr>
          <p:cNvSpPr/>
          <p:nvPr/>
        </p:nvSpPr>
        <p:spPr>
          <a:xfrm>
            <a:off x="11092227" y="5702636"/>
            <a:ext cx="554341" cy="6067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6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1" grpId="0"/>
      <p:bldP spid="4" grpId="0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3006</TotalTime>
  <Words>3206</Words>
  <Application>Microsoft Office PowerPoint</Application>
  <PresentationFormat>Widescreen</PresentationFormat>
  <Paragraphs>349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Corbel</vt:lpstr>
      <vt:lpstr>Times New Roman</vt:lpstr>
      <vt:lpstr>Wingdings</vt:lpstr>
      <vt:lpstr>Basis</vt:lpstr>
      <vt:lpstr>CS1231S Tutorial #2</vt:lpstr>
      <vt:lpstr>PowerPoint Presentation</vt:lpstr>
      <vt:lpstr>PowerPoint Presentation</vt:lpstr>
      <vt:lpstr>Q1</vt:lpstr>
      <vt:lpstr>Q1</vt:lpstr>
      <vt:lpstr>Q1</vt:lpstr>
      <vt:lpstr>Q1</vt:lpstr>
      <vt:lpstr>Q2</vt:lpstr>
      <vt:lpstr>Q2</vt:lpstr>
      <vt:lpstr>Q3</vt:lpstr>
      <vt:lpstr>Q4</vt:lpstr>
      <vt:lpstr>Q4</vt:lpstr>
      <vt:lpstr>PowerPoint Presentation</vt:lpstr>
      <vt:lpstr>PowerPoint Presentation</vt:lpstr>
      <vt:lpstr>PowerPoint Presentation</vt:lpstr>
      <vt:lpstr>Q5</vt:lpstr>
      <vt:lpstr>Q5</vt:lpstr>
      <vt:lpstr>Q7</vt:lpstr>
      <vt:lpstr>Q7</vt:lpstr>
      <vt:lpstr>PowerPoint Presentation</vt:lpstr>
      <vt:lpstr>Q8</vt:lpstr>
      <vt:lpstr>Q8</vt:lpstr>
      <vt:lpstr>Q8</vt:lpstr>
      <vt:lpstr>Q9</vt:lpstr>
      <vt:lpstr>Q9</vt:lpstr>
      <vt:lpstr>Q9</vt:lpstr>
      <vt:lpstr>Q11</vt:lpstr>
      <vt:lpstr>Q11</vt:lpstr>
      <vt:lpstr>Q11</vt:lpstr>
      <vt:lpstr>Q11</vt:lpstr>
      <vt:lpstr>Q10</vt:lpstr>
      <vt:lpstr>Q10</vt:lpstr>
      <vt:lpstr>Q6</vt:lpstr>
      <vt:lpstr>Q6</vt:lpstr>
      <vt:lpstr>Q6</vt:lpstr>
      <vt:lpstr>Q6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Tuck-Choy Aaron TAN</dc:creator>
  <cp:lastModifiedBy>Gary Axel Muliyono</cp:lastModifiedBy>
  <cp:revision>521</cp:revision>
  <cp:lastPrinted>2021-08-25T04:05:39Z</cp:lastPrinted>
  <dcterms:created xsi:type="dcterms:W3CDTF">2020-03-29T08:20:19Z</dcterms:created>
  <dcterms:modified xsi:type="dcterms:W3CDTF">2025-09-02T09:42:11Z</dcterms:modified>
</cp:coreProperties>
</file>