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85" r:id="rId3"/>
    <p:sldId id="311" r:id="rId4"/>
    <p:sldId id="312" r:id="rId5"/>
    <p:sldId id="313" r:id="rId6"/>
    <p:sldId id="260" r:id="rId7"/>
    <p:sldId id="305" r:id="rId8"/>
    <p:sldId id="317" r:id="rId9"/>
    <p:sldId id="318" r:id="rId10"/>
    <p:sldId id="321" r:id="rId11"/>
    <p:sldId id="288" r:id="rId12"/>
    <p:sldId id="289" r:id="rId13"/>
    <p:sldId id="322" r:id="rId14"/>
    <p:sldId id="294" r:id="rId15"/>
    <p:sldId id="323" r:id="rId16"/>
    <p:sldId id="295" r:id="rId17"/>
    <p:sldId id="264" r:id="rId18"/>
    <p:sldId id="301" r:id="rId19"/>
    <p:sldId id="297" r:id="rId20"/>
    <p:sldId id="281" r:id="rId21"/>
    <p:sldId id="324" r:id="rId22"/>
    <p:sldId id="319" r:id="rId23"/>
    <p:sldId id="320" r:id="rId24"/>
    <p:sldId id="325" r:id="rId25"/>
    <p:sldId id="326" r:id="rId26"/>
    <p:sldId id="315" r:id="rId27"/>
    <p:sldId id="266" r:id="rId28"/>
    <p:sldId id="314" r:id="rId29"/>
    <p:sldId id="316" r:id="rId30"/>
    <p:sldId id="283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1D2"/>
    <a:srgbClr val="0000FF"/>
    <a:srgbClr val="006600"/>
    <a:srgbClr val="FFFF00"/>
    <a:srgbClr val="4A66AC"/>
    <a:srgbClr val="9900CC"/>
    <a:srgbClr val="FFD9D9"/>
    <a:srgbClr val="FFCCFF"/>
    <a:srgbClr val="FFCCCC"/>
    <a:srgbClr val="3E4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3" autoAdjust="0"/>
    <p:restoredTop sz="81806" autoAdjust="0"/>
  </p:normalViewPr>
  <p:slideViewPr>
    <p:cSldViewPr snapToGrid="0" snapToObjects="1">
      <p:cViewPr varScale="1">
        <p:scale>
          <a:sx n="75" d="100"/>
          <a:sy n="75" d="100"/>
        </p:scale>
        <p:origin x="1156" y="40"/>
      </p:cViewPr>
      <p:guideLst/>
    </p:cSldViewPr>
  </p:slideViewPr>
  <p:outlineViewPr>
    <p:cViewPr>
      <p:scale>
        <a:sx n="33" d="100"/>
        <a:sy n="33" d="100"/>
      </p:scale>
      <p:origin x="0" y="-133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9T09:47:13.80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1,'34'0,"1"1,0 2,-1 1,42 11,135 39,332 41,482-34,8-57,-887-5,361 20,-192-3,653-6,-393-8,-137 9,27 0,1783-9,-1160-3,-466 1,-282 22,-87-2,935 9,553-44,-1375 8,712-26,-487 15,-533 16,-1-3,104-23,-114 21,1 2,-1 2,75 6,-29-1,1487-2,-1546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9T09:47:16.80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0,'5'3,"-1"0,1 0,0 0,0 0,0-1,0 0,1 0,-1-1,10 2,-6 0,35 5,0-2,1-1,49-2,-4 0,235 21,250 9,207-53,-64-1,1739 21,-1120 2,997-2,-2314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9T09:47:19.32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0 169,'316'-1,"762"11,-128 4,-4-81,-871 57,505-65,5 36,527 39,-460 3,2006-4,-2598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8E0D1F-4E0B-470D-BE89-8B98D1F65AE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CB7DDD6-A43A-4F1F-AB30-FF9862BC8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 to tutors: </a:t>
            </a:r>
          </a:p>
          <a:p>
            <a:r>
              <a:rPr lang="en-US" dirty="0"/>
              <a:t>In Sets, we introduce Partition informally. The last requirement that the components must be non-empty is not mentioned. In Relations, the complete definition of Partition is given.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7DDD6-A43A-4F1F-AB30-FF9862BC8D8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998F76-E9E3-4463-817F-D8C0D573D975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303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8D06-5A9E-4B3F-952F-1E0761201B9F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4F4B-6828-4512-B9A2-CDE95FB13083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7F3F-66F1-4062-AD20-D4050B2E2316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A186-BC58-4E38-9D6B-E2530ED488D7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966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92B9-BF38-4C9C-90F6-943069E9EDFA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D3BD-47A2-4767-947D-2AE1001298C3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8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6707-B7B2-4F97-BB0F-04E2D97E588E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6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6F7F-EEFF-4A48-AE97-650E1D713802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72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CA2C-FFF8-457B-A6F2-A82A2E070B42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92C9-6F7B-471B-93D4-A5C041E70C69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F60B06E-A043-4080-8A6B-3C15F51235EB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76A5E36-E009-4840-A577-F8CF291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7" Type="http://schemas.openxmlformats.org/officeDocument/2006/relationships/image" Target="../media/image521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1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1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4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image" Target="../media/image5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0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70.png"/><Relationship Id="rId7" Type="http://schemas.openxmlformats.org/officeDocument/2006/relationships/image" Target="../media/image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7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5.png"/><Relationship Id="rId5" Type="http://schemas.openxmlformats.org/officeDocument/2006/relationships/image" Target="../media/image660.png"/><Relationship Id="rId10" Type="http://schemas.openxmlformats.org/officeDocument/2006/relationships/image" Target="../media/image110.png"/><Relationship Id="rId9" Type="http://schemas.openxmlformats.org/officeDocument/2006/relationships/image" Target="../media/image11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6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0.png"/><Relationship Id="rId4" Type="http://schemas.openxmlformats.org/officeDocument/2006/relationships/customXml" Target="../ink/ink1.xml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5" Type="http://schemas.openxmlformats.org/officeDocument/2006/relationships/image" Target="../media/image811.png"/><Relationship Id="rId4" Type="http://schemas.openxmlformats.org/officeDocument/2006/relationships/image" Target="../media/image80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0.png"/><Relationship Id="rId7" Type="http://schemas.openxmlformats.org/officeDocument/2006/relationships/image" Target="../media/image88.png"/><Relationship Id="rId12" Type="http://schemas.openxmlformats.org/officeDocument/2006/relationships/image" Target="../media/image9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13.png"/><Relationship Id="rId17" Type="http://schemas.openxmlformats.org/officeDocument/2006/relationships/image" Target="../media/image31.png"/><Relationship Id="rId2" Type="http://schemas.openxmlformats.org/officeDocument/2006/relationships/image" Target="../media/image61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7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B366-077F-5141-BDDB-5136E07F8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Cs1231S</a:t>
            </a:r>
            <a:br>
              <a:rPr lang="en-US" dirty="0"/>
            </a:br>
            <a:r>
              <a:rPr lang="en-US" dirty="0"/>
              <a:t>tutorial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DE500-BCC6-024C-9FB8-F236052DC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55811F-B5A1-48E4-3941-592F89487E0D}"/>
              </a:ext>
            </a:extLst>
          </p:cNvPr>
          <p:cNvSpPr txBox="1">
            <a:spLocks/>
          </p:cNvSpPr>
          <p:nvPr/>
        </p:nvSpPr>
        <p:spPr>
          <a:xfrm>
            <a:off x="442440" y="5863032"/>
            <a:ext cx="8767860" cy="83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Adapted from Prof Aaron Tan’s slides</a:t>
            </a:r>
          </a:p>
        </p:txBody>
      </p:sp>
    </p:spTree>
    <p:extLst>
      <p:ext uri="{BB962C8B-B14F-4D97-AF65-F5344CB8AC3E}">
        <p14:creationId xmlns:p14="http://schemas.microsoft.com/office/powerpoint/2010/main" val="358137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ECF-72B5-E8F3-5A4F-903415F8B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AC9C-9057-B0E2-A1BC-555B839F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8" y="274686"/>
            <a:ext cx="1245159" cy="766967"/>
          </a:xfrm>
        </p:spPr>
        <p:txBody>
          <a:bodyPr>
            <a:noAutofit/>
          </a:bodyPr>
          <a:lstStyle/>
          <a:p>
            <a:r>
              <a:rPr lang="en-SG" sz="4000" dirty="0">
                <a:solidFill>
                  <a:srgbClr val="0000FF"/>
                </a:solidFill>
              </a:rPr>
              <a:t>Q3.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8453FA99-0FF5-7A6A-4E2E-ECE4E5D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DD0CE0B-3466-69B8-B5E7-B46EE8D7961C}"/>
              </a:ext>
            </a:extLst>
          </p:cNvPr>
          <p:cNvSpPr txBox="1">
            <a:spLocks/>
          </p:cNvSpPr>
          <p:nvPr/>
        </p:nvSpPr>
        <p:spPr>
          <a:xfrm>
            <a:off x="1330037" y="382471"/>
            <a:ext cx="10325151" cy="157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AY2022</a:t>
            </a:r>
            <a:r>
              <a:rPr lang="en-US" sz="2000" dirty="0">
                <a:solidFill>
                  <a:srgbClr val="0000FF"/>
                </a:solidFill>
              </a:rPr>
              <a:t>/23 </a:t>
            </a:r>
            <a:r>
              <a:rPr lang="en-US" sz="2000" dirty="0" err="1">
                <a:solidFill>
                  <a:srgbClr val="0000FF"/>
                </a:solidFill>
              </a:rPr>
              <a:t>Sem2</a:t>
            </a:r>
            <a:r>
              <a:rPr lang="en-US" sz="2000" dirty="0">
                <a:solidFill>
                  <a:srgbClr val="0000FF"/>
                </a:solidFill>
              </a:rPr>
              <a:t> mid-term test)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</a:rPr>
              <a:t>For each of the following statements, prove whether it is true or false.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7AEBF8-061B-0DD4-2B1C-4568FD9454AE}"/>
                  </a:ext>
                </a:extLst>
              </p:cNvPr>
              <p:cNvSpPr txBox="1"/>
              <p:nvPr/>
            </p:nvSpPr>
            <p:spPr>
              <a:xfrm>
                <a:off x="393558" y="1710133"/>
                <a:ext cx="116424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09588" indent="-509588">
                  <a:tabLst>
                    <a:tab pos="468313" algn="l"/>
                  </a:tabLst>
                </a:pPr>
                <a:r>
                  <a:rPr lang="en-US" sz="3200" dirty="0">
                    <a:solidFill>
                      <a:schemeClr val="tx1"/>
                    </a:solidFill>
                  </a:rPr>
                  <a:t>(c)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There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exist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finite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sets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and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such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that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200"/>
                      <m:t>.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61646-1BE1-CADB-DACD-6CAC97AB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8" y="1710133"/>
                <a:ext cx="11642498" cy="584775"/>
              </a:xfrm>
              <a:prstGeom prst="rect">
                <a:avLst/>
              </a:prstGeom>
              <a:blipFill>
                <a:blip r:embed="rId2"/>
                <a:stretch>
                  <a:fillRect l="-1362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3336CB8-7090-EA12-10ED-25546258D48B}"/>
              </a:ext>
            </a:extLst>
          </p:cNvPr>
          <p:cNvSpPr txBox="1"/>
          <p:nvPr/>
        </p:nvSpPr>
        <p:spPr>
          <a:xfrm>
            <a:off x="9931314" y="2284499"/>
            <a:ext cx="146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3600" dirty="0">
                <a:solidFill>
                  <a:srgbClr val="C00000"/>
                </a:solidFill>
              </a:rPr>
              <a:t>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D55BD-DBD7-AAB5-A168-146BCAA3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8" y="2930830"/>
            <a:ext cx="10983858" cy="18290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D099DF-154E-3E76-3A02-8B101F5CFE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2878" y="5548784"/>
                <a:ext cx="10325151" cy="1572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600" dirty="0">
                    <a:solidFill>
                      <a:srgbClr val="0000FF"/>
                    </a:solidFill>
                  </a:rPr>
                  <a:t>Why can’t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be an empty set?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7D099DF-154E-3E76-3A02-8B101F5CF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8" y="5548784"/>
                <a:ext cx="10325151" cy="1572453"/>
              </a:xfrm>
              <a:prstGeom prst="rect">
                <a:avLst/>
              </a:prstGeom>
              <a:blipFill>
                <a:blip r:embed="rId4"/>
                <a:stretch>
                  <a:fillRect l="-1831" t="-58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tar: 5 Points 7">
            <a:extLst>
              <a:ext uri="{FF2B5EF4-FFF2-40B4-BE49-F238E27FC236}">
                <a16:creationId xmlns:a16="http://schemas.microsoft.com/office/drawing/2014/main" id="{0B339F73-90B7-1100-EC84-A51DB0FF6350}"/>
              </a:ext>
            </a:extLst>
          </p:cNvPr>
          <p:cNvSpPr/>
          <p:nvPr/>
        </p:nvSpPr>
        <p:spPr>
          <a:xfrm>
            <a:off x="10626436" y="5368508"/>
            <a:ext cx="1025237" cy="9025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4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2107" y="338001"/>
                <a:ext cx="11142619" cy="135636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854075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Q4.</a:t>
                </a:r>
                <a:r>
                  <a:rPr lang="en-US" sz="3600" dirty="0">
                    <a:solidFill>
                      <a:srgbClr val="0000FF"/>
                    </a:solidFill>
                  </a:rPr>
                  <a:t>	Let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 :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 :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 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107" y="338001"/>
                <a:ext cx="11142619" cy="1356360"/>
              </a:xfrm>
              <a:blipFill>
                <a:blip r:embed="rId2"/>
                <a:stretch>
                  <a:fillRect l="-1969" t="-4036" r="-109" b="-8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F3E34A-1F7F-4DD8-9184-E69A07BB89B2}"/>
              </a:ext>
            </a:extLst>
          </p:cNvPr>
          <p:cNvSpPr txBox="1"/>
          <p:nvPr/>
        </p:nvSpPr>
        <p:spPr>
          <a:xfrm>
            <a:off x="3483428" y="1138573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1199" y="5641824"/>
                <a:ext cx="6669603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71913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3.	Hence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set equality.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99" y="5641824"/>
                <a:ext cx="6669603" cy="584775"/>
              </a:xfrm>
              <a:prstGeom prst="rect">
                <a:avLst/>
              </a:prstGeom>
              <a:blipFill>
                <a:blip r:embed="rId6"/>
                <a:stretch>
                  <a:fillRect t="-8333" r="-183" b="-20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1.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1.5.	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  <a:blipFill>
                <a:blip r:embed="rId7"/>
                <a:stretch>
                  <a:fillRect l="-892" t="-1406" b="-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2.5.	So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  <a:blipFill>
                <a:blip r:embed="rId8"/>
                <a:stretch>
                  <a:fillRect l="-780" t="-1406" b="-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/>
              <p:nvPr/>
            </p:nvSpPr>
            <p:spPr>
              <a:xfrm>
                <a:off x="6013268" y="1138573"/>
                <a:ext cx="5379946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⇔ 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8" y="1138573"/>
                <a:ext cx="5379946" cy="584775"/>
              </a:xfrm>
              <a:prstGeom prst="rect">
                <a:avLst/>
              </a:prstGeom>
              <a:blipFill>
                <a:blip r:embed="rId9"/>
                <a:stretch>
                  <a:fillRect t="-11224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5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uiExpand="1" build="p" bldLvl="2"/>
      <p:bldP spid="11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1.	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1.2.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</a:t>
                </a:r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find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1.3.	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1.4.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		(by closure of integers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1.5.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B3ECC-1141-CA44-AA51-8E4A7E222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109" y="1992497"/>
                <a:ext cx="5471159" cy="3471465"/>
              </a:xfrm>
              <a:blipFill>
                <a:blip r:embed="rId2"/>
                <a:stretch>
                  <a:fillRect l="-892" t="-1406" b="-1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444500" algn="l"/>
                  </a:tabLst>
                </a:pP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2.2.	</a:t>
                </a:r>
                <a:r>
                  <a:rPr lang="en-US" sz="2400" dirty="0">
                    <a:solidFill>
                      <a:srgbClr val="006600"/>
                    </a:solidFill>
                  </a:rPr>
                  <a:t>Use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find </a:t>
                </a:r>
                <a:br>
                  <a:rPr lang="en-SG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79488" lvl="1" indent="-53498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2.3.	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−3)+1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4450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977900" algn="l"/>
                    <a:tab pos="2343150" algn="l"/>
                    <a:tab pos="5257800" algn="r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2.4.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		 (by closure of integers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). </a:t>
                </a:r>
                <a:r>
                  <a:rPr lang="en-US" sz="2400" dirty="0">
                    <a:solidFill>
                      <a:schemeClr val="tx1"/>
                    </a:solidFill>
                  </a:rPr>
                  <a:t>2.5.	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6CF3C6-9593-7A49-83BB-6332A2D17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568" y="1992498"/>
                <a:ext cx="5471159" cy="3471464"/>
              </a:xfrm>
              <a:prstGeom prst="rect">
                <a:avLst/>
              </a:prstGeom>
              <a:blipFill>
                <a:blip r:embed="rId3"/>
                <a:stretch>
                  <a:fillRect l="-780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F3E34A-1F7F-4DD8-9184-E69A07BB89B2}"/>
              </a:ext>
            </a:extLst>
          </p:cNvPr>
          <p:cNvSpPr txBox="1"/>
          <p:nvPr/>
        </p:nvSpPr>
        <p:spPr>
          <a:xfrm>
            <a:off x="3483428" y="1138573"/>
            <a:ext cx="2207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</a:rPr>
              <a:t>Yes or no?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/>
              <p:nvPr/>
            </p:nvSpPr>
            <p:spPr>
              <a:xfrm>
                <a:off x="6013268" y="1138573"/>
                <a:ext cx="5379946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⇔ 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DEE624-D85B-4172-8114-3178DAF0A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8" y="1138573"/>
                <a:ext cx="5379946" cy="584775"/>
              </a:xfrm>
              <a:prstGeom prst="rect">
                <a:avLst/>
              </a:prstGeom>
              <a:blipFill>
                <a:blip r:embed="rId4"/>
                <a:stretch>
                  <a:fillRect t="-11224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1199" y="5641824"/>
                <a:ext cx="7174371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74320" lvl="1" inden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719138" algn="l"/>
                  </a:tabLst>
                </a:pPr>
                <a:r>
                  <a:rPr lang="en-US" sz="2400" dirty="0">
                    <a:solidFill>
                      <a:schemeClr val="tx1"/>
                    </a:solidFill>
                  </a:rPr>
                  <a:t>3.	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the definition of set equality).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97752E6-1A10-40EB-88DD-87A7541DC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199" y="5641824"/>
                <a:ext cx="7174371" cy="584775"/>
              </a:xfrm>
              <a:prstGeom prst="rect">
                <a:avLst/>
              </a:prstGeom>
              <a:blipFill>
                <a:blip r:embed="rId6"/>
                <a:stretch>
                  <a:fillRect t="-8333" b="-208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42107" y="338001"/>
                <a:ext cx="11142619" cy="135636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854075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Q4.</a:t>
                </a:r>
                <a:r>
                  <a:rPr lang="en-US" sz="3600" dirty="0">
                    <a:solidFill>
                      <a:srgbClr val="0000FF"/>
                    </a:solidFill>
                  </a:rPr>
                  <a:t>	Let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 :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 :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 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68A0FFFA-AE8C-D54D-9C9C-CB98A4B82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42107" y="338001"/>
                <a:ext cx="11142619" cy="1356360"/>
              </a:xfrm>
              <a:blipFill>
                <a:blip r:embed="rId7"/>
                <a:stretch>
                  <a:fillRect l="-1969" t="-4036" r="-109" b="-8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2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92285-FB0C-21A2-D5C4-06FC574C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67D3C-DFAA-3742-B1EA-851AA71E4846}"/>
                  </a:ext>
                </a:extLst>
              </p:cNvPr>
              <p:cNvSpPr txBox="1"/>
              <p:nvPr/>
            </p:nvSpPr>
            <p:spPr>
              <a:xfrm>
                <a:off x="6013268" y="1138573"/>
                <a:ext cx="5379946" cy="58477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32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⇔ 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67D3C-DFAA-3742-B1EA-851AA71E4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268" y="1138573"/>
                <a:ext cx="5379946" cy="584775"/>
              </a:xfrm>
              <a:prstGeom prst="rect">
                <a:avLst/>
              </a:prstGeom>
              <a:blipFill>
                <a:blip r:embed="rId2"/>
                <a:stretch>
                  <a:fillRect t="-11224" b="-326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795847AF-2A15-6989-7BC1-DCE841BD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9FD7707-9F86-1C3B-7C3B-5EBFBB5566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24690" y="350740"/>
                <a:ext cx="11142619" cy="135636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854075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Q4.</a:t>
                </a:r>
                <a:r>
                  <a:rPr lang="en-US" sz="3600" dirty="0">
                    <a:solidFill>
                      <a:srgbClr val="0000FF"/>
                    </a:solidFill>
                  </a:rPr>
                  <a:t>	Let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 :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 :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 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Is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? </a:t>
                </a:r>
              </a:p>
            </p:txBody>
          </p:sp>
        </mc:Choice>
        <mc:Fallback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9FD7707-9F86-1C3B-7C3B-5EBFBB556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4690" y="350740"/>
                <a:ext cx="11142619" cy="1356360"/>
              </a:xfrm>
              <a:blipFill>
                <a:blip r:embed="rId3"/>
                <a:stretch>
                  <a:fillRect l="-1915" t="-4505" r="-164" b="-90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A00386E-73F3-2655-F03F-A4C13795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49" y="2239178"/>
            <a:ext cx="9697803" cy="13146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3007EE-E276-7B2A-4B47-87FE8972A158}"/>
              </a:ext>
            </a:extLst>
          </p:cNvPr>
          <p:cNvSpPr txBox="1"/>
          <p:nvPr/>
        </p:nvSpPr>
        <p:spPr>
          <a:xfrm>
            <a:off x="842149" y="1635926"/>
            <a:ext cx="432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What about this?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47D1D-698C-EC7C-D0EF-7A4D61EA45A5}"/>
                  </a:ext>
                </a:extLst>
              </p:cNvPr>
              <p:cNvSpPr txBox="1"/>
              <p:nvPr/>
            </p:nvSpPr>
            <p:spPr>
              <a:xfrm>
                <a:off x="899055" y="3692916"/>
                <a:ext cx="1039388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>
                    <a:solidFill>
                      <a:srgbClr val="C00000"/>
                    </a:solidFill>
                  </a:rPr>
                  <a:t>It is rather unclear how elements of B can be expressed in the form of A.</a:t>
                </a:r>
              </a:p>
              <a:p>
                <a:endParaRPr lang="en-SG" sz="3200" dirty="0">
                  <a:solidFill>
                    <a:srgbClr val="C00000"/>
                  </a:solidFill>
                </a:endParaRPr>
              </a:p>
              <a:p>
                <a:r>
                  <a:rPr lang="en-SG" sz="3200" dirty="0">
                    <a:solidFill>
                      <a:srgbClr val="C00000"/>
                    </a:solidFill>
                  </a:rPr>
                  <a:t>When set equality is tested, we usually want to test that you know </a:t>
                </a:r>
                <a14:m>
                  <m:oMath xmlns:m="http://schemas.openxmlformats.org/officeDocument/2006/math">
                    <m:r>
                      <a:rPr lang="en-SG" sz="3200" dirty="0">
                        <a:solidFill>
                          <a:srgbClr val="C00000"/>
                        </a:solidFill>
                      </a:rPr>
                      <m:t>𝐴</m:t>
                    </m:r>
                    <m:r>
                      <a:rPr lang="en-SG" sz="3200" dirty="0">
                        <a:solidFill>
                          <a:srgbClr val="C00000"/>
                        </a:solidFill>
                      </a:rPr>
                      <m:t>=</m:t>
                    </m:r>
                    <m:r>
                      <a:rPr lang="en-SG" sz="3200" dirty="0">
                        <a:solidFill>
                          <a:srgbClr val="C00000"/>
                        </a:solidFill>
                      </a:rPr>
                      <m:t>𝐵</m:t>
                    </m:r>
                    <m:r>
                      <a:rPr lang="en-US" sz="3200" dirty="0">
                        <a:solidFill>
                          <a:srgbClr val="C00000"/>
                        </a:solidFill>
                      </a:rPr>
                      <m:t> ⇔ </m:t>
                    </m:r>
                    <m:r>
                      <a:rPr lang="en-US" sz="3200" dirty="0">
                        <a:solidFill>
                          <a:srgbClr val="C00000"/>
                        </a:solidFill>
                      </a:rPr>
                      <m:t>𝐴</m:t>
                    </m:r>
                    <m:r>
                      <a:rPr lang="en-US" sz="3200" dirty="0">
                        <a:solidFill>
                          <a:srgbClr val="C00000"/>
                        </a:solidFill>
                      </a:rPr>
                      <m:t>⊆</m:t>
                    </m:r>
                    <m:r>
                      <a:rPr lang="en-US" sz="3200" dirty="0">
                        <a:solidFill>
                          <a:srgbClr val="C00000"/>
                        </a:solidFill>
                      </a:rPr>
                      <m:t>𝐵</m:t>
                    </m:r>
                    <m:r>
                      <a:rPr lang="en-US" sz="3200" dirty="0">
                        <a:solidFill>
                          <a:srgbClr val="C00000"/>
                        </a:solidFill>
                      </a:rPr>
                      <m:t>∧</m:t>
                    </m:r>
                    <m:r>
                      <a:rPr lang="en-US" sz="3200" dirty="0">
                        <a:solidFill>
                          <a:srgbClr val="C00000"/>
                        </a:solidFill>
                      </a:rPr>
                      <m:t>𝐵</m:t>
                    </m:r>
                    <m:r>
                      <a:rPr lang="en-US" sz="3200" dirty="0">
                        <a:solidFill>
                          <a:srgbClr val="C00000"/>
                        </a:solidFill>
                      </a:rPr>
                      <m:t>⊆</m:t>
                    </m:r>
                    <m:r>
                      <a:rPr lang="en-US" sz="3200" dirty="0">
                        <a:solidFill>
                          <a:srgbClr val="C00000"/>
                        </a:solidFill>
                      </a:rPr>
                      <m:t>𝐴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.</a:t>
                </a:r>
                <a:endParaRPr lang="en-SG" sz="3200" dirty="0">
                  <a:solidFill>
                    <a:srgbClr val="C00000"/>
                  </a:solidFill>
                </a:endParaRPr>
              </a:p>
              <a:p>
                <a:endParaRPr lang="en-SG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47D1D-698C-EC7C-D0EF-7A4D61EA4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55" y="3692916"/>
                <a:ext cx="10393887" cy="3046988"/>
              </a:xfrm>
              <a:prstGeom prst="rect">
                <a:avLst/>
              </a:prstGeom>
              <a:blipFill>
                <a:blip r:embed="rId5"/>
                <a:stretch>
                  <a:fillRect l="-1465" t="-2600" r="-18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93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CDA3F-A5CD-4C80-A990-80B354C4F9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376" y="2068184"/>
                <a:ext cx="11162314" cy="2905772"/>
              </a:xfrm>
            </p:spPr>
            <p:txBody>
              <a:bodyPr>
                <a:noAutofit/>
              </a:bodyPr>
              <a:lstStyle/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	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endParaRPr lang="en-US" sz="28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endParaRPr lang="en-US" sz="28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associativity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sz="28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}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endParaRPr lang="en-US" sz="28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1200"/>
                  </a:spcBef>
                  <a:buNone/>
                  <a:tabLst>
                    <a:tab pos="571500" algn="l"/>
                    <a:tab pos="2397125" algn="l"/>
                    <a:tab pos="7367588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5.		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</m:oMath>
                </a14:m>
                <a:endParaRPr lang="en-US" sz="2800" dirty="0">
                  <a:solidFill>
                    <a:srgbClr val="0066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CDA3F-A5CD-4C80-A990-80B354C4F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376" y="2068184"/>
                <a:ext cx="11162314" cy="2905772"/>
              </a:xfrm>
              <a:blipFill>
                <a:blip r:embed="rId2"/>
                <a:stretch>
                  <a:fillRect l="-655" t="-2516" b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31483" y="2080566"/>
                <a:ext cx="23637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∖</m:t>
                          </m:r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83" y="2080566"/>
                <a:ext cx="236378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2EAF230-3378-405F-8FB7-0CEB02FD7C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9645" y="395288"/>
                <a:ext cx="75977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376363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Q5. </a:t>
                </a:r>
                <a:r>
                  <a:rPr lang="en-US" sz="3600" dirty="0">
                    <a:solidFill>
                      <a:srgbClr val="0000FF"/>
                    </a:solidFill>
                  </a:rPr>
                  <a:t>Show that for all sets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pt-BR" sz="36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pt-BR" sz="36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6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pt-BR" sz="36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sz="3600" b="0" i="1" u="none" strike="noStrike" baseline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36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u="none" strike="noStrike" baseline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pt-BR" sz="3600" b="0" i="1" u="none" strike="noStrike" baseline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pt-BR" sz="3600" b="0" i="1" u="none" strike="noStrike" baseline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b="0" i="1" u="none" strike="noStrike" baseline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2EAF230-3378-405F-8FB7-0CEB02FD7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9645" y="395288"/>
                <a:ext cx="7597707" cy="1356360"/>
              </a:xfrm>
              <a:blipFill>
                <a:blip r:embed="rId5"/>
                <a:stretch>
                  <a:fillRect l="-2807" t="-45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E4C00-8161-49FF-8BB6-93C59E1AD1B5}"/>
                  </a:ext>
                </a:extLst>
              </p:cNvPr>
              <p:cNvSpPr txBox="1"/>
              <p:nvPr/>
            </p:nvSpPr>
            <p:spPr>
              <a:xfrm>
                <a:off x="7582619" y="473303"/>
                <a:ext cx="4294071" cy="1200329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Definitions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E4C00-8161-49FF-8BB6-93C59E1AD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619" y="473303"/>
                <a:ext cx="4294071" cy="1200329"/>
              </a:xfrm>
              <a:prstGeom prst="rect">
                <a:avLst/>
              </a:prstGeom>
              <a:blipFill>
                <a:blip r:embed="rId6"/>
                <a:stretch>
                  <a:fillRect l="-2125" t="-3518" b="-5528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tar: 5 Points 1">
            <a:extLst>
              <a:ext uri="{FF2B5EF4-FFF2-40B4-BE49-F238E27FC236}">
                <a16:creationId xmlns:a16="http://schemas.microsoft.com/office/drawing/2014/main" id="{5B6139E6-3060-0785-71A8-675F17849775}"/>
              </a:ext>
            </a:extLst>
          </p:cNvPr>
          <p:cNvSpPr/>
          <p:nvPr/>
        </p:nvSpPr>
        <p:spPr>
          <a:xfrm>
            <a:off x="10626436" y="5368508"/>
            <a:ext cx="1025237" cy="9025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84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3E0B6-6192-3108-A97C-2BC2B0A63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1076-78BC-2FBF-BBA7-91F4E746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48" y="2750820"/>
            <a:ext cx="10685408" cy="1356360"/>
          </a:xfrm>
        </p:spPr>
        <p:txBody>
          <a:bodyPr>
            <a:normAutofit/>
          </a:bodyPr>
          <a:lstStyle/>
          <a:p>
            <a:pPr>
              <a:tabLst>
                <a:tab pos="857250" algn="l"/>
              </a:tabLst>
            </a:pPr>
            <a:r>
              <a:rPr lang="en-US" sz="3600" dirty="0">
                <a:solidFill>
                  <a:srgbClr val="0000FF"/>
                </a:solidFill>
              </a:rPr>
              <a:t>Break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0E5754A-4001-2B98-F6C0-0FA694AD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5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FCEA49-F703-CF4A-874D-5FB411A2C1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71475" y="395288"/>
                <a:ext cx="10685408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85725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Q6.	</a:t>
                </a:r>
                <a:r>
                  <a:rPr lang="en-US" sz="3600" dirty="0">
                    <a:solidFill>
                      <a:srgbClr val="0000FF"/>
                    </a:solidFill>
                  </a:rPr>
                  <a:t>Prove that for all sets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\ 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\ 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FCEA49-F703-CF4A-874D-5FB411A2C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71475" y="395288"/>
                <a:ext cx="10685408" cy="1356360"/>
              </a:xfrm>
              <a:blipFill>
                <a:blip r:embed="rId2"/>
                <a:stretch>
                  <a:fillRect l="-2054" t="-4505" b="-90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13162-FB75-FF45-BF93-E4F4398E8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117" y="1620496"/>
                <a:ext cx="10724001" cy="3907280"/>
              </a:xfrm>
            </p:spPr>
            <p:txBody>
              <a:bodyPr>
                <a:normAutofit lnSpcReduction="10000"/>
              </a:bodyPr>
              <a:lstStyle/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5554663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\ 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1.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Set Difference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2.	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SG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acc>
                          <m:accPr>
                            <m:chr m:val="̅"/>
                            <m:ctrlPr>
                              <a:rPr lang="en-SG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Set Difference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3.	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SG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De Morgan’s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4.	</a:t>
                </a:r>
                <a14:m>
                  <m:oMath xmlns:m="http://schemas.openxmlformats.org/officeDocument/2006/math">
                    <m: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Double Complement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5.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SG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Distributive Law;</a:t>
                </a:r>
              </a:p>
              <a:p>
                <a:pPr marL="4572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514350" algn="l"/>
                    <a:tab pos="4572000" algn="l"/>
                  </a:tabLst>
                </a:pP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6.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\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the Set Difference Law.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B13162-FB75-FF45-BF93-E4F4398E8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117" y="1620496"/>
                <a:ext cx="10724001" cy="3907280"/>
              </a:xfr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6687" y="5423338"/>
                <a:ext cx="11242431" cy="12343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459038" algn="l"/>
                    <a:tab pos="3541713" algn="l"/>
                    <a:tab pos="636905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Set Difference Law: </a:t>
                </a:r>
                <a14:m>
                  <m:oMath xmlns:m="http://schemas.openxmlformats.org/officeDocument/2006/math"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\</m:t>
                    </m:r>
                    <m:r>
                      <a:rPr lang="en-SG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SG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;	</a:t>
                </a:r>
                <a:r>
                  <a:rPr lang="en-US" sz="2400" dirty="0">
                    <a:solidFill>
                      <a:srgbClr val="0000FF"/>
                    </a:solidFill>
                  </a:rPr>
                  <a:t>De Morgan’s Law: </a:t>
                </a:r>
                <a:r>
                  <a:rPr lang="en-SG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SG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;</a:t>
                </a:r>
              </a:p>
              <a:p>
                <a:pPr>
                  <a:tabLst>
                    <a:tab pos="2459038" algn="l"/>
                    <a:tab pos="3541713" algn="l"/>
                    <a:tab pos="6369050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Double Complement Law: 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SG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SG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;</a:t>
                </a:r>
              </a:p>
              <a:p>
                <a:pPr>
                  <a:tabLst>
                    <a:tab pos="2459038" algn="l"/>
                    <a:tab pos="3541713" algn="l"/>
                    <a:tab pos="7083425" algn="l"/>
                  </a:tabLst>
                </a:pPr>
                <a:r>
                  <a:rPr lang="en-US" sz="2400" dirty="0">
                    <a:solidFill>
                      <a:srgbClr val="0000FF"/>
                    </a:solidFill>
                  </a:rPr>
                  <a:t>Distributive Laws: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7" y="5423338"/>
                <a:ext cx="11242431" cy="1234312"/>
              </a:xfrm>
              <a:prstGeom prst="rect">
                <a:avLst/>
              </a:prstGeom>
              <a:blipFill>
                <a:blip r:embed="rId4"/>
                <a:stretch>
                  <a:fillRect l="-758" t="-3431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22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8288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Q7(a). 	</a:t>
                </a:r>
                <a:r>
                  <a:rPr lang="en-US" sz="3600" dirty="0">
                    <a:solidFill>
                      <a:srgbClr val="0000FF"/>
                    </a:solidFill>
                  </a:rPr>
                  <a:t>For all sets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define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  <a:blipFill>
                <a:blip r:embed="rId2"/>
                <a:stretch>
                  <a:fillRect l="-2098" t="-4484" b="-8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1625" y="1981440"/>
                <a:ext cx="8648751" cy="10772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32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={1,4,9,16}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={2,4,6,8,10,12,14,16}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25" y="1981440"/>
                <a:ext cx="8648751" cy="1077218"/>
              </a:xfrm>
              <a:prstGeom prst="rect">
                <a:avLst/>
              </a:prstGeom>
              <a:blipFill>
                <a:blip r:embed="rId3"/>
                <a:stretch>
                  <a:fillRect l="-1834" t="-6780" r="-2327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47811" y="3414204"/>
                <a:ext cx="1724781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1" y="3414204"/>
                <a:ext cx="1724781" cy="6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47811" y="4237307"/>
                <a:ext cx="1724781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1" y="4237307"/>
                <a:ext cx="1724781" cy="661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54A63-0E4C-4465-82CA-C47DC378EC9C}"/>
                  </a:ext>
                </a:extLst>
              </p:cNvPr>
              <p:cNvSpPr txBox="1"/>
              <p:nvPr/>
            </p:nvSpPr>
            <p:spPr>
              <a:xfrm>
                <a:off x="1547812" y="5066652"/>
                <a:ext cx="1997493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454A63-0E4C-4465-82CA-C47DC378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812" y="5066652"/>
                <a:ext cx="1997493" cy="6617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C875A-6B20-493D-AEEE-7793F4F7739C}"/>
                  </a:ext>
                </a:extLst>
              </p:cNvPr>
              <p:cNvSpPr txBox="1"/>
              <p:nvPr/>
            </p:nvSpPr>
            <p:spPr>
              <a:xfrm>
                <a:off x="3272591" y="3414204"/>
                <a:ext cx="1411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1,9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C875A-6B20-493D-AEEE-7793F4F7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1" y="3414204"/>
                <a:ext cx="1411704" cy="584775"/>
              </a:xfrm>
              <a:prstGeom prst="rect">
                <a:avLst/>
              </a:prstGeom>
              <a:blipFill>
                <a:blip r:embed="rId7"/>
                <a:stretch>
                  <a:fillRect t="-12500" r="-303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1E8614-498B-42B5-A558-6F4A191E2608}"/>
                  </a:ext>
                </a:extLst>
              </p:cNvPr>
              <p:cNvSpPr txBox="1"/>
              <p:nvPr/>
            </p:nvSpPr>
            <p:spPr>
              <a:xfrm>
                <a:off x="3272590" y="4237307"/>
                <a:ext cx="35856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{2,6,8,10,12,14}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1E8614-498B-42B5-A558-6F4A191E2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0" y="4237307"/>
                <a:ext cx="3585663" cy="584775"/>
              </a:xfrm>
              <a:prstGeom prst="rect">
                <a:avLst/>
              </a:prstGeom>
              <a:blipFill>
                <a:blip r:embed="rId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1EF8F-34CF-4383-A2BA-032C102F03EC}"/>
                  </a:ext>
                </a:extLst>
              </p:cNvPr>
              <p:cNvSpPr txBox="1"/>
              <p:nvPr/>
            </p:nvSpPr>
            <p:spPr>
              <a:xfrm>
                <a:off x="3272591" y="5066652"/>
                <a:ext cx="38501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{1,2,6,8,9,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12,14}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.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1EF8F-34CF-4383-A2BA-032C102F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91" y="5066652"/>
                <a:ext cx="3850103" cy="584775"/>
              </a:xfrm>
              <a:prstGeom prst="rect">
                <a:avLst/>
              </a:prstGeom>
              <a:blipFill>
                <a:blip r:embed="rId9"/>
                <a:stretch>
                  <a:fillRect t="-12500" r="-3645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11070" y="1571835"/>
                <a:ext cx="9569860" cy="5847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685800" algn="l"/>
                  </a:tabLst>
                </a:pPr>
                <a:r>
                  <a:rPr lang="en-US" sz="3200" dirty="0">
                    <a:solidFill>
                      <a:srgbClr val="0000FF"/>
                    </a:solidFill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for all sets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070" y="1571835"/>
                <a:ext cx="9569860" cy="584775"/>
              </a:xfrm>
              <a:prstGeom prst="rect">
                <a:avLst/>
              </a:prstGeom>
              <a:blipFill>
                <a:blip r:embed="rId2"/>
                <a:stretch>
                  <a:fillRect l="-1592" t="-12500" r="-64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2263" y="2245948"/>
                <a:ext cx="9478667" cy="4307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1.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2. 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    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3.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     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Set Difference Law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4.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      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Distributive Law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5.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      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Commutative Law</a:t>
                </a:r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6.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SG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  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Distributive Law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7.</a:t>
                </a:r>
                <a:r>
                  <a:rPr lang="en-US" sz="2000" dirty="0"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SG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  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Commutative Law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8.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SG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SG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Complement Law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9.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SG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Commutative Law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10.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</a:t>
                </a: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Identity Law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11.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       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De Morgan’s Law</a:t>
                </a:r>
              </a:p>
              <a:p>
                <a:pPr>
                  <a:spcAft>
                    <a:spcPts val="200"/>
                  </a:spcAft>
                  <a:tabLst>
                    <a:tab pos="450850" algn="l"/>
                    <a:tab pos="5718175" algn="l"/>
                  </a:tabLst>
                </a:pPr>
                <a:r>
                  <a:rPr lang="en-US" sz="2000" dirty="0">
                    <a:ea typeface="Cambria Math" panose="02040503050406030204" pitchFamily="18" charset="0"/>
                  </a:rPr>
                  <a:t>12.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)            	</a:t>
                </a:r>
                <a:r>
                  <a:rPr lang="en-US" sz="20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by the Set Difference Law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263" y="2245948"/>
                <a:ext cx="9478667" cy="4307654"/>
              </a:xfrm>
              <a:prstGeom prst="rect">
                <a:avLst/>
              </a:prstGeom>
              <a:blipFill>
                <a:blip r:embed="rId3"/>
                <a:stretch>
                  <a:fillRect l="-643" t="-707" b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8288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Q7(b). 	</a:t>
                </a:r>
                <a:r>
                  <a:rPr lang="en-US" sz="3600" dirty="0">
                    <a:solidFill>
                      <a:srgbClr val="0000FF"/>
                    </a:solidFill>
                  </a:rPr>
                  <a:t>For all sets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define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)∪(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88B5C0A-5084-7F48-97CA-CF05C0E4E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83114" y="269535"/>
                <a:ext cx="10461307" cy="1356360"/>
              </a:xfrm>
              <a:blipFill>
                <a:blip r:embed="rId4"/>
                <a:stretch>
                  <a:fillRect l="-2098" t="-4484" b="-8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3B6A93-36E9-4BC4-877A-40255A9575BB}"/>
                  </a:ext>
                </a:extLst>
              </p:cNvPr>
              <p:cNvSpPr txBox="1"/>
              <p:nvPr/>
            </p:nvSpPr>
            <p:spPr>
              <a:xfrm>
                <a:off x="8966578" y="399971"/>
                <a:ext cx="2762053" cy="830997"/>
              </a:xfrm>
              <a:prstGeom prst="rect">
                <a:avLst/>
              </a:prstGeom>
              <a:solidFill>
                <a:srgbClr val="FAE1D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 Difference Law: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3B6A93-36E9-4BC4-877A-40255A95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78" y="399971"/>
                <a:ext cx="2762053" cy="830997"/>
              </a:xfrm>
              <a:prstGeom prst="rect">
                <a:avLst/>
              </a:prstGeom>
              <a:blipFill>
                <a:blip r:embed="rId5"/>
                <a:stretch>
                  <a:fillRect l="-3297" t="-507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60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9EE9B1-CB2C-43E6-82AF-FEDD95363E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0287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Q8. 	</a:t>
                </a:r>
                <a:r>
                  <a:rPr lang="en-US" sz="36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be sets.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Show that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9EE9B1-CB2C-43E6-82AF-FEDD95363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  <a:blipFill>
                <a:blip r:embed="rId2"/>
                <a:stretch>
                  <a:fillRect l="-2062" t="-9314" b="-142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2551" y="2071689"/>
                <a:ext cx="35825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b="0" dirty="0"/>
                  <a:t>1.	(“Only if” /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0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2071689"/>
                <a:ext cx="3582591" cy="523220"/>
              </a:xfrm>
              <a:prstGeom prst="rect">
                <a:avLst/>
              </a:prstGeom>
              <a:blipFill>
                <a:blip r:embed="rId3"/>
                <a:stretch>
                  <a:fillRect l="-3578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9091" y="2594909"/>
                <a:ext cx="544435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4350" algn="l"/>
                  </a:tabLst>
                </a:pPr>
                <a:r>
                  <a:rPr lang="en-US" sz="2400" b="0" dirty="0"/>
                  <a:t>1.1. </a:t>
                </a: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.</a:t>
                </a:r>
              </a:p>
              <a:p>
                <a:pPr>
                  <a:tabLst>
                    <a:tab pos="514350" algn="l"/>
                  </a:tabLst>
                </a:pPr>
                <a:r>
                  <a:rPr lang="en-US" sz="2400" b="0" dirty="0"/>
                  <a:t>1.2.	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(To show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.)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1.2.5.	In all cases,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1" y="2594909"/>
                <a:ext cx="5444358" cy="3416320"/>
              </a:xfrm>
              <a:prstGeom prst="rect">
                <a:avLst/>
              </a:prstGeom>
              <a:blipFill>
                <a:blip r:embed="rId4"/>
                <a:stretch>
                  <a:fillRect l="-1680" t="-1429" b="-321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43449" y="2594909"/>
                <a:ext cx="54149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b="0" dirty="0"/>
                  <a:t>1.3.	</a:t>
                </a:r>
                <a:r>
                  <a:rPr lang="en-US" sz="2400" b="0" dirty="0">
                    <a:solidFill>
                      <a:srgbClr val="C00000"/>
                    </a:solidFill>
                  </a:rPr>
                  <a:t>(To show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.)</a:t>
                </a:r>
                <a:endParaRPr lang="en-US" sz="2400" dirty="0"/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1.3.1.	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</a:t>
                </a:r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1.3.3.	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	</a:t>
                </a:r>
                <a:endParaRPr lang="en-US" sz="2000" dirty="0">
                  <a:solidFill>
                    <a:srgbClr val="006600"/>
                  </a:solidFill>
                </a:endParaRPr>
              </a:p>
              <a:p>
                <a:pPr>
                  <a:tabLst>
                    <a:tab pos="168275" algn="l"/>
                    <a:tab pos="514350" algn="l"/>
                  </a:tabLst>
                </a:pPr>
                <a:endParaRPr lang="en-US" sz="2400" dirty="0"/>
              </a:p>
              <a:p>
                <a:pPr>
                  <a:tabLst>
                    <a:tab pos="168275" algn="l"/>
                    <a:tab pos="514350" algn="l"/>
                    <a:tab pos="2292350" algn="l"/>
                  </a:tabLst>
                </a:pPr>
                <a:r>
                  <a:rPr lang="en-US" sz="2400" dirty="0"/>
                  <a:t>1.4.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	by definition of set equality.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49" y="2594909"/>
                <a:ext cx="5414964" cy="2308324"/>
              </a:xfrm>
              <a:prstGeom prst="rect">
                <a:avLst/>
              </a:prstGeom>
              <a:blipFill>
                <a:blip r:embed="rId5"/>
                <a:stretch>
                  <a:fillRect l="-1687" t="-2116" r="-787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2550" y="6011229"/>
                <a:ext cx="35825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dirty="0"/>
                  <a:t>2</a:t>
                </a:r>
                <a:r>
                  <a:rPr lang="en-US" sz="2800" b="0" dirty="0"/>
                  <a:t>.	(“If” /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b="0" dirty="0"/>
                  <a:t>)	…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0" y="6011229"/>
                <a:ext cx="3582591" cy="523220"/>
              </a:xfrm>
              <a:prstGeom prst="rect">
                <a:avLst/>
              </a:prstGeom>
              <a:blipFill>
                <a:blip r:embed="rId6"/>
                <a:stretch>
                  <a:fillRect l="-3578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1CADF-0DBF-434B-BCBF-A1D17AE3D596}"/>
                  </a:ext>
                </a:extLst>
              </p:cNvPr>
              <p:cNvSpPr txBox="1"/>
              <p:nvPr/>
            </p:nvSpPr>
            <p:spPr>
              <a:xfrm>
                <a:off x="3488478" y="2060127"/>
                <a:ext cx="2554971" cy="92333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To show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, need to show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 and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SG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01CADF-0DBF-434B-BCBF-A1D17AE3D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478" y="2060127"/>
                <a:ext cx="2554971" cy="923330"/>
              </a:xfrm>
              <a:prstGeom prst="rect">
                <a:avLst/>
              </a:prstGeom>
              <a:blipFill>
                <a:blip r:embed="rId7"/>
                <a:stretch>
                  <a:fillRect l="-1663" t="-326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7C420-8EA1-4BD0-A2C4-AF570E6AC661}"/>
                  </a:ext>
                </a:extLst>
              </p:cNvPr>
              <p:cNvSpPr txBox="1"/>
              <p:nvPr/>
            </p:nvSpPr>
            <p:spPr>
              <a:xfrm>
                <a:off x="599091" y="3683689"/>
                <a:ext cx="51978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defn</a:t>
                </a:r>
                <a:r>
                  <a:rPr lang="en-US" sz="2000" dirty="0">
                    <a:solidFill>
                      <a:srgbClr val="0066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1.2.3.	Case 1: 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2855913" algn="l"/>
                    <a:tab pos="3541713" algn="l"/>
                  </a:tabLst>
                </a:pPr>
                <a:r>
                  <a:rPr lang="en-US" sz="2400" dirty="0"/>
                  <a:t>		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 by 1.1.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1.2.4.	Case 2: Suppose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tabLst>
                    <a:tab pos="168275" algn="l"/>
                    <a:tab pos="346075" algn="l"/>
                    <a:tab pos="914400" algn="l"/>
                    <a:tab pos="3541713" algn="l"/>
                  </a:tabLst>
                </a:pPr>
                <a:r>
                  <a:rPr lang="en-US" sz="2400" dirty="0"/>
                  <a:t>			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17C420-8EA1-4BD0-A2C4-AF570E6A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1" y="3683689"/>
                <a:ext cx="5197860" cy="1938992"/>
              </a:xfrm>
              <a:prstGeom prst="rect">
                <a:avLst/>
              </a:prstGeom>
              <a:blipFill>
                <a:blip r:embed="rId8"/>
                <a:stretch>
                  <a:fillRect t="-2516" b="-628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7BAE1-04B9-4A46-A4F4-1FA9F4D2BED7}"/>
                  </a:ext>
                </a:extLst>
              </p:cNvPr>
              <p:cNvSpPr txBox="1"/>
              <p:nvPr/>
            </p:nvSpPr>
            <p:spPr>
              <a:xfrm>
                <a:off x="6043448" y="3335934"/>
                <a:ext cx="57443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1.3.2.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generalization.</a:t>
                </a:r>
              </a:p>
              <a:p>
                <a:pPr>
                  <a:tabLst>
                    <a:tab pos="168275" algn="l"/>
                    <a:tab pos="514350" algn="l"/>
                  </a:tabLst>
                </a:pPr>
                <a:r>
                  <a:rPr lang="en-US" sz="2400" dirty="0"/>
                  <a:t>					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definition of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solidFill>
                      <a:srgbClr val="0066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37BAE1-04B9-4A46-A4F4-1FA9F4D2B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48" y="3335934"/>
                <a:ext cx="5744361" cy="830997"/>
              </a:xfrm>
              <a:prstGeom prst="rect">
                <a:avLst/>
              </a:prstGeom>
              <a:blipFill>
                <a:blip r:embed="rId9"/>
                <a:stretch>
                  <a:fillRect t="-5839" r="-954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/>
              <p:nvPr/>
            </p:nvSpPr>
            <p:spPr>
              <a:xfrm>
                <a:off x="7815599" y="5590201"/>
                <a:ext cx="3972211" cy="1015663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Definitions.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99" y="5590201"/>
                <a:ext cx="3972211" cy="1015663"/>
              </a:xfrm>
              <a:prstGeom prst="rect">
                <a:avLst/>
              </a:prstGeom>
              <a:blipFill>
                <a:blip r:embed="rId10"/>
                <a:stretch>
                  <a:fillRect l="-1376" t="-2367" b="-88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21B014-C561-4678-9163-0045368CE082}"/>
                  </a:ext>
                </a:extLst>
              </p:cNvPr>
              <p:cNvSpPr txBox="1"/>
              <p:nvPr/>
            </p:nvSpPr>
            <p:spPr>
              <a:xfrm>
                <a:off x="7815599" y="1643006"/>
                <a:ext cx="3322602" cy="707886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Definition.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21B014-C561-4678-9163-0045368CE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99" y="1643006"/>
                <a:ext cx="3322602" cy="707886"/>
              </a:xfrm>
              <a:prstGeom prst="rect">
                <a:avLst/>
              </a:prstGeom>
              <a:blipFill>
                <a:blip r:embed="rId11"/>
                <a:stretch>
                  <a:fillRect l="-1645" t="-4237" b="-135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7F88A506-35ED-DAE3-0266-B49C67FE1E0A}"/>
              </a:ext>
            </a:extLst>
          </p:cNvPr>
          <p:cNvSpPr/>
          <p:nvPr/>
        </p:nvSpPr>
        <p:spPr>
          <a:xfrm>
            <a:off x="10625582" y="396956"/>
            <a:ext cx="1025237" cy="9025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uiExpand="1" build="p" bldLvl="2"/>
      <p:bldP spid="11" grpId="0" uiExpand="1" build="p" bldLvl="2"/>
      <p:bldP spid="10" grpId="0"/>
      <p:bldP spid="5" grpId="0" uiExpand="1" animBg="1"/>
      <p:bldP spid="12" grpId="0" build="p" bldLvl="2"/>
      <p:bldP spid="14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Learning objectives of this tutorial</a:t>
            </a:r>
            <a:endParaRPr lang="en-SG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79600"/>
            <a:ext cx="10307320" cy="42164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Sets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Roster, set-builder, replacement notation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Membership, subset, set equality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Power sets, Cartesian products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Set operations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Partition of a set</a:t>
            </a:r>
          </a:p>
          <a:p>
            <a:pPr marL="403225" indent="-357188">
              <a:buClrTx/>
            </a:pPr>
            <a:r>
              <a:rPr lang="en-US" sz="4000" dirty="0">
                <a:solidFill>
                  <a:schemeClr val="tx1"/>
                </a:solidFill>
              </a:rPr>
              <a:t>Proving using set identities and element method</a:t>
            </a:r>
            <a:endParaRPr lang="en-SG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51464" y="649582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6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0287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Q8. 	</a:t>
                </a:r>
                <a:r>
                  <a:rPr lang="en-US" sz="36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be sets.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Show that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  <a:blipFill>
                <a:blip r:embed="rId5"/>
                <a:stretch>
                  <a:fillRect l="-2062" t="-9314" b="-142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/>
              <p:nvPr/>
            </p:nvSpPr>
            <p:spPr>
              <a:xfrm>
                <a:off x="7815599" y="5590201"/>
                <a:ext cx="3972211" cy="1015663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Definitions.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97405C-8B0A-4DB1-A72C-7C38E3ACF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99" y="5590201"/>
                <a:ext cx="3972211" cy="1015663"/>
              </a:xfrm>
              <a:prstGeom prst="rect">
                <a:avLst/>
              </a:prstGeom>
              <a:blipFill>
                <a:blip r:embed="rId6"/>
                <a:stretch>
                  <a:fillRect l="-1376" t="-2367" b="-88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21B014-C561-4678-9163-0045368CE082}"/>
                  </a:ext>
                </a:extLst>
              </p:cNvPr>
              <p:cNvSpPr txBox="1"/>
              <p:nvPr/>
            </p:nvSpPr>
            <p:spPr>
              <a:xfrm>
                <a:off x="7815599" y="1643006"/>
                <a:ext cx="3322602" cy="707886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Definition.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21B014-C561-4678-9163-0045368CE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99" y="1643006"/>
                <a:ext cx="3322602" cy="707886"/>
              </a:xfrm>
              <a:prstGeom prst="rect">
                <a:avLst/>
              </a:prstGeom>
              <a:blipFill>
                <a:blip r:embed="rId7"/>
                <a:stretch>
                  <a:fillRect l="-1645" t="-4237" b="-1355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12551" y="2071689"/>
                <a:ext cx="614850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</a:tabLst>
                </a:pPr>
                <a:r>
                  <a:rPr lang="en-US" sz="2800" b="0" dirty="0"/>
                  <a:t>1.	(“Only if” /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0" dirty="0"/>
                  <a:t>)	</a:t>
                </a:r>
                <a:r>
                  <a:rPr lang="en-US" sz="2800" dirty="0"/>
                  <a:t> …</a:t>
                </a:r>
                <a:endParaRPr lang="en-US" sz="2800" b="0" dirty="0"/>
              </a:p>
              <a:p>
                <a:pPr>
                  <a:tabLst>
                    <a:tab pos="400050" algn="l"/>
                    <a:tab pos="1030288" algn="l"/>
                  </a:tabLst>
                </a:pPr>
                <a:r>
                  <a:rPr lang="en-US" sz="2800" dirty="0"/>
                  <a:t>2.	(“If” /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2.1.	Suppose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2.2.	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.		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</a:t>
                </a:r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endParaRPr lang="en-US" sz="2800" dirty="0"/>
              </a:p>
              <a:p>
                <a:pPr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2.2.3.	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	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2071689"/>
                <a:ext cx="6148505" cy="3108543"/>
              </a:xfrm>
              <a:prstGeom prst="rect">
                <a:avLst/>
              </a:prstGeom>
              <a:blipFill>
                <a:blip r:embed="rId8"/>
                <a:stretch>
                  <a:fillRect l="-2083" t="-1961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93EB8-FB64-43F8-85A5-E0EE0911A597}"/>
                  </a:ext>
                </a:extLst>
              </p:cNvPr>
              <p:cNvSpPr txBox="1"/>
              <p:nvPr/>
            </p:nvSpPr>
            <p:spPr>
              <a:xfrm>
                <a:off x="424940" y="3789233"/>
                <a:ext cx="90519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896938"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2.2.1.	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generalization.</a:t>
                </a:r>
              </a:p>
              <a:p>
                <a:pPr defTabSz="896938"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2.2.2.	So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		by definition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.</a:t>
                </a:r>
              </a:p>
              <a:p>
                <a:pPr defTabSz="896938">
                  <a:tabLst>
                    <a:tab pos="400050" algn="l"/>
                    <a:tab pos="1030288" algn="l"/>
                    <a:tab pos="1944688" algn="l"/>
                  </a:tabLst>
                </a:pPr>
                <a:r>
                  <a:rPr lang="en-US" sz="2800" dirty="0"/>
                  <a:t>							</a:t>
                </a:r>
                <a:r>
                  <a:rPr lang="en-US" sz="2400" dirty="0">
                    <a:solidFill>
                      <a:srgbClr val="00660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6600"/>
                    </a:solidFill>
                  </a:rPr>
                  <a:t> by 2.1. </a:t>
                </a:r>
                <a:r>
                  <a:rPr lang="en-US" sz="2800" dirty="0"/>
                  <a:t>	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193EB8-FB64-43F8-85A5-E0EE0911A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40" y="3789233"/>
                <a:ext cx="9051960" cy="1384995"/>
              </a:xfrm>
              <a:prstGeom prst="rect">
                <a:avLst/>
              </a:prstGeom>
              <a:blipFill>
                <a:blip r:embed="rId9"/>
                <a:stretch>
                  <a:fillRect t="-4405" b="-83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A3164-5A08-433F-85E6-B989947CEA44}"/>
                  </a:ext>
                </a:extLst>
              </p:cNvPr>
              <p:cNvSpPr txBox="1"/>
              <p:nvPr/>
            </p:nvSpPr>
            <p:spPr>
              <a:xfrm>
                <a:off x="412551" y="5529471"/>
                <a:ext cx="8712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00050" algn="l"/>
                    <a:tab pos="5373688" algn="l"/>
                  </a:tabLst>
                </a:pPr>
                <a:r>
                  <a:rPr lang="en-US" sz="2800" b="0" dirty="0"/>
                  <a:t>3.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</a:rPr>
                  <a:t>	</a:t>
                </a:r>
                <a:r>
                  <a:rPr lang="en-US" sz="2400" dirty="0">
                    <a:solidFill>
                      <a:srgbClr val="006600"/>
                    </a:solidFill>
                  </a:rPr>
                  <a:t>by lines 1 &amp; 2.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2A3164-5A08-433F-85E6-B989947CE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51" y="5529471"/>
                <a:ext cx="8712595" cy="523220"/>
              </a:xfrm>
              <a:prstGeom prst="rect">
                <a:avLst/>
              </a:prstGeom>
              <a:blipFill>
                <a:blip r:embed="rId10"/>
                <a:stretch>
                  <a:fillRect l="-147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2A3164-5A08-433F-85E6-B989947CEA44}"/>
                  </a:ext>
                </a:extLst>
              </p:cNvPr>
              <p:cNvSpPr txBox="1"/>
              <p:nvPr/>
            </p:nvSpPr>
            <p:spPr>
              <a:xfrm>
                <a:off x="869751" y="5066981"/>
                <a:ext cx="8712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627063" algn="l"/>
                    <a:tab pos="5373688" algn="l"/>
                  </a:tabLst>
                </a:pPr>
                <a:r>
                  <a:rPr lang="en-US" sz="2800" dirty="0"/>
                  <a:t>2.3.	 Therefore,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.	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2A3164-5A08-433F-85E6-B989947CE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51" y="5066981"/>
                <a:ext cx="8712595" cy="523220"/>
              </a:xfrm>
              <a:prstGeom prst="rect">
                <a:avLst/>
              </a:prstGeom>
              <a:blipFill>
                <a:blip r:embed="rId11"/>
                <a:stretch>
                  <a:fillRect l="-147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tar: 5 Points 1">
            <a:extLst>
              <a:ext uri="{FF2B5EF4-FFF2-40B4-BE49-F238E27FC236}">
                <a16:creationId xmlns:a16="http://schemas.microsoft.com/office/drawing/2014/main" id="{2F3572BB-9894-B145-FF46-B41295E60362}"/>
              </a:ext>
            </a:extLst>
          </p:cNvPr>
          <p:cNvSpPr/>
          <p:nvPr/>
        </p:nvSpPr>
        <p:spPr>
          <a:xfrm>
            <a:off x="10666702" y="394726"/>
            <a:ext cx="1025237" cy="9025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14" grpId="0" uiExpand="1" build="p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E7F97-D807-5A4B-844F-F213CB39C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5843A9F5-B260-F33F-AD75-4B9CCBC8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54F660B6-2382-F6D0-945F-FCFE79066C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0287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Q8. 	</a:t>
                </a:r>
                <a:r>
                  <a:rPr lang="en-US" sz="36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be sets.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	Show that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600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061" y="286646"/>
                <a:ext cx="10344919" cy="1241842"/>
              </a:xfrm>
              <a:blipFill>
                <a:blip r:embed="rId5"/>
                <a:stretch>
                  <a:fillRect l="-2062" t="-9314" b="-142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B98B8E-D6FB-C216-A50A-C72958BB08B2}"/>
                  </a:ext>
                </a:extLst>
              </p:cNvPr>
              <p:cNvSpPr txBox="1"/>
              <p:nvPr/>
            </p:nvSpPr>
            <p:spPr>
              <a:xfrm>
                <a:off x="590454" y="1701456"/>
                <a:ext cx="3972211" cy="1015663"/>
              </a:xfrm>
              <a:prstGeom prst="rect">
                <a:avLst/>
              </a:prstGeom>
              <a:solidFill>
                <a:srgbClr val="FFD9D9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Definitions.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000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  ⇔     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B98B8E-D6FB-C216-A50A-C72958BB0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54" y="1701456"/>
                <a:ext cx="3972211" cy="1015663"/>
              </a:xfrm>
              <a:prstGeom prst="rect">
                <a:avLst/>
              </a:prstGeom>
              <a:blipFill>
                <a:blip r:embed="rId6"/>
                <a:stretch>
                  <a:fillRect l="-1531" t="-2367" b="-887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A94832-E778-7D8E-7C79-1D5F92B704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454" y="2981380"/>
                <a:ext cx="10344919" cy="26920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tabLst>
                    <a:tab pos="1028700" algn="l"/>
                  </a:tabLst>
                </a:pPr>
                <a:r>
                  <a:rPr lang="en-SG" sz="3200" dirty="0">
                    <a:solidFill>
                      <a:srgbClr val="0000FF"/>
                    </a:solidFill>
                  </a:rPr>
                  <a:t>(General strategy)</a:t>
                </a:r>
              </a:p>
              <a:p>
                <a:pPr>
                  <a:tabLst>
                    <a:tab pos="1028700" algn="l"/>
                  </a:tabLst>
                </a:pPr>
                <a:endParaRPr lang="en-SG" sz="3200" dirty="0">
                  <a:solidFill>
                    <a:srgbClr val="0000FF"/>
                  </a:solidFill>
                </a:endParaRPr>
              </a:p>
              <a:p>
                <a:pPr>
                  <a:tabLst>
                    <a:tab pos="1028700" algn="l"/>
                  </a:tabLst>
                </a:pPr>
                <a:r>
                  <a:rPr lang="en-SG" sz="3200" dirty="0">
                    <a:solidFill>
                      <a:srgbClr val="0000FF"/>
                    </a:solidFill>
                  </a:rPr>
                  <a:t>To show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SG" sz="3200" dirty="0">
                    <a:solidFill>
                      <a:srgbClr val="0000FF"/>
                    </a:solidFill>
                  </a:rPr>
                  <a:t>:</a:t>
                </a:r>
              </a:p>
              <a:p>
                <a:pPr marL="342900" indent="-342900">
                  <a:buFontTx/>
                  <a:buChar char="-"/>
                  <a:tabLst>
                    <a:tab pos="1028700" algn="l"/>
                  </a:tabLst>
                </a:pPr>
                <a:r>
                  <a:rPr lang="en-SG" sz="32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SG" sz="3200" dirty="0">
                  <a:solidFill>
                    <a:srgbClr val="0000FF"/>
                  </a:solidFill>
                </a:endParaRPr>
              </a:p>
              <a:p>
                <a:pPr marL="342900" indent="-342900">
                  <a:buFontTx/>
                  <a:buChar char="-"/>
                  <a:tabLst>
                    <a:tab pos="1028700" algn="l"/>
                  </a:tabLst>
                </a:pPr>
                <a:r>
                  <a:rPr lang="en-SG" sz="3200" dirty="0">
                    <a:solidFill>
                      <a:srgbClr val="0000FF"/>
                    </a:solidFill>
                  </a:rPr>
                  <a:t>… </a:t>
                </a:r>
              </a:p>
              <a:p>
                <a:pPr marL="342900" indent="-342900">
                  <a:buFontTx/>
                  <a:buChar char="-"/>
                  <a:tabLst>
                    <a:tab pos="1028700" algn="l"/>
                  </a:tabLst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SG" sz="3200" dirty="0">
                  <a:solidFill>
                    <a:srgbClr val="0000FF"/>
                  </a:solidFill>
                </a:endParaRPr>
              </a:p>
              <a:p>
                <a:pPr marL="342900" indent="-342900">
                  <a:buFontTx/>
                  <a:buChar char="-"/>
                  <a:tabLst>
                    <a:tab pos="1028700" algn="l"/>
                  </a:tabLst>
                </a:pPr>
                <a:r>
                  <a:rPr lang="en-SG" sz="3200" dirty="0">
                    <a:solidFill>
                      <a:srgbClr val="0000FF"/>
                    </a:solidFill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SG" sz="3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A94832-E778-7D8E-7C79-1D5F92B70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54" y="2981380"/>
                <a:ext cx="10344919" cy="2692056"/>
              </a:xfrm>
              <a:prstGeom prst="rect">
                <a:avLst/>
              </a:prstGeom>
              <a:blipFill>
                <a:blip r:embed="rId7"/>
                <a:stretch>
                  <a:fillRect l="-1414" t="-5204" b="-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EC4A8F91-93FF-9805-DA81-1B2E457A516A}"/>
              </a:ext>
            </a:extLst>
          </p:cNvPr>
          <p:cNvSpPr/>
          <p:nvPr/>
        </p:nvSpPr>
        <p:spPr>
          <a:xfrm>
            <a:off x="10626436" y="5368508"/>
            <a:ext cx="1025237" cy="9025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0" y="348792"/>
                <a:ext cx="11188809" cy="772998"/>
              </a:xfrm>
            </p:spPr>
            <p:txBody>
              <a:bodyPr>
                <a:noAutofit/>
              </a:bodyPr>
              <a:lstStyle/>
              <a:p>
                <a:pPr marL="1255713" indent="-1211263">
                  <a:lnSpc>
                    <a:spcPct val="100000"/>
                  </a:lnSpc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sz="4000" dirty="0" err="1">
                    <a:solidFill>
                      <a:srgbClr val="0000FF"/>
                    </a:solidFill>
                  </a:rPr>
                  <a:t>Q9</a:t>
                </a:r>
                <a:r>
                  <a:rPr lang="en-US" sz="4000" dirty="0">
                    <a:solidFill>
                      <a:srgbClr val="0000FF"/>
                    </a:solidFill>
                  </a:rPr>
                  <a:t>.</a:t>
                </a:r>
                <a:r>
                  <a:rPr 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</a:rPr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0" y="348792"/>
                <a:ext cx="11188809" cy="772998"/>
              </a:xfrm>
              <a:blipFill>
                <a:blip r:embed="rId2"/>
                <a:stretch>
                  <a:fillRect l="-1580" t="-9449" b="-29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C605A-F183-4E42-8A50-415591F11F45}"/>
              </a:ext>
            </a:extLst>
          </p:cNvPr>
          <p:cNvSpPr txBox="1"/>
          <p:nvPr/>
        </p:nvSpPr>
        <p:spPr>
          <a:xfrm>
            <a:off x="1025379" y="1121790"/>
            <a:ext cx="449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/>
            <a:r>
              <a:rPr lang="en-US" sz="2800" dirty="0"/>
              <a:t>(a) 	Aiken wrote this proof: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13641" y="1767415"/>
                <a:ext cx="7956222" cy="407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74675" algn="l"/>
                  </a:tabLst>
                </a:pPr>
                <a:r>
                  <a:rPr lang="en-US" sz="2800" dirty="0"/>
                  <a:t>1.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spcAft>
                    <a:spcPts val="600"/>
                  </a:spcAft>
                  <a:tabLst>
                    <a:tab pos="574675" algn="l"/>
                  </a:tabLst>
                </a:pPr>
                <a:r>
                  <a:rPr lang="en-US" sz="2800" dirty="0"/>
                  <a:t>2.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spcAft>
                    <a:spcPts val="600"/>
                  </a:spcAft>
                  <a:tabLst>
                    <a:tab pos="574675" algn="l"/>
                  </a:tabLst>
                </a:pPr>
                <a:r>
                  <a:rPr lang="en-US" sz="2800" dirty="0"/>
                  <a:t>3.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800" dirty="0"/>
              </a:p>
              <a:p>
                <a:pPr>
                  <a:spcAft>
                    <a:spcPts val="600"/>
                  </a:spcAft>
                  <a:tabLst>
                    <a:tab pos="574675" algn="l"/>
                  </a:tabLst>
                </a:pPr>
                <a:r>
                  <a:rPr lang="en-US" sz="2800" dirty="0"/>
                  <a:t>4.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  <a:p>
                <a:pPr>
                  <a:spcAft>
                    <a:spcPts val="600"/>
                  </a:spcAft>
                  <a:tabLst>
                    <a:tab pos="574675" algn="l"/>
                  </a:tabLst>
                </a:pPr>
                <a:r>
                  <a:rPr lang="en-US" sz="2800" dirty="0"/>
                  <a:t>5.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∈(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spcAft>
                    <a:spcPts val="600"/>
                  </a:spcAft>
                  <a:tabLst>
                    <a:tab pos="574675" algn="l"/>
                  </a:tabLst>
                </a:pPr>
                <a:r>
                  <a:rPr lang="en-US" sz="2800" dirty="0"/>
                  <a:t>6.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>
                  <a:spcAft>
                    <a:spcPts val="600"/>
                  </a:spcAft>
                  <a:tabLst>
                    <a:tab pos="574675" algn="l"/>
                  </a:tabLst>
                </a:pPr>
                <a:r>
                  <a:rPr lang="en-US" sz="2800" dirty="0"/>
                  <a:t>7.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>
                  <a:spcAft>
                    <a:spcPts val="600"/>
                  </a:spcAft>
                  <a:tabLst>
                    <a:tab pos="574675" algn="l"/>
                  </a:tabLst>
                </a:pPr>
                <a:r>
                  <a:rPr lang="en-US" sz="2800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41" y="1767415"/>
                <a:ext cx="7956222" cy="4079835"/>
              </a:xfrm>
              <a:prstGeom prst="rect">
                <a:avLst/>
              </a:prstGeom>
              <a:blipFill>
                <a:blip r:embed="rId3"/>
                <a:stretch>
                  <a:fillRect l="-1609" t="-1495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900422" y="1216058"/>
            <a:ext cx="4506012" cy="830997"/>
          </a:xfrm>
          <a:prstGeom prst="rect">
            <a:avLst/>
          </a:prstGeom>
          <a:solidFill>
            <a:srgbClr val="FAE1D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What’s wrong with the proof?</a:t>
            </a:r>
          </a:p>
          <a:p>
            <a:pPr algn="ctr"/>
            <a:r>
              <a:rPr lang="en-US" sz="2400" dirty="0"/>
              <a:t>(at least four mistakes)</a:t>
            </a:r>
          </a:p>
        </p:txBody>
      </p:sp>
    </p:spTree>
    <p:extLst>
      <p:ext uri="{BB962C8B-B14F-4D97-AF65-F5344CB8AC3E}">
        <p14:creationId xmlns:p14="http://schemas.microsoft.com/office/powerpoint/2010/main" val="149964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C605A-F183-4E42-8A50-415591F11F45}"/>
              </a:ext>
            </a:extLst>
          </p:cNvPr>
          <p:cNvSpPr txBox="1"/>
          <p:nvPr/>
        </p:nvSpPr>
        <p:spPr>
          <a:xfrm>
            <a:off x="1025378" y="1121790"/>
            <a:ext cx="51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/>
            <a:r>
              <a:rPr lang="en-US" sz="2800" dirty="0"/>
              <a:t>(b) 	Prove or disprove the claim.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39746" y="1645010"/>
                <a:ext cx="8946037" cy="4911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1.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2.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endParaRPr lang="en-US" sz="2000" dirty="0">
                  <a:solidFill>
                    <a:srgbClr val="006600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3.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distributive law</a:t>
                </a: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4.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commutative law (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x2</a:t>
                </a:r>
                <a:r>
                  <a:rPr lang="en-US" sz="2000" dirty="0">
                    <a:solidFill>
                      <a:srgbClr val="006600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5.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distributive law (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x2</a:t>
                </a:r>
                <a:r>
                  <a:rPr lang="en-US" sz="2000" dirty="0">
                    <a:solidFill>
                      <a:srgbClr val="006600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6.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complement law</a:t>
                </a: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7.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identity law</a:t>
                </a: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8.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commutative law (</a:t>
                </a:r>
                <a:r>
                  <a:rPr lang="en-US" sz="2000" dirty="0" err="1">
                    <a:solidFill>
                      <a:srgbClr val="006600"/>
                    </a:solidFill>
                  </a:rPr>
                  <a:t>x3</a:t>
                </a:r>
                <a:r>
                  <a:rPr lang="en-US" sz="2000" dirty="0">
                    <a:solidFill>
                      <a:srgbClr val="006600"/>
                    </a:solidFill>
                  </a:rPr>
                  <a:t>)</a:t>
                </a: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9.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complement law</a:t>
                </a: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10.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identity law</a:t>
                </a: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11.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De Morgan’s law</a:t>
                </a:r>
              </a:p>
              <a:p>
                <a:pPr>
                  <a:spcAft>
                    <a:spcPts val="600"/>
                  </a:spcAft>
                  <a:tabLst>
                    <a:tab pos="519113" algn="l"/>
                    <a:tab pos="5599113" algn="l"/>
                  </a:tabLst>
                </a:pPr>
                <a:r>
                  <a:rPr lang="en-US" sz="2000" dirty="0"/>
                  <a:t>12.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	</a:t>
                </a:r>
                <a:r>
                  <a:rPr lang="en-US" sz="2000" dirty="0">
                    <a:solidFill>
                      <a:srgbClr val="006600"/>
                    </a:solidFill>
                  </a:rPr>
                  <a:t>by the definition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endParaRPr lang="en-US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746" y="1645010"/>
                <a:ext cx="8946037" cy="4911537"/>
              </a:xfrm>
              <a:prstGeom prst="rect">
                <a:avLst/>
              </a:prstGeom>
              <a:blipFill>
                <a:blip r:embed="rId3"/>
                <a:stretch>
                  <a:fillRect l="-750" t="-744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0" y="348792"/>
                <a:ext cx="11188809" cy="772998"/>
              </a:xfrm>
            </p:spPr>
            <p:txBody>
              <a:bodyPr>
                <a:noAutofit/>
              </a:bodyPr>
              <a:lstStyle/>
              <a:p>
                <a:pPr marL="1255713" indent="-1211263">
                  <a:lnSpc>
                    <a:spcPct val="100000"/>
                  </a:lnSpc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sz="4000" dirty="0" err="1">
                    <a:solidFill>
                      <a:srgbClr val="0000FF"/>
                    </a:solidFill>
                  </a:rPr>
                  <a:t>Q9</a:t>
                </a:r>
                <a:r>
                  <a:rPr lang="en-US" sz="4000" dirty="0">
                    <a:solidFill>
                      <a:srgbClr val="0000FF"/>
                    </a:solidFill>
                  </a:rPr>
                  <a:t>.</a:t>
                </a:r>
                <a:r>
                  <a:rPr 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</a:rPr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0" y="348792"/>
                <a:ext cx="11188809" cy="772998"/>
              </a:xfrm>
              <a:blipFill>
                <a:blip r:embed="rId4"/>
                <a:stretch>
                  <a:fillRect l="-1580" t="-9449" b="-29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8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17B69-1A7B-6F87-15D5-8E7E4A87C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17246AE-1633-8C86-9846-5132B973138C}"/>
              </a:ext>
            </a:extLst>
          </p:cNvPr>
          <p:cNvSpPr txBox="1"/>
          <p:nvPr/>
        </p:nvSpPr>
        <p:spPr>
          <a:xfrm>
            <a:off x="1025378" y="1121790"/>
            <a:ext cx="51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/>
            <a:r>
              <a:rPr lang="en-US" sz="2800" dirty="0"/>
              <a:t>(b) 	Prove or disprove the claim.</a:t>
            </a:r>
            <a:endParaRPr lang="en-SG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E094CF9E-A969-B353-C7C9-AA5CA078E2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0" y="348792"/>
                <a:ext cx="11188809" cy="772998"/>
              </a:xfrm>
            </p:spPr>
            <p:txBody>
              <a:bodyPr>
                <a:noAutofit/>
              </a:bodyPr>
              <a:lstStyle/>
              <a:p>
                <a:pPr marL="1255713" indent="-1211263">
                  <a:lnSpc>
                    <a:spcPct val="100000"/>
                  </a:lnSpc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sz="4000" dirty="0" err="1">
                    <a:solidFill>
                      <a:srgbClr val="0000FF"/>
                    </a:solidFill>
                  </a:rPr>
                  <a:t>Q9</a:t>
                </a:r>
                <a:r>
                  <a:rPr lang="en-US" sz="4000" dirty="0">
                    <a:solidFill>
                      <a:srgbClr val="0000FF"/>
                    </a:solidFill>
                  </a:rPr>
                  <a:t>.</a:t>
                </a:r>
                <a:r>
                  <a:rPr 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</a:rPr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E094CF9E-A969-B353-C7C9-AA5CA078E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0" y="348792"/>
                <a:ext cx="11188809" cy="772998"/>
              </a:xfrm>
              <a:blipFill>
                <a:blip r:embed="rId2"/>
                <a:stretch>
                  <a:fillRect l="-1580" t="-9449" b="-291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AB61DBB-9565-700B-A664-6628C834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95" y="2665813"/>
            <a:ext cx="8783276" cy="1848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E3C22DF-6E0B-9307-2D3C-B714C814B6D9}"/>
                  </a:ext>
                </a:extLst>
              </p14:cNvPr>
              <p14:cNvContentPartPr/>
              <p14:nvPr/>
            </p14:nvContentPartPr>
            <p14:xfrm>
              <a:off x="4664933" y="727827"/>
              <a:ext cx="6553080" cy="13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E3C22DF-6E0B-9307-2D3C-B714C814B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5293" y="548187"/>
                <a:ext cx="67327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5D93A3-8986-7658-083A-1C866BB102C6}"/>
                  </a:ext>
                </a:extLst>
              </p14:cNvPr>
              <p14:cNvContentPartPr/>
              <p14:nvPr/>
            </p14:nvContentPartPr>
            <p14:xfrm>
              <a:off x="4360373" y="2920947"/>
              <a:ext cx="3216600" cy="3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5D93A3-8986-7658-083A-1C866BB102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0373" y="2740947"/>
                <a:ext cx="33962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53C333-6B9C-98A9-AC50-A823F67C4066}"/>
                  </a:ext>
                </a:extLst>
              </p14:cNvPr>
              <p14:cNvContentPartPr/>
              <p14:nvPr/>
            </p14:nvContentPartPr>
            <p14:xfrm>
              <a:off x="4504373" y="4155747"/>
              <a:ext cx="3244320" cy="69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53C333-6B9C-98A9-AC50-A823F67C40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4373" y="3976107"/>
                <a:ext cx="3423960" cy="42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435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9F681-78A1-6472-808F-1EB1F807B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9D1E30-7635-61CF-E1FF-43D2FFA9C31A}"/>
              </a:ext>
            </a:extLst>
          </p:cNvPr>
          <p:cNvSpPr txBox="1"/>
          <p:nvPr/>
        </p:nvSpPr>
        <p:spPr>
          <a:xfrm>
            <a:off x="1025378" y="1121790"/>
            <a:ext cx="51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/>
            <a:r>
              <a:rPr lang="en-US" sz="2800" dirty="0"/>
              <a:t>(b) 	Prove or disprove the claim.</a:t>
            </a:r>
            <a:endParaRPr lang="en-SG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96DCE416-B9BA-F566-5FF9-92813AB582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0" y="348792"/>
                <a:ext cx="11188809" cy="772998"/>
              </a:xfrm>
            </p:spPr>
            <p:txBody>
              <a:bodyPr>
                <a:noAutofit/>
              </a:bodyPr>
              <a:lstStyle/>
              <a:p>
                <a:pPr marL="1255713" indent="-1211263">
                  <a:lnSpc>
                    <a:spcPct val="100000"/>
                  </a:lnSpc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sz="4000" dirty="0" err="1">
                    <a:solidFill>
                      <a:srgbClr val="0000FF"/>
                    </a:solidFill>
                  </a:rPr>
                  <a:t>Q9</a:t>
                </a:r>
                <a:r>
                  <a:rPr lang="en-US" sz="4000" dirty="0">
                    <a:solidFill>
                      <a:srgbClr val="0000FF"/>
                    </a:solidFill>
                  </a:rPr>
                  <a:t>.</a:t>
                </a:r>
                <a:r>
                  <a:rPr lang="en-US" sz="3600" dirty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</a:rPr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96DCE416-B9BA-F566-5FF9-92813AB58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0" y="348792"/>
                <a:ext cx="11188809" cy="772998"/>
              </a:xfrm>
              <a:blipFill>
                <a:blip r:embed="rId2"/>
                <a:stretch>
                  <a:fillRect l="-1580" t="-9449" b="-291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FAEA1-0D0A-9C59-AC0D-1174E1EB9299}"/>
                  </a:ext>
                </a:extLst>
              </p:cNvPr>
              <p:cNvSpPr txBox="1"/>
              <p:nvPr/>
            </p:nvSpPr>
            <p:spPr>
              <a:xfrm>
                <a:off x="1539746" y="1645010"/>
                <a:ext cx="8946037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600"/>
                  </a:spcAft>
                  <a:buAutoNum type="arabicPeriod"/>
                  <a:tabLst>
                    <a:tab pos="519113" algn="l"/>
                    <a:tab pos="5599113" algn="l"/>
                  </a:tabLst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4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0" dirty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SG" sz="24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SG" sz="2400" b="0" i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, as defined in Tutorial 3 Q7</a:t>
                </a:r>
              </a:p>
              <a:p>
                <a:pPr marL="457200" indent="-457200">
                  <a:spcAft>
                    <a:spcPts val="600"/>
                  </a:spcAft>
                  <a:buAutoNum type="arabicPeriod"/>
                  <a:tabLst>
                    <a:tab pos="519113" algn="l"/>
                    <a:tab pos="5599113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i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 for all sets A, B (by Tutorial 3 Q7b)</a:t>
                </a:r>
              </a:p>
              <a:p>
                <a:pPr marL="457200" indent="-457200">
                  <a:spcAft>
                    <a:spcPts val="600"/>
                  </a:spcAft>
                  <a:buAutoNum type="arabicPeriod"/>
                  <a:tabLst>
                    <a:tab pos="519113" algn="l"/>
                    <a:tab pos="5599113" algn="l"/>
                  </a:tabLst>
                </a:pP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Hence,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\ 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4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\ (</m:t>
                    </m:r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DFAEA1-0D0A-9C59-AC0D-1174E1EB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746" y="1645010"/>
                <a:ext cx="8946037" cy="1354217"/>
              </a:xfrm>
              <a:prstGeom prst="rect">
                <a:avLst/>
              </a:prstGeom>
              <a:blipFill>
                <a:blip r:embed="rId3"/>
                <a:stretch>
                  <a:fillRect l="-1091" t="-4054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78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061" y="286644"/>
                <a:ext cx="9060499" cy="2466715"/>
              </a:xfrm>
            </p:spPr>
            <p:txBody>
              <a:bodyPr>
                <a:normAutofit fontScale="90000"/>
              </a:bodyPr>
              <a:lstStyle/>
              <a:p>
                <a:pPr marL="982663" indent="-982663">
                  <a:lnSpc>
                    <a:spcPct val="100000"/>
                  </a:lnSpc>
                  <a:spcAft>
                    <a:spcPts val="600"/>
                  </a:spcAft>
                  <a:tabLst>
                    <a:tab pos="1028700" algn="l"/>
                  </a:tabLst>
                </a:pPr>
                <a:r>
                  <a:rPr lang="en-US" sz="4000" dirty="0" err="1">
                    <a:solidFill>
                      <a:srgbClr val="0000FF"/>
                    </a:solidFill>
                  </a:rPr>
                  <a:t>Q10</a:t>
                </a:r>
                <a:r>
                  <a:rPr lang="en-US" sz="4000" dirty="0">
                    <a:solidFill>
                      <a:srgbClr val="0000FF"/>
                    </a:solidFill>
                  </a:rPr>
                  <a:t>. 	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HSWW</a:t>
                </a:r>
                <a:r>
                  <a:rPr lang="en-US" sz="3100" dirty="0">
                    <a:solidFill>
                      <a:srgbClr val="0000FF"/>
                    </a:solidFill>
                  </a:rPr>
                  <a:t> is the set of students in the Hogwarts School of Witchcraft and Wizardry, and 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G</a:t>
                </a:r>
                <a:r>
                  <a:rPr lang="en-US" sz="3100" dirty="0">
                    <a:solidFill>
                      <a:srgbClr val="0000FF"/>
                    </a:solidFill>
                  </a:rPr>
                  <a:t>,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H</a:t>
                </a:r>
                <a:r>
                  <a:rPr lang="en-US" sz="3100" dirty="0">
                    <a:solidFill>
                      <a:srgbClr val="0000FF"/>
                    </a:solidFill>
                  </a:rPr>
                  <a:t>,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R</a:t>
                </a:r>
                <a:r>
                  <a:rPr lang="en-US" sz="3100" dirty="0">
                    <a:solidFill>
                      <a:srgbClr val="0000FF"/>
                    </a:solidFill>
                  </a:rPr>
                  <a:t>,</a:t>
                </a:r>
                <a:r>
                  <a:rPr lang="en-US" sz="3100" i="1" dirty="0">
                    <a:solidFill>
                      <a:srgbClr val="0000FF"/>
                    </a:solidFill>
                  </a:rPr>
                  <a:t>S</a:t>
                </a:r>
                <a:r>
                  <a:rPr lang="en-US" sz="3100" dirty="0">
                    <a:solidFill>
                      <a:srgbClr val="0000FF"/>
                    </a:solidFill>
                  </a:rPr>
                  <a:t> are the sets of students in the 4 houses.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What are the necessary conditions for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to be a partition of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𝐻𝑆𝑊𝑊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?</a:t>
                </a:r>
                <a:endParaRPr lang="en-SG" sz="3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0CB9734-63D1-425D-A3D1-FFDC0813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061" y="286644"/>
                <a:ext cx="9060499" cy="2466715"/>
              </a:xfrm>
              <a:blipFill>
                <a:blip r:embed="rId3"/>
                <a:stretch>
                  <a:fillRect l="-2019" t="-3951" b="-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065EED5-D5B2-4B5C-9ECD-10DE82C6CEF2}"/>
              </a:ext>
            </a:extLst>
          </p:cNvPr>
          <p:cNvSpPr txBox="1"/>
          <p:nvPr/>
        </p:nvSpPr>
        <p:spPr>
          <a:xfrm>
            <a:off x="1259840" y="2966384"/>
            <a:ext cx="96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Every student is in exactly one of the four houses.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FD9A9-772A-455A-A45E-8544BADB50D4}"/>
              </a:ext>
            </a:extLst>
          </p:cNvPr>
          <p:cNvSpPr txBox="1"/>
          <p:nvPr/>
        </p:nvSpPr>
        <p:spPr>
          <a:xfrm>
            <a:off x="1259840" y="3551159"/>
            <a:ext cx="968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house has at least one student.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135B47-B2C6-4715-9907-459CD87FC21C}"/>
                  </a:ext>
                </a:extLst>
              </p:cNvPr>
              <p:cNvSpPr txBox="1"/>
              <p:nvPr/>
            </p:nvSpPr>
            <p:spPr>
              <a:xfrm>
                <a:off x="1259840" y="4254828"/>
                <a:ext cx="868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135B47-B2C6-4715-9907-459CD87F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40" y="4254828"/>
                <a:ext cx="86868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A45A0-4493-4BAD-AC4D-2804D887657F}"/>
                  </a:ext>
                </a:extLst>
              </p:cNvPr>
              <p:cNvSpPr txBox="1"/>
              <p:nvPr/>
            </p:nvSpPr>
            <p:spPr>
              <a:xfrm>
                <a:off x="1412240" y="4845521"/>
                <a:ext cx="868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𝐻𝑆𝑊𝑊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A45A0-4493-4BAD-AC4D-2804D887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40" y="4845521"/>
                <a:ext cx="86868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201DC2-70D3-49FD-939F-1096633864F4}"/>
                  </a:ext>
                </a:extLst>
              </p:cNvPr>
              <p:cNvSpPr txBox="1"/>
              <p:nvPr/>
            </p:nvSpPr>
            <p:spPr>
              <a:xfrm>
                <a:off x="1259840" y="5436214"/>
                <a:ext cx="868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 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201DC2-70D3-49FD-939F-109663386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40" y="5436214"/>
                <a:ext cx="86868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19F6D3B-E82F-41C1-803E-5324FE5D84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078" y="413194"/>
            <a:ext cx="2645410" cy="266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3" grpId="0"/>
      <p:bldP spid="14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1" y="369084"/>
                <a:ext cx="10393680" cy="130959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1082675" algn="l"/>
                  </a:tabLst>
                </a:pPr>
                <a:r>
                  <a:rPr lang="en-US" sz="4000" dirty="0" err="1">
                    <a:solidFill>
                      <a:srgbClr val="0000FF"/>
                    </a:solidFill>
                  </a:rPr>
                  <a:t>Q11</a:t>
                </a:r>
                <a:r>
                  <a:rPr lang="en-US" sz="4000" dirty="0">
                    <a:solidFill>
                      <a:srgbClr val="0000FF"/>
                    </a:solidFill>
                  </a:rPr>
                  <a:t>-12. </a:t>
                </a:r>
                <a:r>
                  <a:rPr lang="en-US" sz="3600" dirty="0">
                    <a:solidFill>
                      <a:srgbClr val="0000FF"/>
                    </a:solidFill>
                  </a:rPr>
                  <a:t>	For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define </a:t>
                </a:r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1" y="369084"/>
                <a:ext cx="10393680" cy="1309591"/>
              </a:xfrm>
              <a:blipFill>
                <a:blip r:embed="rId2"/>
                <a:stretch>
                  <a:fillRect l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3096B994-CDFF-469F-BA36-17BE77B099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38133" y="1678675"/>
                <a:ext cx="7148965" cy="20665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10826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∪…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3096B994-CDFF-469F-BA36-17BE77B09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33" y="1678675"/>
                <a:ext cx="7148965" cy="2066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B8F2366-AE56-44B4-BD40-23CDE37E7B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5071" y="3762857"/>
                <a:ext cx="7355090" cy="206651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00000"/>
                  </a:lnSpc>
                  <a:spcAft>
                    <a:spcPts val="1200"/>
                  </a:spcAft>
                  <a:tabLst>
                    <a:tab pos="10826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…∩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6B8F2366-AE56-44B4-BD40-23CDE37E7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71" y="3762857"/>
                <a:ext cx="7355090" cy="2066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5B59607-EF89-46E6-A5E7-6E6C34FB9668}"/>
              </a:ext>
            </a:extLst>
          </p:cNvPr>
          <p:cNvSpPr txBox="1"/>
          <p:nvPr/>
        </p:nvSpPr>
        <p:spPr>
          <a:xfrm>
            <a:off x="873457" y="3848669"/>
            <a:ext cx="150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and</a:t>
            </a:r>
            <a:endParaRPr lang="en-SG" sz="3200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D73B8C7D-DC47-A272-A934-CD55EA528B84}"/>
              </a:ext>
            </a:extLst>
          </p:cNvPr>
          <p:cNvSpPr/>
          <p:nvPr/>
        </p:nvSpPr>
        <p:spPr>
          <a:xfrm>
            <a:off x="10626436" y="5368508"/>
            <a:ext cx="1025237" cy="9025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55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1" y="289420"/>
                <a:ext cx="11204050" cy="1772183"/>
              </a:xfrm>
            </p:spPr>
            <p:txBody>
              <a:bodyPr>
                <a:noAutofit/>
              </a:bodyPr>
              <a:lstStyle/>
              <a:p>
                <a:pPr marL="1255713" indent="-1211263">
                  <a:lnSpc>
                    <a:spcPct val="100000"/>
                  </a:lnSpc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Q11. </a:t>
                </a:r>
                <a:r>
                  <a:rPr lang="en-US" sz="3600" dirty="0">
                    <a:solidFill>
                      <a:srgbClr val="0000FF"/>
                    </a:solidFill>
                  </a:rPr>
                  <a:t>	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for all integers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 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:r>
                  <a:rPr lang="en-US" sz="3600" dirty="0">
                    <a:solidFill>
                      <a:srgbClr val="0000FF"/>
                    </a:solidFill>
                  </a:rPr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ctrl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in set-roster notation, set-builder notation and interval notation.</a:t>
                </a:r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1" y="289420"/>
                <a:ext cx="11204050" cy="1772183"/>
              </a:xfrm>
              <a:blipFill>
                <a:blip r:embed="rId2"/>
                <a:stretch>
                  <a:fillRect l="-1578" t="-7904" r="-1415" b="-15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5C77-7D8A-45CC-8615-1A3121CBE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307" y="3148893"/>
                <a:ext cx="2145072" cy="158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5C77-7D8A-45CC-8615-1A3121CBE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07" y="3148893"/>
                <a:ext cx="2145072" cy="1588914"/>
              </a:xfrm>
              <a:prstGeom prst="rect">
                <a:avLst/>
              </a:prstGeom>
              <a:blipFill>
                <a:blip r:embed="rId3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3E4AED-2473-4842-8ED1-58728BE8B5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307" y="4889390"/>
                <a:ext cx="2157131" cy="1588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SG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83E4AED-2473-4842-8ED1-58728BE8B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07" y="4889390"/>
                <a:ext cx="2157131" cy="1588914"/>
              </a:xfrm>
              <a:prstGeom prst="rect">
                <a:avLst/>
              </a:prstGeom>
              <a:blipFill>
                <a:blip r:embed="rId4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2320" y="3571495"/>
                <a:ext cx="3388448" cy="481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3,4,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5,6,7,8,9,10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320" y="3571495"/>
                <a:ext cx="3388448" cy="481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44E3DA-2E45-4C64-8E3D-63C1C3ACDE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2321" y="5291787"/>
                <a:ext cx="1563842" cy="6213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5,6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244E3DA-2E45-4C64-8E3D-63C1C3ACD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321" y="5291787"/>
                <a:ext cx="1563842" cy="621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7307" y="2168137"/>
                <a:ext cx="15697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07" y="2168137"/>
                <a:ext cx="156972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64620" y="2168136"/>
                <a:ext cx="883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620" y="2168136"/>
                <a:ext cx="88392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1116" y="3544626"/>
                <a:ext cx="4474723" cy="481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:3≤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116" y="3544626"/>
                <a:ext cx="4474723" cy="481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7119" y="3532462"/>
                <a:ext cx="1797327" cy="481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=[3,10]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119" y="3532462"/>
                <a:ext cx="1797327" cy="481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3815" y="5264918"/>
                <a:ext cx="4474723" cy="481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:5≤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≤6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815" y="5264918"/>
                <a:ext cx="4474723" cy="4816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4720" y="5291787"/>
                <a:ext cx="1506905" cy="481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  <a:tabLst>
                    <a:tab pos="62547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=[5,6]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8BD8A8F-CE8C-408F-808D-877947277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720" y="5291787"/>
                <a:ext cx="1506905" cy="481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38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071" y="188975"/>
                <a:ext cx="11067344" cy="1556698"/>
              </a:xfrm>
            </p:spPr>
            <p:txBody>
              <a:bodyPr>
                <a:noAutofit/>
              </a:bodyPr>
              <a:lstStyle/>
              <a:p>
                <a:pPr marL="1255713" indent="-1211263">
                  <a:lnSpc>
                    <a:spcPct val="100000"/>
                  </a:lnSpc>
                  <a:spcAft>
                    <a:spcPts val="600"/>
                  </a:spcAft>
                  <a:tabLst>
                    <a:tab pos="625475" algn="l"/>
                  </a:tabLst>
                </a:pPr>
                <a:r>
                  <a:rPr lang="en-US" sz="4000" dirty="0" err="1">
                    <a:solidFill>
                      <a:srgbClr val="0000FF"/>
                    </a:solidFill>
                  </a:rPr>
                  <a:t>Q12</a:t>
                </a:r>
                <a:r>
                  <a:rPr lang="en-US" sz="4000" dirty="0">
                    <a:solidFill>
                      <a:srgbClr val="0000FF"/>
                    </a:solidFill>
                  </a:rPr>
                  <a:t>. 	</a:t>
                </a:r>
                <a:r>
                  <a:rPr lang="en-US" sz="360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for all positive integers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. </a:t>
                </a:r>
                <a:endParaRPr lang="en-US" sz="3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7FF3B-EEDA-DA47-BFF8-A4DECD32F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071" y="188975"/>
                <a:ext cx="11067344" cy="1556698"/>
              </a:xfrm>
              <a:blipFill>
                <a:blip r:embed="rId2"/>
                <a:stretch>
                  <a:fillRect l="-1598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C605A-F183-4E42-8A50-415591F11F45}"/>
              </a:ext>
            </a:extLst>
          </p:cNvPr>
          <p:cNvSpPr txBox="1"/>
          <p:nvPr/>
        </p:nvSpPr>
        <p:spPr>
          <a:xfrm>
            <a:off x="789709" y="2191097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(a)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6C211-1DEC-4475-893F-3538F571218E}"/>
                  </a:ext>
                </a:extLst>
              </p:cNvPr>
              <p:cNvSpPr txBox="1"/>
              <p:nvPr/>
            </p:nvSpPr>
            <p:spPr>
              <a:xfrm>
                <a:off x="1212272" y="1798361"/>
                <a:ext cx="2056477" cy="130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6C211-1DEC-4475-893F-3538F5712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72" y="1798361"/>
                <a:ext cx="2056477" cy="13086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6246CFB-9C79-49F4-B29B-D378595045B0}"/>
              </a:ext>
            </a:extLst>
          </p:cNvPr>
          <p:cNvSpPr txBox="1"/>
          <p:nvPr/>
        </p:nvSpPr>
        <p:spPr>
          <a:xfrm>
            <a:off x="6096000" y="2191097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(b)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734165-847A-4A93-9D7D-861CC4412AEC}"/>
                  </a:ext>
                </a:extLst>
              </p:cNvPr>
              <p:cNvSpPr txBox="1"/>
              <p:nvPr/>
            </p:nvSpPr>
            <p:spPr>
              <a:xfrm>
                <a:off x="6518563" y="1798361"/>
                <a:ext cx="2056477" cy="130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734165-847A-4A93-9D7D-861CC4412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63" y="1798361"/>
                <a:ext cx="2056477" cy="1308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272B9FD-DED2-41C0-A202-8603334AD966}"/>
              </a:ext>
            </a:extLst>
          </p:cNvPr>
          <p:cNvSpPr txBox="1"/>
          <p:nvPr/>
        </p:nvSpPr>
        <p:spPr>
          <a:xfrm>
            <a:off x="789709" y="3731527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(c)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0C54BE-48D9-45D1-A3B8-8722231D3255}"/>
                  </a:ext>
                </a:extLst>
              </p:cNvPr>
              <p:cNvSpPr txBox="1"/>
              <p:nvPr/>
            </p:nvSpPr>
            <p:spPr>
              <a:xfrm>
                <a:off x="1212272" y="3338791"/>
                <a:ext cx="2056477" cy="130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0C54BE-48D9-45D1-A3B8-8722231D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72" y="3338791"/>
                <a:ext cx="2056477" cy="1308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F6DFA8C-D53C-476E-97BB-E931BCFBEE9B}"/>
              </a:ext>
            </a:extLst>
          </p:cNvPr>
          <p:cNvSpPr txBox="1"/>
          <p:nvPr/>
        </p:nvSpPr>
        <p:spPr>
          <a:xfrm>
            <a:off x="6096000" y="3731527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(d)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2D30E0-6F23-4105-8556-0D6206C8E481}"/>
                  </a:ext>
                </a:extLst>
              </p:cNvPr>
              <p:cNvSpPr txBox="1"/>
              <p:nvPr/>
            </p:nvSpPr>
            <p:spPr>
              <a:xfrm>
                <a:off x="6518563" y="3338791"/>
                <a:ext cx="2056477" cy="1308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2D30E0-6F23-4105-8556-0D6206C8E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63" y="3338791"/>
                <a:ext cx="2056477" cy="13086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D786118-382C-4AE1-BEA2-7B9CCD99D023}"/>
              </a:ext>
            </a:extLst>
          </p:cNvPr>
          <p:cNvSpPr txBox="1"/>
          <p:nvPr/>
        </p:nvSpPr>
        <p:spPr>
          <a:xfrm>
            <a:off x="789709" y="4957092"/>
            <a:ext cx="845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US" sz="2800" dirty="0"/>
              <a:t>(e)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7276BC-14B2-48CE-95DE-BF16826D589D}"/>
                  </a:ext>
                </a:extLst>
              </p:cNvPr>
              <p:cNvSpPr txBox="1"/>
              <p:nvPr/>
            </p:nvSpPr>
            <p:spPr>
              <a:xfrm>
                <a:off x="1547321" y="4926314"/>
                <a:ext cx="625278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3200" dirty="0"/>
                  <a:t>… mutually disjoint? Why?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7276BC-14B2-48CE-95DE-BF16826D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21" y="4926314"/>
                <a:ext cx="6252787" cy="1077218"/>
              </a:xfrm>
              <a:prstGeom prst="rect">
                <a:avLst/>
              </a:prstGeom>
              <a:blipFill>
                <a:blip r:embed="rId7"/>
                <a:stretch>
                  <a:fillRect l="-2534"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87534" y="2102323"/>
                <a:ext cx="1747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[−1,1]</m:t>
                      </m:r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534" y="2102323"/>
                <a:ext cx="174752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724370" y="1887886"/>
                <a:ext cx="2546466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370" y="1887886"/>
                <a:ext cx="2546466" cy="11480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23573" y="3594062"/>
                <a:ext cx="1747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[−1,1]</m:t>
                      </m:r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73" y="3594062"/>
                <a:ext cx="1747520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876770" y="3419133"/>
                <a:ext cx="2546466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70" y="3419133"/>
                <a:ext cx="2546466" cy="11480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6532" y="195881"/>
            <a:ext cx="1802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99DE47-ADAB-4EE2-BC9A-26B06F2FA039}"/>
                  </a:ext>
                </a:extLst>
              </p:cNvPr>
              <p:cNvSpPr txBox="1"/>
              <p:nvPr/>
            </p:nvSpPr>
            <p:spPr>
              <a:xfrm>
                <a:off x="466532" y="3737130"/>
                <a:ext cx="3984698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Set operations</a:t>
                </a:r>
              </a:p>
              <a:p>
                <a:pPr>
                  <a:tabLst>
                    <a:tab pos="173038" algn="l"/>
                    <a:tab pos="287338" algn="l"/>
                  </a:tabLst>
                </a:pPr>
                <a:r>
                  <a:rPr lang="en-US" b="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  <a:p>
                <a:pPr>
                  <a:tabLst>
                    <a:tab pos="173038" algn="l"/>
                    <a:tab pos="287338" algn="l"/>
                  </a:tabLst>
                </a:pPr>
                <a:r>
                  <a:rPr lang="en-US" b="1" dirty="0">
                    <a:solidFill>
                      <a:srgbClr val="0000FF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tabLst>
                    <a:tab pos="173038" algn="l"/>
                    <a:tab pos="287338" algn="l"/>
                  </a:tabLst>
                </a:pPr>
                <a:r>
                  <a:rPr lang="en-US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99DE47-ADAB-4EE2-BC9A-26B06F2FA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2" y="3737130"/>
                <a:ext cx="3984698" cy="1200329"/>
              </a:xfrm>
              <a:prstGeom prst="rect">
                <a:avLst/>
              </a:prstGeom>
              <a:blipFill>
                <a:blip r:embed="rId2"/>
                <a:stretch>
                  <a:fillRect l="-1221" t="-2010" b="-30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5EC2B-2D58-9E17-B05E-883B2FEB7194}"/>
                  </a:ext>
                </a:extLst>
              </p:cNvPr>
              <p:cNvSpPr txBox="1"/>
              <p:nvPr/>
            </p:nvSpPr>
            <p:spPr>
              <a:xfrm>
                <a:off x="466534" y="1054341"/>
                <a:ext cx="398469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Set equality</a:t>
                </a:r>
                <a:endParaRPr lang="en-US" b="0" dirty="0"/>
              </a:p>
              <a:p>
                <a:pPr>
                  <a:tabLst>
                    <a:tab pos="173038" algn="l"/>
                  </a:tabLst>
                </a:pPr>
                <a:r>
                  <a:rPr lang="en-US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⇔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5EC2B-2D58-9E17-B05E-883B2FEB7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4" y="1054341"/>
                <a:ext cx="3984696" cy="646331"/>
              </a:xfrm>
              <a:prstGeom prst="rect">
                <a:avLst/>
              </a:prstGeom>
              <a:blipFill>
                <a:blip r:embed="rId3"/>
                <a:stretch>
                  <a:fillRect l="-1221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435F8D-08A4-E365-1570-52EC61911C0E}"/>
                  </a:ext>
                </a:extLst>
              </p:cNvPr>
              <p:cNvSpPr txBox="1"/>
              <p:nvPr/>
            </p:nvSpPr>
            <p:spPr>
              <a:xfrm>
                <a:off x="466533" y="1858933"/>
                <a:ext cx="398469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Subset</a:t>
                </a:r>
              </a:p>
              <a:p>
                <a:pPr>
                  <a:tabLst>
                    <a:tab pos="173038" algn="l"/>
                  </a:tabLst>
                </a:pPr>
                <a:r>
                  <a:rPr lang="en-US" b="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⇔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435F8D-08A4-E365-1570-52EC61911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3" y="1858933"/>
                <a:ext cx="3984697" cy="646331"/>
              </a:xfrm>
              <a:prstGeom prst="rect">
                <a:avLst/>
              </a:prstGeom>
              <a:blipFill>
                <a:blip r:embed="rId4"/>
                <a:stretch>
                  <a:fillRect l="-1221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BA58F2-546E-0788-560D-406A85950BFB}"/>
                  </a:ext>
                </a:extLst>
              </p:cNvPr>
              <p:cNvSpPr txBox="1"/>
              <p:nvPr/>
            </p:nvSpPr>
            <p:spPr>
              <a:xfrm>
                <a:off x="466533" y="2646596"/>
                <a:ext cx="3984697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Cartesian product</a:t>
                </a:r>
              </a:p>
              <a:p>
                <a:pPr>
                  <a:tabLst>
                    <a:tab pos="173038" algn="l"/>
                  </a:tabLst>
                </a:pPr>
                <a:r>
                  <a:rPr lang="en-US" dirty="0"/>
                  <a:t>	The Cartesian product of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2BA58F2-546E-0788-560D-406A85950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3" y="2646596"/>
                <a:ext cx="3984697" cy="923330"/>
              </a:xfrm>
              <a:prstGeom prst="rect">
                <a:avLst/>
              </a:prstGeom>
              <a:blipFill>
                <a:blip r:embed="rId5"/>
                <a:stretch>
                  <a:fillRect l="-1221" t="-2597" r="-611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43412-E3B2-A866-6ECC-887C53743EE1}"/>
                  </a:ext>
                </a:extLst>
              </p:cNvPr>
              <p:cNvSpPr txBox="1"/>
              <p:nvPr/>
            </p:nvSpPr>
            <p:spPr>
              <a:xfrm>
                <a:off x="4580626" y="489973"/>
                <a:ext cx="7108166" cy="4483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FF"/>
                    </a:solidFill>
                  </a:rPr>
                  <a:t>Theorem 6.2.2. Set Identities</a:t>
                </a:r>
              </a:p>
              <a:p>
                <a:r>
                  <a:rPr lang="en-US" sz="2000" dirty="0"/>
                  <a:t>For all sets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in a context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the universal set.</a:t>
                </a:r>
              </a:p>
              <a:p>
                <a:endParaRPr lang="en-US" sz="20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Commutative Laws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Associative Laws</a:t>
                </a: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Distributive Laws</a:t>
                </a:r>
                <a:r>
                  <a:rPr lang="en-US" sz="1400" dirty="0"/>
                  <a:t>	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ea typeface="Cambria Math" panose="02040503050406030204" pitchFamily="18" charset="0"/>
                  </a:rPr>
                  <a:t> 	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1400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b="1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Identity Laws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∪∅=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u="sng" dirty="0"/>
                  <a:t>Complement Laws</a:t>
                </a:r>
                <a:r>
                  <a:rPr lang="en-US" sz="1400" b="1" dirty="0"/>
                  <a:t>	</a:t>
                </a:r>
                <a:r>
                  <a:rPr lang="en-US" sz="1400" dirty="0"/>
                  <a:t>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			</a:t>
                </a:r>
                <a:r>
                  <a:rPr 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u="sng" dirty="0"/>
                  <a:t>Double Complement Law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Idempotent Laws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Universal Bound Laws</a:t>
                </a: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∩∅=∅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De Morgan’s Laws</a:t>
                </a:r>
                <a:r>
                  <a:rPr lang="en-US" sz="1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dirty="0"/>
                  <a:t>Absorption Laws</a:t>
                </a:r>
                <a:r>
                  <a:rPr lang="en-US" sz="1400" dirty="0"/>
                  <a:t>		</a:t>
                </a:r>
                <a:r>
                  <a:rPr lang="en-US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u="sng" dirty="0">
                    <a:ea typeface="Cambria Math" panose="02040503050406030204" pitchFamily="18" charset="0"/>
                  </a:rPr>
                  <a:t>Complements of </a:t>
                </a:r>
                <a14:m>
                  <m:oMath xmlns:m="http://schemas.openxmlformats.org/officeDocument/2006/math">
                    <m:r>
                      <a:rPr lang="en-US" sz="1400" b="1" i="1" u="sng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1400" b="1" u="sng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  <a:p>
                <a:pPr>
                  <a:spcAft>
                    <a:spcPts val="600"/>
                  </a:spcAft>
                  <a:tabLst>
                    <a:tab pos="1608138" algn="l"/>
                    <a:tab pos="2336800" algn="l"/>
                    <a:tab pos="3657600" algn="l"/>
                    <a:tab pos="4351338" algn="l"/>
                    <a:tab pos="5141913" algn="l"/>
                  </a:tabLst>
                </a:pPr>
                <a:r>
                  <a:rPr lang="en-US" sz="1400" b="1" u="sng" dirty="0"/>
                  <a:t>Set Difference Law</a:t>
                </a:r>
                <a:r>
                  <a:rPr lang="en-US" sz="1400" dirty="0"/>
                  <a:t>			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143412-E3B2-A866-6ECC-887C53743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26" y="489973"/>
                <a:ext cx="7108166" cy="4483984"/>
              </a:xfrm>
              <a:prstGeom prst="rect">
                <a:avLst/>
              </a:prstGeom>
              <a:blipFill>
                <a:blip r:embed="rId6"/>
                <a:stretch>
                  <a:fillRect l="-771" t="-542" b="-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DF36F5-8FC0-9573-4610-4A61A9B0E2FA}"/>
                  </a:ext>
                </a:extLst>
              </p:cNvPr>
              <p:cNvSpPr txBox="1"/>
              <p:nvPr/>
            </p:nvSpPr>
            <p:spPr>
              <a:xfrm>
                <a:off x="466532" y="5104663"/>
                <a:ext cx="8425677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Theorem 6.2.1 Some Subset Relations</a:t>
                </a:r>
              </a:p>
              <a:p>
                <a:pPr marL="344488" indent="-344488">
                  <a:tabLst>
                    <a:tab pos="344488" algn="l"/>
                    <a:tab pos="4624388" algn="l"/>
                    <a:tab pos="6348413" algn="l"/>
                  </a:tabLst>
                </a:pPr>
                <a:r>
                  <a:rPr lang="en-US" b="0" dirty="0"/>
                  <a:t>1.	Inclusion of Intersection:</a:t>
                </a:r>
                <a:r>
                  <a:rPr lang="en-US" dirty="0"/>
                  <a:t> For all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	(a)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	(b)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342900" indent="-342900">
                  <a:buAutoNum type="arabicPeriod" startAt="2"/>
                  <a:tabLst>
                    <a:tab pos="287338" algn="l"/>
                    <a:tab pos="4624388" algn="l"/>
                    <a:tab pos="6348413" algn="l"/>
                  </a:tabLst>
                </a:pPr>
                <a:r>
                  <a:rPr lang="en-US" dirty="0"/>
                  <a:t>Inclusion in Union: : For all sets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	(a)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(b)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344488" indent="-344488">
                  <a:tabLst>
                    <a:tab pos="344488" algn="l"/>
                    <a:tab pos="4624388" algn="l"/>
                    <a:tab pos="6348413" algn="l"/>
                  </a:tabLst>
                </a:pPr>
                <a:r>
                  <a:rPr lang="en-US" b="0" dirty="0"/>
                  <a:t>3.	Transitive property of subsets: For all sets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DF36F5-8FC0-9573-4610-4A61A9B0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2" y="5104663"/>
                <a:ext cx="8425677" cy="1200329"/>
              </a:xfrm>
              <a:prstGeom prst="rect">
                <a:avLst/>
              </a:prstGeom>
              <a:blipFill>
                <a:blip r:embed="rId7"/>
                <a:stretch>
                  <a:fillRect l="-578" t="-2010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140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807A13-2327-4E5F-A79E-55A24B63E860}"/>
              </a:ext>
            </a:extLst>
          </p:cNvPr>
          <p:cNvSpPr txBox="1"/>
          <p:nvPr/>
        </p:nvSpPr>
        <p:spPr>
          <a:xfrm>
            <a:off x="2346960" y="2844225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4800" dirty="0"/>
              <a:t>THE END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30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57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>
                    <a:solidFill>
                      <a:srgbClr val="0000FF"/>
                    </a:solidFill>
                  </a:rPr>
                  <a:t>Q1.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sz="36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𝒫</m:t>
                    </m:r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</m:d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  <a:blipFill>
                <a:blip r:embed="rId2"/>
                <a:stretch>
                  <a:fillRect l="-2639" t="-128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0DC3B2-42E4-4689-8D0B-8992E147B3DC}"/>
              </a:ext>
            </a:extLst>
          </p:cNvPr>
          <p:cNvGrpSpPr/>
          <p:nvPr/>
        </p:nvGrpSpPr>
        <p:grpSpPr>
          <a:xfrm>
            <a:off x="1393932" y="1466054"/>
            <a:ext cx="2147957" cy="2529840"/>
            <a:chOff x="6308727" y="1731657"/>
            <a:chExt cx="3702710" cy="402992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9C71B3-C085-471E-89D1-D21B056E8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8727" y="1731657"/>
              <a:ext cx="3702710" cy="4029927"/>
            </a:xfrm>
            <a:prstGeom prst="rect">
              <a:avLst/>
            </a:prstGeom>
          </p:spPr>
        </p:pic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BD389116-ADC4-4F5E-93AE-B7DC80295A89}"/>
                </a:ext>
              </a:extLst>
            </p:cNvPr>
            <p:cNvSpPr txBox="1">
              <a:spLocks/>
            </p:cNvSpPr>
            <p:nvPr/>
          </p:nvSpPr>
          <p:spPr>
            <a:xfrm>
              <a:off x="6880453" y="3577875"/>
              <a:ext cx="737263" cy="7620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1C86F95D-8CB4-48E8-9BDA-0C5EE646D9AB}"/>
                </a:ext>
              </a:extLst>
            </p:cNvPr>
            <p:cNvSpPr txBox="1">
              <a:spLocks/>
            </p:cNvSpPr>
            <p:nvPr/>
          </p:nvSpPr>
          <p:spPr>
            <a:xfrm>
              <a:off x="7567286" y="3761405"/>
              <a:ext cx="1016662" cy="762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320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1AE742D-8DF8-45D6-AFFD-1B3B813911C2}"/>
                </a:ext>
              </a:extLst>
            </p:cNvPr>
            <p:cNvSpPr txBox="1">
              <a:spLocks/>
            </p:cNvSpPr>
            <p:nvPr/>
          </p:nvSpPr>
          <p:spPr>
            <a:xfrm>
              <a:off x="8358375" y="4142405"/>
              <a:ext cx="737263" cy="76200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3200" dirty="0">
                  <a:solidFill>
                    <a:srgbClr val="0066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8D77AD-923D-457C-AE7C-09E0D5889B7F}"/>
              </a:ext>
            </a:extLst>
          </p:cNvPr>
          <p:cNvCxnSpPr/>
          <p:nvPr/>
        </p:nvCxnSpPr>
        <p:spPr>
          <a:xfrm>
            <a:off x="4417217" y="747795"/>
            <a:ext cx="0" cy="53136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9393C78-43EA-475B-8DDB-729542A73863}"/>
              </a:ext>
            </a:extLst>
          </p:cNvPr>
          <p:cNvGrpSpPr/>
          <p:nvPr/>
        </p:nvGrpSpPr>
        <p:grpSpPr>
          <a:xfrm>
            <a:off x="5001941" y="767298"/>
            <a:ext cx="1297425" cy="2225286"/>
            <a:chOff x="5001941" y="767298"/>
            <a:chExt cx="1297425" cy="222528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D86A076-6B7F-4A41-A988-C1821BF35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1941" y="767298"/>
              <a:ext cx="1297425" cy="17619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81A32BA-8B89-4F81-90F3-54D18FD7E8DF}"/>
                    </a:ext>
                  </a:extLst>
                </p:cNvPr>
                <p:cNvSpPr txBox="1"/>
                <p:nvPr/>
              </p:nvSpPr>
              <p:spPr>
                <a:xfrm>
                  <a:off x="5401733" y="2469364"/>
                  <a:ext cx="4978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81A32BA-8B89-4F81-90F3-54D18FD7E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1733" y="2469364"/>
                  <a:ext cx="49784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E2250DE-E472-4633-A1A6-519475420E37}"/>
              </a:ext>
            </a:extLst>
          </p:cNvPr>
          <p:cNvGrpSpPr/>
          <p:nvPr/>
        </p:nvGrpSpPr>
        <p:grpSpPr>
          <a:xfrm>
            <a:off x="6696665" y="767298"/>
            <a:ext cx="1297425" cy="2225286"/>
            <a:chOff x="6696665" y="767298"/>
            <a:chExt cx="1297425" cy="222528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62A8C31-3AAC-404B-BA36-27A833B7F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6665" y="767298"/>
              <a:ext cx="1297425" cy="17619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68FB51A-D5BD-47CB-94C1-0303E00A996A}"/>
                    </a:ext>
                  </a:extLst>
                </p:cNvPr>
                <p:cNvSpPr txBox="1"/>
                <p:nvPr/>
              </p:nvSpPr>
              <p:spPr>
                <a:xfrm>
                  <a:off x="6936792" y="2469364"/>
                  <a:ext cx="8171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68FB51A-D5BD-47CB-94C1-0303E00A99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792" y="2469364"/>
                  <a:ext cx="81717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Content Placeholder 2">
              <a:extLst>
                <a:ext uri="{FF2B5EF4-FFF2-40B4-BE49-F238E27FC236}">
                  <a16:creationId xmlns:a16="http://schemas.microsoft.com/office/drawing/2014/main" id="{2D62BF82-7631-4CE0-8C73-4A0DDB6D9EAC}"/>
                </a:ext>
              </a:extLst>
            </p:cNvPr>
            <p:cNvSpPr txBox="1">
              <a:spLocks/>
            </p:cNvSpPr>
            <p:nvPr/>
          </p:nvSpPr>
          <p:spPr>
            <a:xfrm>
              <a:off x="6896997" y="1574475"/>
              <a:ext cx="258336" cy="33315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lnSpc>
                  <a:spcPct val="90000"/>
                </a:lnSpc>
                <a:spcBef>
                  <a:spcPts val="1400"/>
                </a:spcBef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8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4pPr>
              <a:lvl5pPr marL="1280160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5pPr>
              <a:lvl6pPr marL="16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9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22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2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SzPct val="80000"/>
                <a:buFont typeface="Corbel" pitchFamily="34" charset="0"/>
                <a:buChar char="•"/>
                <a:defRPr sz="16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Corbel" pitchFamily="34" charset="0"/>
                <a:buNone/>
              </a:pPr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312D0E1-8E69-4E11-B938-2E71DA4763AB}"/>
              </a:ext>
            </a:extLst>
          </p:cNvPr>
          <p:cNvGrpSpPr/>
          <p:nvPr/>
        </p:nvGrpSpPr>
        <p:grpSpPr>
          <a:xfrm>
            <a:off x="8435088" y="767298"/>
            <a:ext cx="1297425" cy="2225286"/>
            <a:chOff x="8435088" y="767298"/>
            <a:chExt cx="1297425" cy="222528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8F8BD39-982A-4E46-ABEC-50001A96ADD8}"/>
                </a:ext>
              </a:extLst>
            </p:cNvPr>
            <p:cNvGrpSpPr/>
            <p:nvPr/>
          </p:nvGrpSpPr>
          <p:grpSpPr>
            <a:xfrm>
              <a:off x="8435088" y="767298"/>
              <a:ext cx="1297425" cy="1761907"/>
              <a:chOff x="6308727" y="1731657"/>
              <a:chExt cx="3702710" cy="402992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B500B82-EDF8-4E31-9B93-C220FECA5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E6BA806-EB32-4145-88E1-22313B6144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7286" y="3761405"/>
                <a:ext cx="1016662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E600BD7-6566-43F7-A150-1F640448D7D3}"/>
                    </a:ext>
                  </a:extLst>
                </p:cNvPr>
                <p:cNvSpPr txBox="1"/>
                <p:nvPr/>
              </p:nvSpPr>
              <p:spPr>
                <a:xfrm>
                  <a:off x="8675215" y="2469364"/>
                  <a:ext cx="8171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E600BD7-6566-43F7-A150-1F640448D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5215" y="2469364"/>
                  <a:ext cx="81717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C82CF9E-7AB9-49C1-AEBD-983DE7FD715A}"/>
              </a:ext>
            </a:extLst>
          </p:cNvPr>
          <p:cNvGrpSpPr/>
          <p:nvPr/>
        </p:nvGrpSpPr>
        <p:grpSpPr>
          <a:xfrm>
            <a:off x="10235705" y="767298"/>
            <a:ext cx="1297425" cy="2225286"/>
            <a:chOff x="10235705" y="767298"/>
            <a:chExt cx="1297425" cy="222528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19EBBA-D9D7-4F84-BA5A-CB5D8167EE64}"/>
                </a:ext>
              </a:extLst>
            </p:cNvPr>
            <p:cNvGrpSpPr/>
            <p:nvPr/>
          </p:nvGrpSpPr>
          <p:grpSpPr>
            <a:xfrm>
              <a:off x="10235705" y="767298"/>
              <a:ext cx="1297425" cy="1761907"/>
              <a:chOff x="6308727" y="1731657"/>
              <a:chExt cx="3702710" cy="4029927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1CF5777-8770-4119-9088-2AEACF915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EA8A5D6-3419-4407-A752-5FF840625B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8375" y="4142406"/>
                <a:ext cx="737263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51991EA-593D-41B5-912B-94A1D887457E}"/>
                    </a:ext>
                  </a:extLst>
                </p:cNvPr>
                <p:cNvSpPr txBox="1"/>
                <p:nvPr/>
              </p:nvSpPr>
              <p:spPr>
                <a:xfrm>
                  <a:off x="10475832" y="2469364"/>
                  <a:ext cx="81717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51991EA-593D-41B5-912B-94A1D8874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832" y="2469364"/>
                  <a:ext cx="81717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398E2C1-466C-45E6-94E1-1BE1D772C11D}"/>
              </a:ext>
            </a:extLst>
          </p:cNvPr>
          <p:cNvGrpSpPr/>
          <p:nvPr/>
        </p:nvGrpSpPr>
        <p:grpSpPr>
          <a:xfrm>
            <a:off x="5001941" y="3294314"/>
            <a:ext cx="1297425" cy="2210899"/>
            <a:chOff x="5001941" y="3294314"/>
            <a:chExt cx="1297425" cy="221089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BB044B6-F6C9-4E0B-A488-5DB7322223B4}"/>
                </a:ext>
              </a:extLst>
            </p:cNvPr>
            <p:cNvGrpSpPr/>
            <p:nvPr/>
          </p:nvGrpSpPr>
          <p:grpSpPr>
            <a:xfrm>
              <a:off x="5001941" y="3294314"/>
              <a:ext cx="1297425" cy="1761907"/>
              <a:chOff x="6308727" y="1731657"/>
              <a:chExt cx="3702710" cy="4029927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F835A358-DB66-40E3-AA1B-107652678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A6F1F2C5-1C76-4A9C-9384-15E26CBFB1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453" y="3577875"/>
                <a:ext cx="737263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C08075C7-EA30-4206-B5FD-2F6C34D99B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7286" y="3761405"/>
                <a:ext cx="1016662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E6EC5F9-DC28-41AF-A705-156496D69364}"/>
                    </a:ext>
                  </a:extLst>
                </p:cNvPr>
                <p:cNvSpPr txBox="1"/>
                <p:nvPr/>
              </p:nvSpPr>
              <p:spPr>
                <a:xfrm>
                  <a:off x="5107010" y="4981993"/>
                  <a:ext cx="10872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E6EC5F9-DC28-41AF-A705-156496D69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010" y="4981993"/>
                  <a:ext cx="108728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35EADEA-E1A5-4355-BBBD-B451A538DE3F}"/>
              </a:ext>
            </a:extLst>
          </p:cNvPr>
          <p:cNvGrpSpPr/>
          <p:nvPr/>
        </p:nvGrpSpPr>
        <p:grpSpPr>
          <a:xfrm>
            <a:off x="6696665" y="3294314"/>
            <a:ext cx="1297425" cy="2210899"/>
            <a:chOff x="6696665" y="3294314"/>
            <a:chExt cx="1297425" cy="221089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A03C95B-66C7-4C1D-BB1F-C170261B0F2D}"/>
                </a:ext>
              </a:extLst>
            </p:cNvPr>
            <p:cNvGrpSpPr/>
            <p:nvPr/>
          </p:nvGrpSpPr>
          <p:grpSpPr>
            <a:xfrm>
              <a:off x="6696665" y="3294314"/>
              <a:ext cx="1297425" cy="1761907"/>
              <a:chOff x="6308727" y="1731657"/>
              <a:chExt cx="3702710" cy="4029927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AE0F76BB-1E7E-4FDE-B9D1-825BD698E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16F4892F-7C90-4831-97D1-8AAC5554F7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453" y="3577875"/>
                <a:ext cx="737263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7A424323-66F7-4283-A90D-4B15B2F420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8375" y="4142405"/>
                <a:ext cx="737263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F94EC25-B297-41CA-9EF1-7B9D3CDBAA72}"/>
                    </a:ext>
                  </a:extLst>
                </p:cNvPr>
                <p:cNvSpPr txBox="1"/>
                <p:nvPr/>
              </p:nvSpPr>
              <p:spPr>
                <a:xfrm>
                  <a:off x="6801734" y="4981993"/>
                  <a:ext cx="10872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F94EC25-B297-41CA-9EF1-7B9D3CDBA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734" y="4981993"/>
                  <a:ext cx="108728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884F7D4-390B-4B0F-8FFE-8D1559229ECC}"/>
              </a:ext>
            </a:extLst>
          </p:cNvPr>
          <p:cNvGrpSpPr/>
          <p:nvPr/>
        </p:nvGrpSpPr>
        <p:grpSpPr>
          <a:xfrm>
            <a:off x="8435088" y="3294314"/>
            <a:ext cx="1297425" cy="2210899"/>
            <a:chOff x="8435088" y="3294314"/>
            <a:chExt cx="1297425" cy="22108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9F8DCB8-3CB1-4819-999C-A4C5E21E128C}"/>
                </a:ext>
              </a:extLst>
            </p:cNvPr>
            <p:cNvGrpSpPr/>
            <p:nvPr/>
          </p:nvGrpSpPr>
          <p:grpSpPr>
            <a:xfrm>
              <a:off x="8435088" y="3294314"/>
              <a:ext cx="1297425" cy="1761907"/>
              <a:chOff x="6308727" y="1731657"/>
              <a:chExt cx="3702710" cy="4029927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C6467334-2552-450E-8A1B-D06F5D56D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657B7F79-B287-4871-B10A-094364567D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7286" y="3761405"/>
                <a:ext cx="1016662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81" name="Content Placeholder 2">
                <a:extLst>
                  <a:ext uri="{FF2B5EF4-FFF2-40B4-BE49-F238E27FC236}">
                    <a16:creationId xmlns:a16="http://schemas.microsoft.com/office/drawing/2014/main" id="{B57E7AE7-26DE-4E05-87EA-4D26B10A6C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8375" y="4142406"/>
                <a:ext cx="737263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7A647E8-BDDE-4B62-B03A-C175DFF92716}"/>
                    </a:ext>
                  </a:extLst>
                </p:cNvPr>
                <p:cNvSpPr txBox="1"/>
                <p:nvPr/>
              </p:nvSpPr>
              <p:spPr>
                <a:xfrm>
                  <a:off x="8540157" y="4981993"/>
                  <a:ext cx="10872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7A647E8-BDDE-4B62-B03A-C175DFF927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157" y="4981993"/>
                  <a:ext cx="1087287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B65DAF6-5B4D-4C50-B2CD-8E14869FC335}"/>
              </a:ext>
            </a:extLst>
          </p:cNvPr>
          <p:cNvGrpSpPr/>
          <p:nvPr/>
        </p:nvGrpSpPr>
        <p:grpSpPr>
          <a:xfrm>
            <a:off x="10162634" y="3294314"/>
            <a:ext cx="1297425" cy="2210899"/>
            <a:chOff x="10162634" y="3294314"/>
            <a:chExt cx="1297425" cy="221089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2FC08FE-0624-4931-9B97-C5DB39471FAA}"/>
                </a:ext>
              </a:extLst>
            </p:cNvPr>
            <p:cNvGrpSpPr/>
            <p:nvPr/>
          </p:nvGrpSpPr>
          <p:grpSpPr>
            <a:xfrm>
              <a:off x="10162634" y="3294314"/>
              <a:ext cx="1297425" cy="1761907"/>
              <a:chOff x="6308727" y="1731657"/>
              <a:chExt cx="3702710" cy="402992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46B7740-C949-4AE1-B888-0E3A701E4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8727" y="1731657"/>
                <a:ext cx="3702710" cy="4029927"/>
              </a:xfrm>
              <a:prstGeom prst="rect">
                <a:avLst/>
              </a:prstGeom>
            </p:spPr>
          </p:pic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2AB22104-3964-4097-B437-D9700F16EC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0453" y="3577875"/>
                <a:ext cx="737263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5DA1329-BD37-4CB9-85FA-7502F75C6F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7286" y="3761405"/>
                <a:ext cx="1016662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D3670D56-61D4-438D-BEA6-6671DCCCD6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58375" y="4142405"/>
                <a:ext cx="737263" cy="762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orbel" pitchFamily="34" charset="0"/>
                  <a:buNone/>
                </a:pPr>
                <a:r>
                  <a:rPr lang="en-US" sz="3200" dirty="0">
                    <a:solidFill>
                      <a:srgbClr val="0066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83531EA-997A-4E14-8F20-112F3A117B03}"/>
                    </a:ext>
                  </a:extLst>
                </p:cNvPr>
                <p:cNvSpPr txBox="1"/>
                <p:nvPr/>
              </p:nvSpPr>
              <p:spPr>
                <a:xfrm>
                  <a:off x="10162634" y="4981993"/>
                  <a:ext cx="12974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SG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783531EA-997A-4E14-8F20-112F3A117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634" y="4981993"/>
                  <a:ext cx="1297425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308120-8730-456B-9B78-92B0FA6052FB}"/>
                  </a:ext>
                </a:extLst>
              </p:cNvPr>
              <p:cNvSpPr txBox="1"/>
              <p:nvPr/>
            </p:nvSpPr>
            <p:spPr>
              <a:xfrm>
                <a:off x="607390" y="4247004"/>
                <a:ext cx="28260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𝒫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SG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A308120-8730-456B-9B78-92B0FA605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90" y="4247004"/>
                <a:ext cx="2826087" cy="461665"/>
              </a:xfrm>
              <a:prstGeom prst="rect">
                <a:avLst/>
              </a:prstGeom>
              <a:blipFill>
                <a:blip r:embed="rId1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B0DCBD5-984C-493A-817C-8AF4CC838E50}"/>
                  </a:ext>
                </a:extLst>
              </p:cNvPr>
              <p:cNvSpPr txBox="1"/>
              <p:nvPr/>
            </p:nvSpPr>
            <p:spPr>
              <a:xfrm>
                <a:off x="819573" y="4738624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B0DCBD5-984C-493A-817C-8AF4CC838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" y="4738624"/>
                <a:ext cx="49784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43A429-5F13-4DC2-9411-543AE46C0385}"/>
                  </a:ext>
                </a:extLst>
              </p:cNvPr>
              <p:cNvSpPr txBox="1"/>
              <p:nvPr/>
            </p:nvSpPr>
            <p:spPr>
              <a:xfrm>
                <a:off x="1306126" y="4738624"/>
                <a:ext cx="8171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843A429-5F13-4DC2-9411-543AE46C0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126" y="4738624"/>
                <a:ext cx="81717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11E8A4-48A6-44E3-B427-CB135633CA44}"/>
                  </a:ext>
                </a:extLst>
              </p:cNvPr>
              <p:cNvSpPr txBox="1"/>
              <p:nvPr/>
            </p:nvSpPr>
            <p:spPr>
              <a:xfrm>
                <a:off x="1988704" y="4738624"/>
                <a:ext cx="8171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B11E8A4-48A6-44E3-B427-CB135633C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704" y="4738624"/>
                <a:ext cx="81717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1CFC2A-B21C-4143-9009-2AB851E93BA3}"/>
                  </a:ext>
                </a:extLst>
              </p:cNvPr>
              <p:cNvSpPr txBox="1"/>
              <p:nvPr/>
            </p:nvSpPr>
            <p:spPr>
              <a:xfrm>
                <a:off x="2641068" y="4738624"/>
                <a:ext cx="8171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51CFC2A-B21C-4143-9009-2AB851E93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068" y="4738624"/>
                <a:ext cx="81717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99C5475-B8F4-42FB-8A2E-BF25DEC962BB}"/>
                  </a:ext>
                </a:extLst>
              </p:cNvPr>
              <p:cNvSpPr txBox="1"/>
              <p:nvPr/>
            </p:nvSpPr>
            <p:spPr>
              <a:xfrm>
                <a:off x="655228" y="5261844"/>
                <a:ext cx="1087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99C5475-B8F4-42FB-8A2E-BF25DEC9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8" y="5261844"/>
                <a:ext cx="108728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B4478D3-2F76-4F48-9D46-DB08EBDF3CF0}"/>
                  </a:ext>
                </a:extLst>
              </p:cNvPr>
              <p:cNvSpPr txBox="1"/>
              <p:nvPr/>
            </p:nvSpPr>
            <p:spPr>
              <a:xfrm>
                <a:off x="1657476" y="5260337"/>
                <a:ext cx="1087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B4478D3-2F76-4F48-9D46-DB08EBDF3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476" y="5260337"/>
                <a:ext cx="1087287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CF1854-BD4C-4E42-9B77-F3DDFF0875B6}"/>
                  </a:ext>
                </a:extLst>
              </p:cNvPr>
              <p:cNvSpPr txBox="1"/>
              <p:nvPr/>
            </p:nvSpPr>
            <p:spPr>
              <a:xfrm>
                <a:off x="2677566" y="5261844"/>
                <a:ext cx="1087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ECF1854-BD4C-4E42-9B77-F3DDFF087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66" y="5261844"/>
                <a:ext cx="1087287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5B35234-B35A-4B61-9D9F-7881CC1902CC}"/>
                  </a:ext>
                </a:extLst>
              </p:cNvPr>
              <p:cNvSpPr txBox="1"/>
              <p:nvPr/>
            </p:nvSpPr>
            <p:spPr>
              <a:xfrm>
                <a:off x="1586391" y="5783557"/>
                <a:ext cx="1297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5B35234-B35A-4B61-9D9F-7881CC190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91" y="5783557"/>
                <a:ext cx="1297425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D6A0C47-1208-43E0-9676-9241AD3C4EAF}"/>
              </a:ext>
            </a:extLst>
          </p:cNvPr>
          <p:cNvGrpSpPr/>
          <p:nvPr/>
        </p:nvGrpSpPr>
        <p:grpSpPr>
          <a:xfrm>
            <a:off x="493225" y="4675562"/>
            <a:ext cx="3507261" cy="1661993"/>
            <a:chOff x="493225" y="4675562"/>
            <a:chExt cx="3507261" cy="1661993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D97DAA1-B23C-4AB4-BD49-E6BB97128D54}"/>
                </a:ext>
              </a:extLst>
            </p:cNvPr>
            <p:cNvSpPr txBox="1"/>
            <p:nvPr/>
          </p:nvSpPr>
          <p:spPr>
            <a:xfrm>
              <a:off x="3165585" y="4794611"/>
              <a:ext cx="497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endParaRPr lang="en-SG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48C5628-0A85-4BAF-A1B7-12515789A933}"/>
                </a:ext>
              </a:extLst>
            </p:cNvPr>
            <p:cNvGrpSpPr/>
            <p:nvPr/>
          </p:nvGrpSpPr>
          <p:grpSpPr>
            <a:xfrm>
              <a:off x="493225" y="4675562"/>
              <a:ext cx="3507261" cy="1661993"/>
              <a:chOff x="493225" y="4675562"/>
              <a:chExt cx="3507261" cy="1661993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3300B0C-19BB-4E2F-AC37-61B1B6A9919F}"/>
                  </a:ext>
                </a:extLst>
              </p:cNvPr>
              <p:cNvSpPr txBox="1"/>
              <p:nvPr/>
            </p:nvSpPr>
            <p:spPr>
              <a:xfrm>
                <a:off x="1100445" y="4794611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52BF7C2-3A98-4BCC-9E94-86F980D152BA}"/>
                  </a:ext>
                </a:extLst>
              </p:cNvPr>
              <p:cNvSpPr txBox="1"/>
              <p:nvPr/>
            </p:nvSpPr>
            <p:spPr>
              <a:xfrm>
                <a:off x="1850282" y="4794611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B1F3961-3863-4CFE-88E8-A9E7FD2961D4}"/>
                  </a:ext>
                </a:extLst>
              </p:cNvPr>
              <p:cNvSpPr txBox="1"/>
              <p:nvPr/>
            </p:nvSpPr>
            <p:spPr>
              <a:xfrm>
                <a:off x="2504310" y="4794611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00E2FAC-DDD0-4D78-818C-89F37FB8C34C}"/>
                  </a:ext>
                </a:extLst>
              </p:cNvPr>
              <p:cNvSpPr txBox="1"/>
              <p:nvPr/>
            </p:nvSpPr>
            <p:spPr>
              <a:xfrm>
                <a:off x="1460403" y="5313224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D863DE3-6969-4006-B269-4E97B207BA17}"/>
                  </a:ext>
                </a:extLst>
              </p:cNvPr>
              <p:cNvSpPr txBox="1"/>
              <p:nvPr/>
            </p:nvSpPr>
            <p:spPr>
              <a:xfrm>
                <a:off x="2464954" y="5313224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B69EFE1-9FB7-4ADE-A51E-CCFED987E0DB}"/>
                  </a:ext>
                </a:extLst>
              </p:cNvPr>
              <p:cNvSpPr txBox="1"/>
              <p:nvPr/>
            </p:nvSpPr>
            <p:spPr>
              <a:xfrm>
                <a:off x="3502646" y="5313224"/>
                <a:ext cx="4978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SG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4F74ABB-E674-4CBD-9310-141F5D9DE8E1}"/>
                      </a:ext>
                    </a:extLst>
                  </p:cNvPr>
                  <p:cNvSpPr txBox="1"/>
                  <p:nvPr/>
                </p:nvSpPr>
                <p:spPr>
                  <a:xfrm>
                    <a:off x="493225" y="4675562"/>
                    <a:ext cx="55843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94F74ABB-E674-4CBD-9310-141F5D9DE8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225" y="4675562"/>
                    <a:ext cx="558439" cy="58477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5671729B-0A34-4B27-BB7D-853FD6B0634B}"/>
                      </a:ext>
                    </a:extLst>
                  </p:cNvPr>
                  <p:cNvSpPr txBox="1"/>
                  <p:nvPr/>
                </p:nvSpPr>
                <p:spPr>
                  <a:xfrm>
                    <a:off x="2696202" y="5752780"/>
                    <a:ext cx="55614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oMath>
                      </m:oMathPara>
                    </a14:m>
                    <a:endParaRPr lang="en-SG" sz="3200" dirty="0"/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5671729B-0A34-4B27-BB7D-853FD6B063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6202" y="5752780"/>
                    <a:ext cx="556148" cy="58477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873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Q1. </a:t>
                </a:r>
                <a:r>
                  <a:rPr lang="en-US" sz="40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𝒫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4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𝒫</m:t>
                            </m:r>
                            <m:d>
                              <m:dPr>
                                <m:ctrlP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∅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F7BA156-4F16-4647-96DA-959659C5B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31800" y="431800"/>
                <a:ext cx="8316274" cy="762000"/>
              </a:xfrm>
              <a:blipFill>
                <a:blip r:embed="rId2"/>
                <a:stretch>
                  <a:fillRect l="-2639" t="-14400" b="-2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12520" y="1719866"/>
                <a:ext cx="17169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1719866"/>
                <a:ext cx="171694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2520" y="2572318"/>
                <a:ext cx="241884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2572318"/>
                <a:ext cx="2418847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2520" y="3553097"/>
                <a:ext cx="3764280" cy="82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3553097"/>
                <a:ext cx="3764280" cy="829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57953" y="1688157"/>
                <a:ext cx="10734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{∅} 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953" y="1688157"/>
                <a:ext cx="107341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80338" y="2604025"/>
                <a:ext cx="20993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{∅}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38" y="2604025"/>
                <a:ext cx="209938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23516" y="2602768"/>
                <a:ext cx="18121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516" y="2602768"/>
                <a:ext cx="181212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095274" y="3675374"/>
                <a:ext cx="6919090" cy="112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 ∅,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}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 ∅,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SG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</m:d>
                        </m:e>
                      </m:d>
                      <m:r>
                        <a:rPr lang="en-SG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 ∅,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74" y="3675374"/>
                <a:ext cx="6919090" cy="11274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8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14350" y="353623"/>
                <a:ext cx="7571361" cy="1356360"/>
              </a:xfrm>
            </p:spPr>
            <p:txBody>
              <a:bodyPr>
                <a:normAutofit/>
              </a:bodyPr>
              <a:lstStyle/>
              <a:p>
                <a:pPr marL="974725" indent="-974725">
                  <a:lnSpc>
                    <a:spcPct val="100000"/>
                  </a:lnSpc>
                  <a:spcAft>
                    <a:spcPts val="600"/>
                  </a:spcAft>
                  <a:tabLst>
                    <a:tab pos="901700" algn="l"/>
                  </a:tabLst>
                </a:pPr>
                <a:r>
                  <a:rPr lang="en-US" sz="4000" dirty="0">
                    <a:solidFill>
                      <a:srgbClr val="0000FF"/>
                    </a:solidFill>
                  </a:rPr>
                  <a:t>Q2.</a:t>
                </a:r>
                <a:r>
                  <a:rPr lang="en-US" sz="3600" dirty="0">
                    <a:solidFill>
                      <a:srgbClr val="0000FF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:−2≤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and</a:t>
                </a:r>
                <a:br>
                  <a:rPr lang="en-US" sz="3600" dirty="0">
                    <a:solidFill>
                      <a:srgbClr val="0000FF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:−1&lt;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&lt;3</m:t>
                    </m:r>
                    <m:r>
                      <a:rPr lang="en-US" sz="3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</a:rPr>
                  <a:t> 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0D31BE-A53F-3A47-9A8B-E6777AF983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4350" y="353623"/>
                <a:ext cx="7571361" cy="1356360"/>
              </a:xfrm>
              <a:blipFill>
                <a:blip r:embed="rId2"/>
                <a:stretch>
                  <a:fillRect l="-2818" t="-4036" b="-13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226" y="3159517"/>
                <a:ext cx="24212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3159517"/>
                <a:ext cx="2421254" cy="646331"/>
              </a:xfrm>
              <a:prstGeom prst="rect">
                <a:avLst/>
              </a:prstGeom>
              <a:blipFill>
                <a:blip r:embed="rId3"/>
                <a:stretch>
                  <a:fillRect l="-780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225" y="3806660"/>
                <a:ext cx="2421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(b)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3806660"/>
                <a:ext cx="2421255" cy="646331"/>
              </a:xfrm>
              <a:prstGeom prst="rect">
                <a:avLst/>
              </a:prstGeom>
              <a:blipFill>
                <a:blip r:embed="rId4"/>
                <a:stretch>
                  <a:fillRect l="-780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7226" y="4454933"/>
                <a:ext cx="1644014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(c)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4454933"/>
                <a:ext cx="1644014" cy="647613"/>
              </a:xfrm>
              <a:prstGeom prst="rect">
                <a:avLst/>
              </a:prstGeom>
              <a:blipFill>
                <a:blip r:embed="rId5"/>
                <a:stretch>
                  <a:fillRect l="-11481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1B0914-4EA5-4282-859E-100D4D0B7B85}"/>
                  </a:ext>
                </a:extLst>
              </p:cNvPr>
              <p:cNvSpPr txBox="1"/>
              <p:nvPr/>
            </p:nvSpPr>
            <p:spPr>
              <a:xfrm>
                <a:off x="2621647" y="3134702"/>
                <a:ext cx="52367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:−2≤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&lt;3}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1B0914-4EA5-4282-859E-100D4D0B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647" y="3134702"/>
                <a:ext cx="523671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A480A-AB88-4A55-8B22-E8F55F2E296F}"/>
                  </a:ext>
                </a:extLst>
              </p:cNvPr>
              <p:cNvSpPr txBox="1"/>
              <p:nvPr/>
            </p:nvSpPr>
            <p:spPr>
              <a:xfrm>
                <a:off x="2461068" y="3812047"/>
                <a:ext cx="55386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:−1&lt;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≤1}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8A480A-AB88-4A55-8B22-E8F55F2E2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68" y="3812047"/>
                <a:ext cx="553866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A36B2-EC45-45FA-A21D-D4A1C9EE6276}"/>
                  </a:ext>
                </a:extLst>
              </p:cNvPr>
              <p:cNvSpPr txBox="1"/>
              <p:nvPr/>
            </p:nvSpPr>
            <p:spPr>
              <a:xfrm>
                <a:off x="2231166" y="4452991"/>
                <a:ext cx="6750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&lt;−2</m:t>
                            </m:r>
                          </m:e>
                        </m:d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A36B2-EC45-45FA-A21D-D4A1C9EE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66" y="4452991"/>
                <a:ext cx="6750114" cy="646331"/>
              </a:xfrm>
              <a:prstGeom prst="rect">
                <a:avLst/>
              </a:prstGeom>
              <a:blipFill>
                <a:blip r:embed="rId8"/>
                <a:stretch>
                  <a:fillRect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5416427" y="1727416"/>
            <a:ext cx="6228272" cy="1292022"/>
            <a:chOff x="4744528" y="1667822"/>
            <a:chExt cx="6228272" cy="1292022"/>
          </a:xfrm>
        </p:grpSpPr>
        <p:grpSp>
          <p:nvGrpSpPr>
            <p:cNvPr id="36" name="Group 35"/>
            <p:cNvGrpSpPr/>
            <p:nvPr/>
          </p:nvGrpSpPr>
          <p:grpSpPr>
            <a:xfrm>
              <a:off x="4744528" y="2094812"/>
              <a:ext cx="6228272" cy="521570"/>
              <a:chOff x="4744528" y="2223890"/>
              <a:chExt cx="6228272" cy="521570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4744528" y="2223890"/>
                <a:ext cx="6228272" cy="215660"/>
                <a:chOff x="4744528" y="2223890"/>
                <a:chExt cx="6228272" cy="21566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4744528" y="2331720"/>
                  <a:ext cx="62282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352993" y="2223890"/>
                  <a:ext cx="0" cy="2156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6340415" y="2223890"/>
                  <a:ext cx="0" cy="2156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7327836" y="2223890"/>
                  <a:ext cx="0" cy="2156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8309380" y="2223890"/>
                  <a:ext cx="0" cy="2156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9287041" y="2223890"/>
                  <a:ext cx="0" cy="2156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0276203" y="2223890"/>
                  <a:ext cx="0" cy="2156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/>
              <p:cNvSpPr txBox="1"/>
              <p:nvPr/>
            </p:nvSpPr>
            <p:spPr>
              <a:xfrm>
                <a:off x="5129327" y="2406906"/>
                <a:ext cx="45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109619" y="2406906"/>
                <a:ext cx="45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-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98291" y="2406906"/>
                <a:ext cx="45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085711" y="2406906"/>
                <a:ext cx="45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066277" y="2406906"/>
                <a:ext cx="45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046658" y="2406906"/>
                <a:ext cx="459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48938" y="1667822"/>
              <a:ext cx="2956387" cy="390232"/>
              <a:chOff x="5348938" y="1667822"/>
              <a:chExt cx="2956387" cy="3902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5348938" y="1667822"/>
                <a:ext cx="2956387" cy="390232"/>
              </a:xfrm>
              <a:prstGeom prst="rect">
                <a:avLst/>
              </a:prstGeom>
              <a:solidFill>
                <a:srgbClr val="FFFF00">
                  <a:alpha val="76078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597587" y="1680589"/>
                    <a:ext cx="4590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7587" y="1680589"/>
                    <a:ext cx="459089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330654" y="2569612"/>
              <a:ext cx="3945549" cy="390232"/>
              <a:chOff x="6330654" y="2569612"/>
              <a:chExt cx="3945549" cy="39023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330654" y="2569612"/>
                <a:ext cx="3945549" cy="390232"/>
              </a:xfrm>
              <a:prstGeom prst="rect">
                <a:avLst/>
              </a:prstGeom>
              <a:solidFill>
                <a:srgbClr val="92D050">
                  <a:alpha val="76078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8073884" y="2579078"/>
                    <a:ext cx="4590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6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3884" y="2579078"/>
                    <a:ext cx="459089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57226" y="5108946"/>
                <a:ext cx="2421254" cy="647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(d)</a:t>
                </a:r>
                <a:r>
                  <a:rPr lang="en-US" sz="36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US" sz="3600" i="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5108946"/>
                <a:ext cx="2421254" cy="647613"/>
              </a:xfrm>
              <a:prstGeom prst="rect">
                <a:avLst/>
              </a:prstGeom>
              <a:blipFill>
                <a:blip r:embed="rId11"/>
                <a:stretch>
                  <a:fillRect l="-7809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7226" y="5739136"/>
                <a:ext cx="24212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:r>
                  <a:rPr lang="en-US" sz="3600" dirty="0">
                    <a:solidFill>
                      <a:schemeClr val="tx1"/>
                    </a:solidFill>
                  </a:rPr>
                  <a:t>(e)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\ </m:t>
                    </m:r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5739136"/>
                <a:ext cx="2421254" cy="646331"/>
              </a:xfrm>
              <a:prstGeom prst="rect">
                <a:avLst/>
              </a:prstGeom>
              <a:blipFill>
                <a:blip r:embed="rId12"/>
                <a:stretch>
                  <a:fillRect l="-780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742931" y="3154998"/>
                <a:ext cx="2417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[−2,3)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931" y="3154998"/>
                <a:ext cx="2417539" cy="646331"/>
              </a:xfrm>
              <a:prstGeom prst="rect">
                <a:avLst/>
              </a:prstGeom>
              <a:blipFill>
                <a:blip r:embed="rId13"/>
                <a:stretch>
                  <a:fillRect l="-6297" t="-4717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28575" y="3844010"/>
                <a:ext cx="241753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or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−1,1]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575" y="3844010"/>
                <a:ext cx="2417539" cy="646331"/>
              </a:xfrm>
              <a:prstGeom prst="rect">
                <a:avLst/>
              </a:prstGeom>
              <a:blipFill>
                <a:blip r:embed="rId14"/>
                <a:stretch>
                  <a:fillRect l="-6566" t="-4717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BA36B2-EC45-45FA-A21D-D4A1C9EE6276}"/>
                  </a:ext>
                </a:extLst>
              </p:cNvPr>
              <p:cNvSpPr txBox="1"/>
              <p:nvPr/>
            </p:nvSpPr>
            <p:spPr>
              <a:xfrm>
                <a:off x="2988062" y="5131285"/>
                <a:ext cx="67501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&lt;−2</m:t>
                            </m:r>
                          </m:e>
                        </m:d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≥3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.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BBA36B2-EC45-45FA-A21D-D4A1C9EE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62" y="5131285"/>
                <a:ext cx="6750114" cy="646331"/>
              </a:xfrm>
              <a:prstGeom prst="rect">
                <a:avLst/>
              </a:prstGeom>
              <a:blipFill>
                <a:blip r:embed="rId15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1B0914-4EA5-4282-859E-100D4D0B7B85}"/>
                  </a:ext>
                </a:extLst>
              </p:cNvPr>
              <p:cNvSpPr txBox="1"/>
              <p:nvPr/>
            </p:nvSpPr>
            <p:spPr>
              <a:xfrm>
                <a:off x="2737079" y="5730876"/>
                <a:ext cx="52367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:−2≤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≤−1}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1B0914-4EA5-4282-859E-100D4D0B7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079" y="5730876"/>
                <a:ext cx="5236716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858363" y="5751172"/>
                <a:ext cx="2446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[−2,−1]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363" y="5751172"/>
                <a:ext cx="2446268" cy="646331"/>
              </a:xfrm>
              <a:prstGeom prst="rect">
                <a:avLst/>
              </a:prstGeom>
              <a:blipFill>
                <a:blip r:embed="rId17"/>
                <a:stretch>
                  <a:fillRect l="-6234" t="-4717" b="-28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53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allAtOnce"/>
      <p:bldP spid="8" grpId="1" build="allAtOnce"/>
      <p:bldP spid="10" grpId="1" build="allAtOnce"/>
      <p:bldP spid="46" grpId="0"/>
      <p:bldP spid="47" grpId="0"/>
      <p:bldP spid="48" grpId="0" build="allAtOnce"/>
      <p:bldP spid="49" grpId="0" build="allAtOnce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8" y="274686"/>
            <a:ext cx="1245159" cy="766967"/>
          </a:xfrm>
        </p:spPr>
        <p:txBody>
          <a:bodyPr>
            <a:noAutofit/>
          </a:bodyPr>
          <a:lstStyle/>
          <a:p>
            <a:r>
              <a:rPr lang="en-SG" sz="4000" dirty="0">
                <a:solidFill>
                  <a:srgbClr val="0000FF"/>
                </a:solidFill>
              </a:rPr>
              <a:t>Q3.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2DF7F-6D0A-419F-8362-AF1B7BDEC0E3}"/>
              </a:ext>
            </a:extLst>
          </p:cNvPr>
          <p:cNvSpPr txBox="1">
            <a:spLocks/>
          </p:cNvSpPr>
          <p:nvPr/>
        </p:nvSpPr>
        <p:spPr>
          <a:xfrm>
            <a:off x="1330037" y="382471"/>
            <a:ext cx="10325151" cy="157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AY2022</a:t>
            </a:r>
            <a:r>
              <a:rPr lang="en-US" sz="2000" dirty="0">
                <a:solidFill>
                  <a:srgbClr val="0000FF"/>
                </a:solidFill>
              </a:rPr>
              <a:t>/23 </a:t>
            </a:r>
            <a:r>
              <a:rPr lang="en-US" sz="2000" dirty="0" err="1">
                <a:solidFill>
                  <a:srgbClr val="0000FF"/>
                </a:solidFill>
              </a:rPr>
              <a:t>Sem2</a:t>
            </a:r>
            <a:r>
              <a:rPr lang="en-US" sz="2000" dirty="0">
                <a:solidFill>
                  <a:srgbClr val="0000FF"/>
                </a:solidFill>
              </a:rPr>
              <a:t> mid-term test)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</a:rPr>
              <a:t>For each of the following statements, prove whether it is true or false.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4F3D61-49BC-34C4-3B13-1D3275BDC73A}"/>
                  </a:ext>
                </a:extLst>
              </p:cNvPr>
              <p:cNvSpPr txBox="1"/>
              <p:nvPr/>
            </p:nvSpPr>
            <p:spPr>
              <a:xfrm>
                <a:off x="657226" y="1968015"/>
                <a:ext cx="1099796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93738" indent="-693738">
                  <a:tabLst>
                    <a:tab pos="693738" algn="l"/>
                  </a:tabLst>
                </a:pPr>
                <a:r>
                  <a:rPr lang="en-US" sz="3200" dirty="0">
                    <a:solidFill>
                      <a:schemeClr val="tx1"/>
                    </a:solidFill>
                  </a:rPr>
                  <a:t>(a)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There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exist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non</m:t>
                    </m:r>
                    <m:r>
                      <m:rPr>
                        <m:nor/>
                      </m:rPr>
                      <a:rPr lang="en-US" sz="3200"/>
                      <m:t>−</m:t>
                    </m:r>
                    <m:r>
                      <m:rPr>
                        <m:nor/>
                      </m:rPr>
                      <a:rPr lang="en-US" sz="3200"/>
                      <m:t>empty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finite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sets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and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such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that</m:t>
                    </m:r>
                    <m:r>
                      <m:rPr>
                        <m:nor/>
                      </m:rPr>
                      <a:rPr lang="en-US" sz="3200"/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4F3D61-49BC-34C4-3B13-1D3275BDC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6" y="1968015"/>
                <a:ext cx="10997962" cy="1077218"/>
              </a:xfrm>
              <a:prstGeom prst="rect">
                <a:avLst/>
              </a:prstGeom>
              <a:blipFill>
                <a:blip r:embed="rId2"/>
                <a:stretch>
                  <a:fillRect l="-1441"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FE61646-1BE1-CADB-DACD-6CAC97ABECEA}"/>
              </a:ext>
            </a:extLst>
          </p:cNvPr>
          <p:cNvSpPr txBox="1"/>
          <p:nvPr/>
        </p:nvSpPr>
        <p:spPr>
          <a:xfrm>
            <a:off x="3100424" y="3265004"/>
            <a:ext cx="256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93738">
              <a:tabLst>
                <a:tab pos="69373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Example?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747D8-F29D-6A5E-EA39-30B29F339BE2}"/>
              </a:ext>
            </a:extLst>
          </p:cNvPr>
          <p:cNvSpPr txBox="1"/>
          <p:nvPr/>
        </p:nvSpPr>
        <p:spPr>
          <a:xfrm>
            <a:off x="1638717" y="3264561"/>
            <a:ext cx="146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3600" dirty="0">
                <a:solidFill>
                  <a:srgbClr val="C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995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8" y="274686"/>
            <a:ext cx="1245159" cy="766967"/>
          </a:xfrm>
        </p:spPr>
        <p:txBody>
          <a:bodyPr>
            <a:noAutofit/>
          </a:bodyPr>
          <a:lstStyle/>
          <a:p>
            <a:r>
              <a:rPr lang="en-SG" sz="4000" dirty="0">
                <a:solidFill>
                  <a:srgbClr val="0000FF"/>
                </a:solidFill>
              </a:rPr>
              <a:t>Q3.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2DF7F-6D0A-419F-8362-AF1B7BDEC0E3}"/>
              </a:ext>
            </a:extLst>
          </p:cNvPr>
          <p:cNvSpPr txBox="1">
            <a:spLocks/>
          </p:cNvSpPr>
          <p:nvPr/>
        </p:nvSpPr>
        <p:spPr>
          <a:xfrm>
            <a:off x="1330037" y="382471"/>
            <a:ext cx="10325151" cy="157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AY2022</a:t>
            </a:r>
            <a:r>
              <a:rPr lang="en-US" sz="2000" dirty="0">
                <a:solidFill>
                  <a:srgbClr val="0000FF"/>
                </a:solidFill>
              </a:rPr>
              <a:t>/23 </a:t>
            </a:r>
            <a:r>
              <a:rPr lang="en-US" sz="2000" dirty="0" err="1">
                <a:solidFill>
                  <a:srgbClr val="0000FF"/>
                </a:solidFill>
              </a:rPr>
              <a:t>Sem2</a:t>
            </a:r>
            <a:r>
              <a:rPr lang="en-US" sz="2000" dirty="0">
                <a:solidFill>
                  <a:srgbClr val="0000FF"/>
                </a:solidFill>
              </a:rPr>
              <a:t> mid-term test)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</a:rPr>
              <a:t>For each of the following statements, prove whether it is true or false.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61646-1BE1-CADB-DACD-6CAC97ABECEA}"/>
                  </a:ext>
                </a:extLst>
              </p:cNvPr>
              <p:cNvSpPr txBox="1"/>
              <p:nvPr/>
            </p:nvSpPr>
            <p:spPr>
              <a:xfrm>
                <a:off x="657225" y="1938711"/>
                <a:ext cx="1080430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93738" indent="-693738">
                  <a:tabLst>
                    <a:tab pos="693738" algn="l"/>
                  </a:tabLst>
                </a:pPr>
                <a:r>
                  <a:rPr lang="en-US" sz="3200" dirty="0">
                    <a:solidFill>
                      <a:schemeClr val="tx1"/>
                    </a:solidFill>
                  </a:rPr>
                  <a:t>(b)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There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exist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non</m:t>
                    </m:r>
                    <m:r>
                      <m:rPr>
                        <m:nor/>
                      </m:rPr>
                      <a:rPr lang="en-US" sz="3200"/>
                      <m:t>−</m:t>
                    </m:r>
                    <m:r>
                      <m:rPr>
                        <m:nor/>
                      </m:rPr>
                      <a:rPr lang="en-US" sz="3200"/>
                      <m:t>empty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finite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sets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and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such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that</m:t>
                    </m:r>
                    <m:r>
                      <m:rPr>
                        <m:nor/>
                      </m:rPr>
                      <a:rPr lang="en-US" sz="3200"/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61646-1BE1-CADB-DACD-6CAC97AB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" y="1938711"/>
                <a:ext cx="10804306" cy="1077218"/>
              </a:xfrm>
              <a:prstGeom prst="rect">
                <a:avLst/>
              </a:prstGeom>
              <a:blipFill>
                <a:blip r:embed="rId2"/>
                <a:stretch>
                  <a:fillRect l="-1467" t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E61646-1BE1-CADB-DACD-6CAC97ABECEA}"/>
              </a:ext>
            </a:extLst>
          </p:cNvPr>
          <p:cNvSpPr txBox="1"/>
          <p:nvPr/>
        </p:nvSpPr>
        <p:spPr>
          <a:xfrm>
            <a:off x="3100424" y="3265004"/>
            <a:ext cx="256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93738">
              <a:tabLst>
                <a:tab pos="693738" algn="l"/>
              </a:tabLst>
            </a:pPr>
            <a:r>
              <a:rPr lang="en-US" sz="3600" dirty="0">
                <a:solidFill>
                  <a:schemeClr val="tx1"/>
                </a:solidFill>
              </a:rPr>
              <a:t>Example?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747D8-F29D-6A5E-EA39-30B29F339BE2}"/>
              </a:ext>
            </a:extLst>
          </p:cNvPr>
          <p:cNvSpPr txBox="1"/>
          <p:nvPr/>
        </p:nvSpPr>
        <p:spPr>
          <a:xfrm>
            <a:off x="1638717" y="3264561"/>
            <a:ext cx="146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3600" dirty="0">
                <a:solidFill>
                  <a:srgbClr val="C0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0697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DDFB-EB06-4120-AD42-E282D345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8" y="274686"/>
            <a:ext cx="1245159" cy="766967"/>
          </a:xfrm>
        </p:spPr>
        <p:txBody>
          <a:bodyPr>
            <a:noAutofit/>
          </a:bodyPr>
          <a:lstStyle/>
          <a:p>
            <a:r>
              <a:rPr lang="en-SG" sz="4000" dirty="0">
                <a:solidFill>
                  <a:srgbClr val="0000FF"/>
                </a:solidFill>
              </a:rPr>
              <a:t>Q3.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85783" y="6492875"/>
            <a:ext cx="1706217" cy="365125"/>
          </a:xfrm>
        </p:spPr>
        <p:txBody>
          <a:bodyPr/>
          <a:lstStyle/>
          <a:p>
            <a:fld id="{576A5E36-E009-4840-A577-F8CF29116582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2DF7F-6D0A-419F-8362-AF1B7BDEC0E3}"/>
              </a:ext>
            </a:extLst>
          </p:cNvPr>
          <p:cNvSpPr txBox="1">
            <a:spLocks/>
          </p:cNvSpPr>
          <p:nvPr/>
        </p:nvSpPr>
        <p:spPr>
          <a:xfrm>
            <a:off x="1330037" y="382471"/>
            <a:ext cx="10325151" cy="157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AY2022</a:t>
            </a:r>
            <a:r>
              <a:rPr lang="en-US" sz="2000" dirty="0">
                <a:solidFill>
                  <a:srgbClr val="0000FF"/>
                </a:solidFill>
              </a:rPr>
              <a:t>/23 </a:t>
            </a:r>
            <a:r>
              <a:rPr lang="en-US" sz="2000" dirty="0" err="1">
                <a:solidFill>
                  <a:srgbClr val="0000FF"/>
                </a:solidFill>
              </a:rPr>
              <a:t>Sem2</a:t>
            </a:r>
            <a:r>
              <a:rPr lang="en-US" sz="2000" dirty="0">
                <a:solidFill>
                  <a:srgbClr val="0000FF"/>
                </a:solidFill>
              </a:rPr>
              <a:t> mid-term test)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>
                <a:solidFill>
                  <a:srgbClr val="0000FF"/>
                </a:solidFill>
              </a:rPr>
              <a:t>For each of the following statements, prove whether it is true or false.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61646-1BE1-CADB-DACD-6CAC97ABECEA}"/>
                  </a:ext>
                </a:extLst>
              </p:cNvPr>
              <p:cNvSpPr txBox="1"/>
              <p:nvPr/>
            </p:nvSpPr>
            <p:spPr>
              <a:xfrm>
                <a:off x="393558" y="1710133"/>
                <a:ext cx="116424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09588" indent="-509588">
                  <a:tabLst>
                    <a:tab pos="468313" algn="l"/>
                  </a:tabLst>
                </a:pPr>
                <a:r>
                  <a:rPr lang="en-US" sz="3200" dirty="0">
                    <a:solidFill>
                      <a:schemeClr val="tx1"/>
                    </a:solidFill>
                  </a:rPr>
                  <a:t>(c)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There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exist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finite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sets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and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such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m:rPr>
                        <m:nor/>
                      </m:rPr>
                      <a:rPr lang="en-US" sz="3200"/>
                      <m:t>that</m:t>
                    </m:r>
                    <m:r>
                      <m:rPr>
                        <m:nor/>
                      </m:rPr>
                      <a:rPr lang="en-US" sz="3200"/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3200"/>
                      <m:t>.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61646-1BE1-CADB-DACD-6CAC97AB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8" y="1710133"/>
                <a:ext cx="11642498" cy="584775"/>
              </a:xfrm>
              <a:prstGeom prst="rect">
                <a:avLst/>
              </a:prstGeom>
              <a:blipFill>
                <a:blip r:embed="rId2"/>
                <a:stretch>
                  <a:fillRect l="-1362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E61646-1BE1-CADB-DACD-6CAC97ABECEA}"/>
                  </a:ext>
                </a:extLst>
              </p:cNvPr>
              <p:cNvSpPr txBox="1"/>
              <p:nvPr/>
            </p:nvSpPr>
            <p:spPr>
              <a:xfrm>
                <a:off x="738088" y="2359600"/>
                <a:ext cx="10953438" cy="233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4538" indent="-744538"/>
                <a:r>
                  <a:rPr lang="en-US" sz="2400" dirty="0">
                    <a:solidFill>
                      <a:srgbClr val="C00000"/>
                    </a:solidFill>
                  </a:rPr>
                  <a:t>1. 	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 marL="744538" indent="-744538"/>
                <a:r>
                  <a:rPr lang="en-US" sz="2400" dirty="0">
                    <a:solidFill>
                      <a:srgbClr val="C00000"/>
                    </a:solidFill>
                  </a:rPr>
                  <a:t>2.	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(cardinality of power set).</a:t>
                </a:r>
              </a:p>
              <a:p>
                <a:pPr marL="744538" indent="-744538"/>
                <a:r>
                  <a:rPr lang="en-US" sz="2400" dirty="0">
                    <a:solidFill>
                      <a:srgbClr val="C00000"/>
                    </a:solidFill>
                  </a:rPr>
                  <a:t>3.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(cardinality of Cartesian product) </a:t>
                </a:r>
                <a:r>
                  <a:rPr lang="en-US" sz="2400" dirty="0">
                    <a:solidFill>
                      <a:srgbClr val="C00000"/>
                    </a:solidFill>
                  </a:rPr>
                  <a:t>and hence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(cardinality of power set).</a:t>
                </a:r>
              </a:p>
              <a:p>
                <a:pPr marL="744538" indent="-744538"/>
                <a:r>
                  <a:rPr lang="en-US" sz="2400" dirty="0">
                    <a:solidFill>
                      <a:srgbClr val="C00000"/>
                    </a:solidFill>
                  </a:rPr>
                  <a:t>4.	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</a:rPr>
                  <a:t>(cardinality of Cartesian product).</a:t>
                </a:r>
              </a:p>
              <a:p>
                <a:pPr marL="744538" indent="-744538"/>
                <a:r>
                  <a:rPr lang="en-US" sz="2400" dirty="0">
                    <a:solidFill>
                      <a:srgbClr val="C00000"/>
                    </a:solidFill>
                  </a:rPr>
                  <a:t>5.	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 therefore the statement is false.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E61646-1BE1-CADB-DACD-6CAC97ABE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8" y="2359600"/>
                <a:ext cx="10953438" cy="2334485"/>
              </a:xfrm>
              <a:prstGeom prst="rect">
                <a:avLst/>
              </a:prstGeom>
              <a:blipFill>
                <a:blip r:embed="rId3"/>
                <a:stretch>
                  <a:fillRect l="-835" t="-2089" r="-111" b="-4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86747D8-F29D-6A5E-EA39-30B29F339BE2}"/>
              </a:ext>
            </a:extLst>
          </p:cNvPr>
          <p:cNvSpPr txBox="1"/>
          <p:nvPr/>
        </p:nvSpPr>
        <p:spPr>
          <a:xfrm>
            <a:off x="9931314" y="2284499"/>
            <a:ext cx="146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3600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94907-1000-4C2B-9471-AC1DBCA0B603}"/>
              </a:ext>
            </a:extLst>
          </p:cNvPr>
          <p:cNvSpPr txBox="1"/>
          <p:nvPr/>
        </p:nvSpPr>
        <p:spPr>
          <a:xfrm>
            <a:off x="393558" y="4723250"/>
            <a:ext cx="297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you write a correct proof for this?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4226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</p:bldLst>
  </p:timing>
</p:sld>
</file>

<file path=ppt/theme/theme1.xml><?xml version="1.0" encoding="utf-8"?>
<a:theme xmlns:a="http://schemas.openxmlformats.org/drawingml/2006/main" name="Theme1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C403805-0F28-0D4B-9A9D-D07C3B5073D2}" vid="{C6A40526-DE8D-994A-A983-BBF5A3AC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2247</TotalTime>
  <Words>3447</Words>
  <Application>Microsoft Office PowerPoint</Application>
  <PresentationFormat>Widescreen</PresentationFormat>
  <Paragraphs>391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Cambria Math</vt:lpstr>
      <vt:lpstr>Corbel</vt:lpstr>
      <vt:lpstr>Symbol</vt:lpstr>
      <vt:lpstr>Theme1</vt:lpstr>
      <vt:lpstr>Cs1231S tutorial #3</vt:lpstr>
      <vt:lpstr>Learning objectives of this tutorial</vt:lpstr>
      <vt:lpstr>PowerPoint Presentation</vt:lpstr>
      <vt:lpstr>Q1. (a) P({a,b,c})</vt:lpstr>
      <vt:lpstr>Q1. (b) P(P(P(∅)))</vt:lpstr>
      <vt:lpstr>Q2.  A={x∈R :-2≤x≤1} and B={x∈R :-1&lt;x&lt;3} .</vt:lpstr>
      <vt:lpstr>Q3.</vt:lpstr>
      <vt:lpstr>Q3.</vt:lpstr>
      <vt:lpstr>Q3.</vt:lpstr>
      <vt:lpstr>Q3.</vt:lpstr>
      <vt:lpstr>Q4. Let A={2n+1 :n∈Z} and B={2n-5 :n∈Z}.   Is A=B? </vt:lpstr>
      <vt:lpstr>Q4. Let A={2n+1 :n∈Z} and B={2n-5 :n∈Z}.   Is A=B? </vt:lpstr>
      <vt:lpstr>Q4. Let A={2n+1 :n∈Z} and B={2n-5 :n∈Z}.   Is A=B? </vt:lpstr>
      <vt:lpstr>Q5. Show that for all sets A, B, C,  A∩(B∖C)=(A∩B)∖C.</vt:lpstr>
      <vt:lpstr>Break</vt:lpstr>
      <vt:lpstr>Q6. Prove that for all sets A,B and C,     A \ (B \ C)=(A \ B)∪(A∩C).</vt:lpstr>
      <vt:lpstr>Q7(a).  For all sets A and B, define  A⊕B=(A∖B)∪(B∖A).</vt:lpstr>
      <vt:lpstr>Q7(b).  For all sets A and B, define  A⊕B=(A∖B)∪(B∖A).</vt:lpstr>
      <vt:lpstr>Q8.  Let A, B be sets.  Show that A⊆B if and only if A∪B=B.</vt:lpstr>
      <vt:lpstr>Q8.  Let A, B be sets.  Show that A⊆B if and only if A∪B=B.</vt:lpstr>
      <vt:lpstr>Q8.  Let A, B be sets.  Show that A⊆B if and only if A∪B=B.</vt:lpstr>
      <vt:lpstr>Q9. For all sets A,B,C,    (A \ B)∪(B \ A)=(A∪B)  \ (A∩B). </vt:lpstr>
      <vt:lpstr>Q9. For all sets A,B,C,    (A \ B)∪(B \ A)=(A∪B)  \ (A∩B). </vt:lpstr>
      <vt:lpstr>Q9. For all sets A,B,C,    (A \ B)∪(B \ A)=(A∪B)  \ (A∩B). </vt:lpstr>
      <vt:lpstr>Q9. For all sets A,B,C,    (A \ B)∪(B \ A)=(A∪B)  \ (A∩B). </vt:lpstr>
      <vt:lpstr>Q10.  HSWW is the set of students in the Hogwarts School of Witchcraft and Wizardry, and G,H,R,S are the sets of students in the 4 houses. What are the necessary conditions for {G,H,R,S} to be a partition of HSWW?</vt:lpstr>
      <vt:lpstr>Q11-12.  For sets A_m,A_(m+1),…,A_n, define </vt:lpstr>
      <vt:lpstr>Q11.  Let A_i={x∈Z :i≤x≤2i} for all integers i.  Write A_(-2), ⋃_(i=3)^5▒A_i  and ⋂_(i=3)^5▒A_i  in set-roster notation, set-builder notation and interval notation.</vt:lpstr>
      <vt:lpstr>Q12.  Let V_i={x∈R :-1/i≤x≤1/i}=[-1/i,1/i] for all positive integers i.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 tutorial #3</dc:title>
  <dc:creator>Eng Cheong Teo</dc:creator>
  <cp:lastModifiedBy>Gary Axel Muliyono</cp:lastModifiedBy>
  <cp:revision>291</cp:revision>
  <cp:lastPrinted>2021-09-01T01:01:08Z</cp:lastPrinted>
  <dcterms:created xsi:type="dcterms:W3CDTF">2020-08-29T13:48:12Z</dcterms:created>
  <dcterms:modified xsi:type="dcterms:W3CDTF">2025-09-09T09:56:46Z</dcterms:modified>
</cp:coreProperties>
</file>