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354" r:id="rId3"/>
    <p:sldId id="355" r:id="rId4"/>
    <p:sldId id="285" r:id="rId5"/>
    <p:sldId id="332" r:id="rId6"/>
    <p:sldId id="268" r:id="rId7"/>
    <p:sldId id="339" r:id="rId8"/>
    <p:sldId id="259" r:id="rId9"/>
    <p:sldId id="315" r:id="rId10"/>
    <p:sldId id="340" r:id="rId11"/>
    <p:sldId id="309" r:id="rId12"/>
    <p:sldId id="311" r:id="rId13"/>
    <p:sldId id="313" r:id="rId14"/>
    <p:sldId id="316" r:id="rId15"/>
    <p:sldId id="341" r:id="rId16"/>
    <p:sldId id="350" r:id="rId17"/>
    <p:sldId id="351" r:id="rId18"/>
    <p:sldId id="352" r:id="rId19"/>
    <p:sldId id="353" r:id="rId20"/>
    <p:sldId id="356" r:id="rId21"/>
    <p:sldId id="345" r:id="rId22"/>
    <p:sldId id="342" r:id="rId23"/>
    <p:sldId id="349" r:id="rId24"/>
    <p:sldId id="343" r:id="rId25"/>
    <p:sldId id="344" r:id="rId26"/>
    <p:sldId id="346" r:id="rId27"/>
    <p:sldId id="347" r:id="rId28"/>
    <p:sldId id="348" r:id="rId29"/>
    <p:sldId id="33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0099"/>
    <a:srgbClr val="FFCCCC"/>
    <a:srgbClr val="FFD9D9"/>
    <a:srgbClr val="FFE5E5"/>
    <a:srgbClr val="DFC9EF"/>
    <a:srgbClr val="BC8FDD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81806" autoAdjust="0"/>
  </p:normalViewPr>
  <p:slideViewPr>
    <p:cSldViewPr snapToGrid="0" snapToObjects="1">
      <p:cViewPr varScale="1">
        <p:scale>
          <a:sx n="92" d="100"/>
          <a:sy n="92" d="100"/>
        </p:scale>
        <p:origin x="516" y="64"/>
      </p:cViewPr>
      <p:guideLst/>
    </p:cSldViewPr>
  </p:slideViewPr>
  <p:outlineViewPr>
    <p:cViewPr>
      <p:scale>
        <a:sx n="33" d="100"/>
        <a:sy n="33" d="100"/>
      </p:scale>
      <p:origin x="0" y="-133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7.png"/><Relationship Id="rId7" Type="http://schemas.openxmlformats.org/officeDocument/2006/relationships/image" Target="../media/image25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41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29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36.png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7.png"/><Relationship Id="rId7" Type="http://schemas.openxmlformats.org/officeDocument/2006/relationships/image" Target="../media/image3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48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47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7.png"/><Relationship Id="rId4" Type="http://schemas.openxmlformats.org/officeDocument/2006/relationships/image" Target="../media/image1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4.png"/><Relationship Id="rId5" Type="http://schemas.openxmlformats.org/officeDocument/2006/relationships/image" Target="../media/image92.png"/><Relationship Id="rId10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.png"/><Relationship Id="rId3" Type="http://schemas.openxmlformats.org/officeDocument/2006/relationships/image" Target="../media/image310.png"/><Relationship Id="rId21" Type="http://schemas.openxmlformats.org/officeDocument/2006/relationships/image" Target="../media/image13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9.png"/><Relationship Id="rId15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11.png"/><Relationship Id="rId14" Type="http://schemas.openxmlformats.org/officeDocument/2006/relationships/image" Target="../media/image41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240.png"/><Relationship Id="rId5" Type="http://schemas.openxmlformats.org/officeDocument/2006/relationships/image" Target="../media/image28.png"/><Relationship Id="rId10" Type="http://schemas.openxmlformats.org/officeDocument/2006/relationships/image" Target="../media/image230.png"/><Relationship Id="rId4" Type="http://schemas.openxmlformats.org/officeDocument/2006/relationships/image" Target="../media/image210.png"/><Relationship Id="rId9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Cs1231s</a:t>
            </a:r>
            <a:br>
              <a:rPr lang="en-US" dirty="0"/>
            </a:br>
            <a:r>
              <a:rPr lang="en-US" dirty="0"/>
              <a:t>tutorial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Relations &amp; Equivalence relations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D26E4-A062-4E0C-BFBC-9360897BE02E}"/>
              </a:ext>
            </a:extLst>
          </p:cNvPr>
          <p:cNvSpPr txBox="1"/>
          <p:nvPr/>
        </p:nvSpPr>
        <p:spPr>
          <a:xfrm>
            <a:off x="2759081" y="5975624"/>
            <a:ext cx="9108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Adapted from slides by Goh Siau </a:t>
            </a:r>
            <a:r>
              <a:rPr lang="en-US" sz="3200" dirty="0" err="1">
                <a:solidFill>
                  <a:schemeClr val="bg1"/>
                </a:solidFill>
              </a:rPr>
              <a:t>Chiak</a:t>
            </a:r>
            <a:r>
              <a:rPr lang="en-US" sz="3200" dirty="0">
                <a:solidFill>
                  <a:schemeClr val="bg1"/>
                </a:solidFill>
              </a:rPr>
              <a:t> and Aaron Tan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Q3(b)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 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4C828A-9593-464D-8600-AADF80686A1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2D39A-1C94-4A87-AB60-FF7FEC2F6A35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53D15-EC10-4A6F-B08A-3783B6D0ED75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E5AED-FB8F-400C-84E0-A49E3E105309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/>
              <p:nvPr/>
            </p:nvSpPr>
            <p:spPr>
              <a:xfrm>
                <a:off x="2504895" y="2921593"/>
                <a:ext cx="2598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5" y="2921593"/>
                <a:ext cx="2598733" cy="461665"/>
              </a:xfrm>
              <a:prstGeom prst="rect">
                <a:avLst/>
              </a:prstGeom>
              <a:blipFill>
                <a:blip r:embed="rId5"/>
                <a:stretch>
                  <a:fillRect l="-23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/>
              <p:nvPr/>
            </p:nvSpPr>
            <p:spPr>
              <a:xfrm>
                <a:off x="2671167" y="3771875"/>
                <a:ext cx="4271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7" y="3771875"/>
                <a:ext cx="4271894" cy="461665"/>
              </a:xfrm>
              <a:prstGeom prst="rect">
                <a:avLst/>
              </a:prstGeom>
              <a:blipFill>
                <a:blip r:embed="rId6"/>
                <a:stretch>
                  <a:fillRect l="-143" b="-18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/>
              <p:nvPr/>
            </p:nvSpPr>
            <p:spPr>
              <a:xfrm>
                <a:off x="2641288" y="4557156"/>
                <a:ext cx="585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ℚ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88" y="4557156"/>
                <a:ext cx="5854126" cy="461665"/>
              </a:xfrm>
              <a:prstGeom prst="rect">
                <a:avLst/>
              </a:prstGeom>
              <a:blipFill>
                <a:blip r:embed="rId7"/>
                <a:stretch>
                  <a:fillRect l="-104"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1DBCC9C-A4E4-4E70-8446-0EEDA0A545C2}"/>
              </a:ext>
            </a:extLst>
          </p:cNvPr>
          <p:cNvSpPr txBox="1"/>
          <p:nvPr/>
        </p:nvSpPr>
        <p:spPr>
          <a:xfrm>
            <a:off x="3863083" y="5456417"/>
            <a:ext cx="1410666" cy="4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98A882-5EB5-41CA-9C49-E6E5F39ADF9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8A882-5EB5-41CA-9C49-E6E5F39ADF9E}"/>
              </a:ext>
            </a:extLst>
          </p:cNvPr>
          <p:cNvSpPr txBox="1"/>
          <p:nvPr/>
        </p:nvSpPr>
        <p:spPr>
          <a:xfrm>
            <a:off x="309069" y="460851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AD70D-6601-4CEA-9530-B10B6A46B24D}"/>
              </a:ext>
            </a:extLst>
          </p:cNvPr>
          <p:cNvSpPr txBox="1"/>
          <p:nvPr/>
        </p:nvSpPr>
        <p:spPr>
          <a:xfrm>
            <a:off x="309069" y="378259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B6A547-7DD4-4F93-B5A7-F3B0412EEBC8}"/>
              </a:ext>
            </a:extLst>
          </p:cNvPr>
          <p:cNvSpPr txBox="1"/>
          <p:nvPr/>
        </p:nvSpPr>
        <p:spPr>
          <a:xfrm>
            <a:off x="309069" y="54644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34" grpId="0"/>
      <p:bldP spid="32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Q3(c)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⩾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BB8B40-5B1E-45B9-A07E-D93434D4BECF}"/>
                  </a:ext>
                </a:extLst>
              </p:cNvPr>
              <p:cNvSpPr txBox="1"/>
              <p:nvPr/>
            </p:nvSpPr>
            <p:spPr>
              <a:xfrm>
                <a:off x="2504895" y="2921593"/>
                <a:ext cx="66603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⩾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BB8B40-5B1E-45B9-A07E-D93434D4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5" y="2921593"/>
                <a:ext cx="6660369" cy="461665"/>
              </a:xfrm>
              <a:prstGeom prst="rect">
                <a:avLst/>
              </a:prstGeom>
              <a:blipFill>
                <a:blip r:embed="rId4"/>
                <a:stretch>
                  <a:fillRect l="-92" b="-131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F3C43D-1DC8-4578-9CDC-9CA6FC9004DF}"/>
                  </a:ext>
                </a:extLst>
              </p:cNvPr>
              <p:cNvSpPr txBox="1"/>
              <p:nvPr/>
            </p:nvSpPr>
            <p:spPr>
              <a:xfrm>
                <a:off x="2671165" y="3771875"/>
                <a:ext cx="8865515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⩾0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 (by commutativity of multiplication)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F3C43D-1DC8-4578-9CDC-9CA6FC90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5" y="3771875"/>
                <a:ext cx="8865515" cy="453137"/>
              </a:xfrm>
              <a:prstGeom prst="rect">
                <a:avLst/>
              </a:prstGeom>
              <a:blipFill>
                <a:blip r:embed="rId5"/>
                <a:stretch>
                  <a:fillRect l="-69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4708C9-FC6D-4F4E-90AF-F0FC7217F116}"/>
                  </a:ext>
                </a:extLst>
              </p:cNvPr>
              <p:cNvSpPr txBox="1"/>
              <p:nvPr/>
            </p:nvSpPr>
            <p:spPr>
              <a:xfrm>
                <a:off x="2504895" y="4618176"/>
                <a:ext cx="4720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(−1)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pc="-200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(−1)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4708C9-FC6D-4F4E-90AF-F0FC7217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5" y="4618176"/>
                <a:ext cx="4720853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4E6A-C156-4C18-B00E-C022215E39E6}"/>
                  </a:ext>
                </a:extLst>
              </p:cNvPr>
              <p:cNvSpPr txBox="1"/>
              <p:nvPr/>
            </p:nvSpPr>
            <p:spPr>
              <a:xfrm>
                <a:off x="3863083" y="5456417"/>
                <a:ext cx="2572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not transitive.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4E6A-C156-4C18-B00E-C022215E3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56417"/>
                <a:ext cx="2572439" cy="461665"/>
              </a:xfrm>
              <a:prstGeom prst="rect">
                <a:avLst/>
              </a:prstGeom>
              <a:blipFill>
                <a:blip r:embed="rId7"/>
                <a:stretch>
                  <a:fillRect l="-711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8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5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4" grpId="0"/>
      <p:bldP spid="25" grpId="0"/>
      <p:bldP spid="2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Q3(d)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4AEA5D-798C-45BF-B424-4AFA158971B9}"/>
                  </a:ext>
                </a:extLst>
              </p:cNvPr>
              <p:cNvSpPr txBox="1"/>
              <p:nvPr/>
            </p:nvSpPr>
            <p:spPr>
              <a:xfrm>
                <a:off x="2671166" y="3771875"/>
                <a:ext cx="8697874" cy="760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 (by commutativity of multiplication)</a:t>
                </a:r>
              </a:p>
              <a:p>
                <a:endParaRPr lang="en-US" sz="20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4AEA5D-798C-45BF-B424-4AFA15897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6" y="3771875"/>
                <a:ext cx="8697874" cy="760914"/>
              </a:xfrm>
              <a:prstGeom prst="rect">
                <a:avLst/>
              </a:prstGeom>
              <a:blipFill>
                <a:blip r:embed="rId5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58043E-12AF-405C-9D19-E479081E087C}"/>
                  </a:ext>
                </a:extLst>
              </p:cNvPr>
              <p:cNvSpPr txBox="1"/>
              <p:nvPr/>
            </p:nvSpPr>
            <p:spPr>
              <a:xfrm>
                <a:off x="3863083" y="5469592"/>
                <a:ext cx="2319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not reflexive.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58043E-12AF-405C-9D19-E479081E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69592"/>
                <a:ext cx="2319687" cy="461665"/>
              </a:xfrm>
              <a:prstGeom prst="rect">
                <a:avLst/>
              </a:prstGeom>
              <a:blipFill>
                <a:blip r:embed="rId6"/>
                <a:stretch>
                  <a:fillRect l="-789" t="-10526" r="-4211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2CF899-F886-4360-9DC3-0B0C9D94F06B}"/>
                  </a:ext>
                </a:extLst>
              </p:cNvPr>
              <p:cNvSpPr txBox="1"/>
              <p:nvPr/>
            </p:nvSpPr>
            <p:spPr>
              <a:xfrm>
                <a:off x="2397450" y="2921786"/>
                <a:ext cx="9040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pc="-150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2CF899-F886-4360-9DC3-0B0C9D94F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450" y="2921786"/>
                <a:ext cx="904054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9BC0C5-7367-4E21-BA17-DCA44B537323}"/>
                  </a:ext>
                </a:extLst>
              </p:cNvPr>
              <p:cNvSpPr txBox="1"/>
              <p:nvPr/>
            </p:nvSpPr>
            <p:spPr>
              <a:xfrm>
                <a:off x="2546370" y="4393473"/>
                <a:ext cx="92341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b="0" i="0" dirty="0"/>
                  <a:t>  either both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/>
                  <a:t>are positive, or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/>
                  <a:t>are negative</a:t>
                </a:r>
                <a:r>
                  <a:rPr lang="en-US" sz="2400" b="0" i="0" dirty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008000"/>
                  </a:solidFill>
                </a:endParaRP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must be all positive or all negative.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9BC0C5-7367-4E21-BA17-DCA44B53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70" y="4393473"/>
                <a:ext cx="9234150" cy="830997"/>
              </a:xfrm>
              <a:prstGeom prst="rect">
                <a:avLst/>
              </a:prstGeom>
              <a:blipFill>
                <a:blip r:embed="rId8"/>
                <a:stretch>
                  <a:fillRect l="-1056" t="-5882" r="-59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22" grpId="0"/>
      <p:bldP spid="27" grpId="0"/>
      <p:bldP spid="30" grpId="0"/>
      <p:bldP spid="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Q3(e)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−2⩽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⩽2.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3C089-E35B-465F-A7A2-4E9A33E03097}"/>
                  </a:ext>
                </a:extLst>
              </p:cNvPr>
              <p:cNvSpPr txBox="1"/>
              <p:nvPr/>
            </p:nvSpPr>
            <p:spPr>
              <a:xfrm>
                <a:off x="2685268" y="3769307"/>
                <a:ext cx="6448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−2⩽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⩽2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 −2⩽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⩽2)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3C089-E35B-465F-A7A2-4E9A33E03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268" y="3769307"/>
                <a:ext cx="6448458" cy="461665"/>
              </a:xfrm>
              <a:prstGeom prst="rect">
                <a:avLst/>
              </a:prstGeom>
              <a:blipFill>
                <a:blip r:embed="rId5"/>
                <a:stretch>
                  <a:fillRect l="-95" t="-10526" r="-284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6BB684-316D-4BA9-A9F0-6260BC269243}"/>
                  </a:ext>
                </a:extLst>
              </p:cNvPr>
              <p:cNvSpPr txBox="1"/>
              <p:nvPr/>
            </p:nvSpPr>
            <p:spPr>
              <a:xfrm>
                <a:off x="3875389" y="5452758"/>
                <a:ext cx="2545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not transitive.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6BB684-316D-4BA9-A9F0-6260BC26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89" y="5452758"/>
                <a:ext cx="2545225" cy="461665"/>
              </a:xfrm>
              <a:prstGeom prst="rect">
                <a:avLst/>
              </a:prstGeom>
              <a:blipFill>
                <a:blip r:embed="rId6"/>
                <a:stretch>
                  <a:fillRect l="-719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802D63-87B1-4CC0-AE4E-6BD1FBD3AB78}"/>
                  </a:ext>
                </a:extLst>
              </p:cNvPr>
              <p:cNvSpPr txBox="1"/>
              <p:nvPr/>
            </p:nvSpPr>
            <p:spPr>
              <a:xfrm>
                <a:off x="2406826" y="2937764"/>
                <a:ext cx="3559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(−2⩽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⩽2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802D63-87B1-4CC0-AE4E-6BD1FBD3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26" y="2937764"/>
                <a:ext cx="3559006" cy="461665"/>
              </a:xfrm>
              <a:prstGeom prst="rect">
                <a:avLst/>
              </a:prstGeom>
              <a:blipFill>
                <a:blip r:embed="rId7"/>
                <a:stretch>
                  <a:fillRect l="-171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6AE73B-FE5E-48E1-9CFE-03397DE9406B}"/>
                  </a:ext>
                </a:extLst>
              </p:cNvPr>
              <p:cNvSpPr txBox="1"/>
              <p:nvPr/>
            </p:nvSpPr>
            <p:spPr>
              <a:xfrm>
                <a:off x="2530001" y="4621215"/>
                <a:ext cx="4024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−2 </m:t>
                    </m:r>
                    <m:r>
                      <a:rPr lang="en-US" sz="2400" b="0" i="1" spc="-1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6AE73B-FE5E-48E1-9CFE-03397DE9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01" y="4621215"/>
                <a:ext cx="4024127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6DDEB7-924E-4DDC-4424-892118C30680}"/>
              </a:ext>
            </a:extLst>
          </p:cNvPr>
          <p:cNvSpPr txBox="1"/>
          <p:nvPr/>
        </p:nvSpPr>
        <p:spPr>
          <a:xfrm>
            <a:off x="7197436" y="4398817"/>
            <a:ext cx="4611386" cy="2094057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latin typeface="Cambria Math" panose="02040503050406030204" pitchFamily="18" charset="0"/>
              </a:rPr>
              <a:t>Learning Point:</a:t>
            </a:r>
          </a:p>
          <a:p>
            <a:pPr marL="285750" indent="-285750">
              <a:buFont typeface="Wingdings" panose="05000000000000000000" pitchFamily="2" charset="2"/>
              <a:buChar char="à"/>
              <a:tabLst>
                <a:tab pos="361950" algn="l"/>
              </a:tabLst>
            </a:pPr>
            <a:r>
              <a:rPr 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None of these three properties are necessarily related</a:t>
            </a:r>
            <a:r>
              <a:rPr lang="en-SG" dirty="0">
                <a:latin typeface="Cambria Math" panose="02040503050406030204" pitchFamily="18" charset="0"/>
                <a:sym typeface="Wingdings" panose="05000000000000000000" pitchFamily="2" charset="2"/>
              </a:rPr>
              <a:t> to one another, even if they seemingly do.</a:t>
            </a:r>
          </a:p>
          <a:p>
            <a:pPr marL="285750" indent="-285750">
              <a:buFont typeface="Wingdings" panose="05000000000000000000" pitchFamily="2" charset="2"/>
              <a:buChar char="à"/>
              <a:tabLst>
                <a:tab pos="361950" algn="l"/>
              </a:tabLst>
            </a:pPr>
            <a:r>
              <a:rPr lang="en-SG" dirty="0">
                <a:latin typeface="Cambria Math" panose="02040503050406030204" pitchFamily="18" charset="0"/>
                <a:sym typeface="Wingdings" panose="05000000000000000000" pitchFamily="2" charset="2"/>
              </a:rPr>
              <a:t>Remind yourself that for symmetric and transitive, the statement can always be vacuously true, while reflexive cannot.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D777480-FB26-2BC7-55E5-B32CFCBA3EE8}"/>
              </a:ext>
            </a:extLst>
          </p:cNvPr>
          <p:cNvSpPr/>
          <p:nvPr/>
        </p:nvSpPr>
        <p:spPr>
          <a:xfrm>
            <a:off x="11378481" y="4156511"/>
            <a:ext cx="430341" cy="46166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19" grpId="0"/>
      <p:bldP spid="20" grpId="0"/>
      <p:bldP spid="21" grpId="0"/>
      <p:bldP spid="23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Q4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319780" y="432460"/>
                <a:ext cx="1013872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directed graph of a binary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on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is shown below.</a:t>
                </a:r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80" y="432460"/>
                <a:ext cx="10138726" cy="461665"/>
              </a:xfrm>
              <a:prstGeom prst="rect">
                <a:avLst/>
              </a:prstGeom>
              <a:blipFill>
                <a:blip r:embed="rId2"/>
                <a:stretch>
                  <a:fillRect l="-840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2D772BF-7695-4622-8696-BDC217B19B4B}"/>
              </a:ext>
            </a:extLst>
          </p:cNvPr>
          <p:cNvGrpSpPr/>
          <p:nvPr/>
        </p:nvGrpSpPr>
        <p:grpSpPr>
          <a:xfrm>
            <a:off x="2106088" y="1301013"/>
            <a:ext cx="2512452" cy="1735441"/>
            <a:chOff x="4273339" y="1169213"/>
            <a:chExt cx="2177285" cy="150392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4B834D-4A84-4360-A102-D07D496CF823}"/>
                </a:ext>
              </a:extLst>
            </p:cNvPr>
            <p:cNvGrpSpPr/>
            <p:nvPr/>
          </p:nvGrpSpPr>
          <p:grpSpPr>
            <a:xfrm>
              <a:off x="4772247" y="1236613"/>
              <a:ext cx="1254640" cy="1436529"/>
              <a:chOff x="4772247" y="1236613"/>
              <a:chExt cx="1254640" cy="143652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F030D3B-F927-40A1-9777-7C5492187FF6}"/>
                  </a:ext>
                </a:extLst>
              </p:cNvPr>
              <p:cNvCxnSpPr/>
              <p:nvPr/>
            </p:nvCxnSpPr>
            <p:spPr>
              <a:xfrm>
                <a:off x="4834269" y="1353879"/>
                <a:ext cx="10313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6B193AD-99A8-4F99-BABC-6D26187CB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2247" y="1236613"/>
                <a:ext cx="10313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FA638EA-DFC4-4DE1-BEA7-3D45E2DA9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9949" y="1392865"/>
                <a:ext cx="590110" cy="818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1BC2C70-AAB3-4C49-9827-FAFF341DD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992" y="1429251"/>
                <a:ext cx="552895" cy="7822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034A5-AF57-460F-BF1F-8F0DC0EDB081}"/>
                  </a:ext>
                </a:extLst>
              </p:cNvPr>
              <p:cNvSpPr/>
              <p:nvPr/>
            </p:nvSpPr>
            <p:spPr>
              <a:xfrm>
                <a:off x="5342978" y="2346251"/>
                <a:ext cx="344374" cy="326891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C0627F0-4961-420D-9BFA-A66927AF0C72}"/>
                </a:ext>
              </a:extLst>
            </p:cNvPr>
            <p:cNvGrpSpPr/>
            <p:nvPr/>
          </p:nvGrpSpPr>
          <p:grpSpPr>
            <a:xfrm>
              <a:off x="4273339" y="1169213"/>
              <a:ext cx="2177285" cy="1411794"/>
              <a:chOff x="4273339" y="1169213"/>
              <a:chExt cx="2177285" cy="141179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EF4B44D-FB5E-40E3-A151-ACCAA306816A}"/>
                  </a:ext>
                </a:extLst>
              </p:cNvPr>
              <p:cNvGrpSpPr/>
              <p:nvPr/>
            </p:nvGrpSpPr>
            <p:grpSpPr>
              <a:xfrm>
                <a:off x="4603896" y="1248863"/>
                <a:ext cx="1492104" cy="1144580"/>
                <a:chOff x="4603896" y="1248863"/>
                <a:chExt cx="1492104" cy="114458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4308933-207E-4140-8F54-D5FF2C6E5192}"/>
                    </a:ext>
                  </a:extLst>
                </p:cNvPr>
                <p:cNvGrpSpPr/>
                <p:nvPr/>
              </p:nvGrpSpPr>
              <p:grpSpPr>
                <a:xfrm>
                  <a:off x="4603896" y="1248863"/>
                  <a:ext cx="1492104" cy="144002"/>
                  <a:chOff x="4603896" y="1248863"/>
                  <a:chExt cx="1492104" cy="144002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F3E46AA5-AFEB-425B-865E-E45DCCE5E422}"/>
                      </a:ext>
                    </a:extLst>
                  </p:cNvPr>
                  <p:cNvSpPr/>
                  <p:nvPr/>
                </p:nvSpPr>
                <p:spPr>
                  <a:xfrm>
                    <a:off x="4603896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7B343F7-D031-4FB9-A6C9-219C7590ECDC}"/>
                      </a:ext>
                    </a:extLst>
                  </p:cNvPr>
                  <p:cNvSpPr/>
                  <p:nvPr/>
                </p:nvSpPr>
                <p:spPr>
                  <a:xfrm>
                    <a:off x="5957775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474AE2-9DCE-4C2F-95C8-6C4C7CBBCF10}"/>
                    </a:ext>
                  </a:extLst>
                </p:cNvPr>
                <p:cNvSpPr/>
                <p:nvPr/>
              </p:nvSpPr>
              <p:spPr>
                <a:xfrm>
                  <a:off x="5280836" y="2249441"/>
                  <a:ext cx="138225" cy="1440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77C96BF-64D4-4BB4-BE84-DB2E8D30440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3339" y="1169213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77C96BF-64D4-4BB4-BE84-DB2E8D3044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3339" y="1169213"/>
                    <a:ext cx="41821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F6896EA-8CD5-4E90-B59F-AB522ECFAB35}"/>
                      </a:ext>
                    </a:extLst>
                  </p:cNvPr>
                  <p:cNvSpPr txBox="1"/>
                  <p:nvPr/>
                </p:nvSpPr>
                <p:spPr>
                  <a:xfrm>
                    <a:off x="6032410" y="1169213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F6896EA-8CD5-4E90-B59F-AB522ECFAB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2410" y="1169213"/>
                    <a:ext cx="4182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89D07E5-4569-4DE4-BE63-54D544D8A39F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89D07E5-4569-4DE4-BE63-54D544D8A3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BAC411-8108-4F42-900F-D5E173A81849}"/>
                  </a:ext>
                </a:extLst>
              </p:cNvPr>
              <p:cNvSpPr txBox="1"/>
              <p:nvPr/>
            </p:nvSpPr>
            <p:spPr>
              <a:xfrm>
                <a:off x="4974262" y="1267775"/>
                <a:ext cx="667563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Draw the directed graph for each of the following and determine if it is transitive or not.</a:t>
                </a:r>
              </a:p>
              <a:p>
                <a:pPr>
                  <a:tabLst>
                    <a:tab pos="446088" algn="l"/>
                    <a:tab pos="1978025" algn="l"/>
                    <a:tab pos="4210050" algn="l"/>
                  </a:tabLst>
                </a:pPr>
                <a:r>
                  <a:rPr lang="en-US" sz="2400" dirty="0"/>
                  <a:t>(a)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400" dirty="0"/>
                  <a:t>	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400" dirty="0"/>
                  <a:t>	(c)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BAC411-8108-4F42-900F-D5E173A8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262" y="1267775"/>
                <a:ext cx="6675630" cy="1200329"/>
              </a:xfrm>
              <a:prstGeom prst="rect">
                <a:avLst/>
              </a:prstGeom>
              <a:blipFill>
                <a:blip r:embed="rId6"/>
                <a:stretch>
                  <a:fillRect l="-1367" t="-3518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59066D-7A27-4695-BEAB-5759F61B6EFC}"/>
                  </a:ext>
                </a:extLst>
              </p:cNvPr>
              <p:cNvSpPr txBox="1"/>
              <p:nvPr/>
            </p:nvSpPr>
            <p:spPr>
              <a:xfrm>
                <a:off x="1408520" y="5601667"/>
                <a:ext cx="155933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  <a:tab pos="1978025" algn="l"/>
                    <a:tab pos="4210050" algn="l"/>
                  </a:tabLst>
                </a:pPr>
                <a:r>
                  <a:rPr lang="en-US" sz="2400" dirty="0"/>
                  <a:t>(a)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59066D-7A27-4695-BEAB-5759F61B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520" y="5601667"/>
                <a:ext cx="1559338" cy="461665"/>
              </a:xfrm>
              <a:prstGeom prst="rect">
                <a:avLst/>
              </a:prstGeom>
              <a:blipFill>
                <a:blip r:embed="rId7"/>
                <a:stretch>
                  <a:fillRect l="-5859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90FFA5-2A5F-4A0D-A7E0-B3BA6CDDF34B}"/>
                  </a:ext>
                </a:extLst>
              </p:cNvPr>
              <p:cNvSpPr txBox="1"/>
              <p:nvPr/>
            </p:nvSpPr>
            <p:spPr>
              <a:xfrm>
                <a:off x="5028312" y="5601667"/>
                <a:ext cx="213537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  <a:tab pos="1978025" algn="l"/>
                    <a:tab pos="4210050" algn="l"/>
                  </a:tabLst>
                </a:pPr>
                <a:r>
                  <a:rPr lang="en-US" sz="2400" dirty="0"/>
                  <a:t> </a:t>
                </a:r>
                <a:r>
                  <a:rPr lang="en-GB" sz="2400" dirty="0"/>
                  <a:t>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90FFA5-2A5F-4A0D-A7E0-B3BA6CDD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12" y="5601667"/>
                <a:ext cx="2135375" cy="461665"/>
              </a:xfrm>
              <a:prstGeom prst="rect">
                <a:avLst/>
              </a:prstGeom>
              <a:blipFill>
                <a:blip r:embed="rId8"/>
                <a:stretch>
                  <a:fillRect l="-1714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931234-C2B5-4DDF-A4C3-3A1EBCD8C4C6}"/>
                  </a:ext>
                </a:extLst>
              </p:cNvPr>
              <p:cNvSpPr txBox="1"/>
              <p:nvPr/>
            </p:nvSpPr>
            <p:spPr>
              <a:xfrm>
                <a:off x="8895903" y="5601667"/>
                <a:ext cx="2342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  <a:tab pos="1978025" algn="l"/>
                    <a:tab pos="4210050" algn="l"/>
                  </a:tabLst>
                </a:pPr>
                <a:r>
                  <a:rPr lang="en-US" sz="2400" dirty="0"/>
                  <a:t> </a:t>
                </a:r>
                <a:r>
                  <a:rPr lang="en-GB" sz="2400" dirty="0"/>
                  <a:t>(c)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931234-C2B5-4DDF-A4C3-3A1EBCD8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03" y="5601667"/>
                <a:ext cx="2342710" cy="461665"/>
              </a:xfrm>
              <a:prstGeom prst="rect">
                <a:avLst/>
              </a:prstGeom>
              <a:blipFill>
                <a:blip r:embed="rId9"/>
                <a:stretch>
                  <a:fillRect l="-1299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F7A5F3B-0FDE-4627-B87C-DC301A35D0F2}"/>
              </a:ext>
            </a:extLst>
          </p:cNvPr>
          <p:cNvGrpSpPr/>
          <p:nvPr/>
        </p:nvGrpSpPr>
        <p:grpSpPr>
          <a:xfrm>
            <a:off x="8576802" y="3395497"/>
            <a:ext cx="2524919" cy="2020862"/>
            <a:chOff x="8576802" y="3243505"/>
            <a:chExt cx="2524919" cy="202086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0A182FE-C570-488C-971F-1393E43138E8}"/>
                </a:ext>
              </a:extLst>
            </p:cNvPr>
            <p:cNvGrpSpPr/>
            <p:nvPr/>
          </p:nvGrpSpPr>
          <p:grpSpPr>
            <a:xfrm>
              <a:off x="8576802" y="3494462"/>
              <a:ext cx="2524919" cy="1640425"/>
              <a:chOff x="4264318" y="1159419"/>
              <a:chExt cx="2188088" cy="142158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2145BA0-B0DE-4AAB-A9CC-2FF094F4158A}"/>
                  </a:ext>
                </a:extLst>
              </p:cNvPr>
              <p:cNvGrpSpPr/>
              <p:nvPr/>
            </p:nvGrpSpPr>
            <p:grpSpPr>
              <a:xfrm>
                <a:off x="4603896" y="1248863"/>
                <a:ext cx="1492104" cy="1144580"/>
                <a:chOff x="4603896" y="1248863"/>
                <a:chExt cx="1492104" cy="1144580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1A2C957-C120-4698-A428-1649EC87F66C}"/>
                    </a:ext>
                  </a:extLst>
                </p:cNvPr>
                <p:cNvGrpSpPr/>
                <p:nvPr/>
              </p:nvGrpSpPr>
              <p:grpSpPr>
                <a:xfrm>
                  <a:off x="4603896" y="1248863"/>
                  <a:ext cx="1492104" cy="144002"/>
                  <a:chOff x="4603896" y="1248863"/>
                  <a:chExt cx="1492104" cy="144002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21DF7029-8967-426B-9A54-F04E8A59BFD2}"/>
                      </a:ext>
                    </a:extLst>
                  </p:cNvPr>
                  <p:cNvSpPr/>
                  <p:nvPr/>
                </p:nvSpPr>
                <p:spPr>
                  <a:xfrm>
                    <a:off x="4603896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C75E74AE-B514-4D59-BE99-D467CEAB1F82}"/>
                      </a:ext>
                    </a:extLst>
                  </p:cNvPr>
                  <p:cNvSpPr/>
                  <p:nvPr/>
                </p:nvSpPr>
                <p:spPr>
                  <a:xfrm>
                    <a:off x="5957775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BBB54E5-7D67-427F-A41C-74CEDA9EF502}"/>
                    </a:ext>
                  </a:extLst>
                </p:cNvPr>
                <p:cNvSpPr/>
                <p:nvPr/>
              </p:nvSpPr>
              <p:spPr>
                <a:xfrm>
                  <a:off x="5280836" y="2249441"/>
                  <a:ext cx="138225" cy="1440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AFB0C43-EA5A-48E3-8B60-CD50C489F83C}"/>
                      </a:ext>
                    </a:extLst>
                  </p:cNvPr>
                  <p:cNvSpPr txBox="1"/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AFB0C43-EA5A-48E3-8B60-CD50C489F8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6426AC7-5DEF-49C3-B352-E8F99EC811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6426AC7-5DEF-49C3-B352-E8F99EC811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83B296C-CA83-44E7-92DC-92D3F68C0C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83B296C-CA83-44E7-92DC-92D3F68C0C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1ACFC62-933F-4626-BBBE-E809379E0D76}"/>
                </a:ext>
              </a:extLst>
            </p:cNvPr>
            <p:cNvGrpSpPr/>
            <p:nvPr/>
          </p:nvGrpSpPr>
          <p:grpSpPr>
            <a:xfrm>
              <a:off x="8808683" y="3243505"/>
              <a:ext cx="1990619" cy="2020862"/>
              <a:chOff x="8798484" y="3151262"/>
              <a:chExt cx="1990619" cy="2020862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3878246-E24F-4A6F-A6B7-5ED38FBBBA8C}"/>
                  </a:ext>
                </a:extLst>
              </p:cNvPr>
              <p:cNvCxnSpPr/>
              <p:nvPr/>
            </p:nvCxnSpPr>
            <p:spPr>
              <a:xfrm>
                <a:off x="9253406" y="3649776"/>
                <a:ext cx="119012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C1A31FA-491C-4542-B274-B174A35F6A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1835" y="3553421"/>
                <a:ext cx="119012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E8C0A78-D3A2-47DE-8476-E7F8C9503E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48468" y="3694763"/>
                <a:ext cx="680950" cy="9446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F53720C-314F-47FC-96F4-B444AC19D5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91606" y="3736750"/>
                <a:ext cx="638007" cy="9026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8DE7AC0-4B4D-45C0-89EC-A4756EC18BA4}"/>
                  </a:ext>
                </a:extLst>
              </p:cNvPr>
              <p:cNvSpPr/>
              <p:nvPr/>
            </p:nvSpPr>
            <p:spPr>
              <a:xfrm>
                <a:off x="9840424" y="4794912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74AD07A-7A84-4B8B-9A23-8C865D667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1429" y="3693357"/>
                <a:ext cx="619454" cy="923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2B363358-6BAA-4C4D-A69E-3220DD6F3A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49196" y="3767955"/>
                <a:ext cx="623506" cy="905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41A7382-E3A4-4C7F-8074-9FAA7D29C5AD}"/>
                  </a:ext>
                </a:extLst>
              </p:cNvPr>
              <p:cNvSpPr/>
              <p:nvPr/>
            </p:nvSpPr>
            <p:spPr>
              <a:xfrm rot="13539365">
                <a:off x="10401804" y="3161349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5DB1A00-6A57-4E3F-9BEF-480826DC3B32}"/>
                  </a:ext>
                </a:extLst>
              </p:cNvPr>
              <p:cNvSpPr/>
              <p:nvPr/>
            </p:nvSpPr>
            <p:spPr>
              <a:xfrm rot="12626693">
                <a:off x="8798484" y="3175875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497CFFF-8859-4AC0-B057-5D0D02FB0B0D}"/>
              </a:ext>
            </a:extLst>
          </p:cNvPr>
          <p:cNvGrpSpPr/>
          <p:nvPr/>
        </p:nvGrpSpPr>
        <p:grpSpPr>
          <a:xfrm>
            <a:off x="875929" y="3395497"/>
            <a:ext cx="2524919" cy="2020862"/>
            <a:chOff x="8576802" y="3243505"/>
            <a:chExt cx="2524919" cy="202086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AB5EC16-616D-4216-B5D2-27413AACB10C}"/>
                </a:ext>
              </a:extLst>
            </p:cNvPr>
            <p:cNvGrpSpPr/>
            <p:nvPr/>
          </p:nvGrpSpPr>
          <p:grpSpPr>
            <a:xfrm>
              <a:off x="8576802" y="3494462"/>
              <a:ext cx="2524919" cy="1640425"/>
              <a:chOff x="4264318" y="1159419"/>
              <a:chExt cx="2188088" cy="142158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B6D9B42-9D66-42F3-963E-787042E4684C}"/>
                  </a:ext>
                </a:extLst>
              </p:cNvPr>
              <p:cNvGrpSpPr/>
              <p:nvPr/>
            </p:nvGrpSpPr>
            <p:grpSpPr>
              <a:xfrm>
                <a:off x="4603896" y="1248863"/>
                <a:ext cx="1492104" cy="1144580"/>
                <a:chOff x="4603896" y="1248863"/>
                <a:chExt cx="1492104" cy="1144580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F4A41DEC-3A2B-4027-9E1B-9345A627975F}"/>
                    </a:ext>
                  </a:extLst>
                </p:cNvPr>
                <p:cNvGrpSpPr/>
                <p:nvPr/>
              </p:nvGrpSpPr>
              <p:grpSpPr>
                <a:xfrm>
                  <a:off x="4603896" y="1248863"/>
                  <a:ext cx="1492104" cy="144002"/>
                  <a:chOff x="4603896" y="1248863"/>
                  <a:chExt cx="1492104" cy="144002"/>
                </a:xfrm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678D80D8-8F5E-4A42-BCE4-0826CB356EA4}"/>
                      </a:ext>
                    </a:extLst>
                  </p:cNvPr>
                  <p:cNvSpPr/>
                  <p:nvPr/>
                </p:nvSpPr>
                <p:spPr>
                  <a:xfrm>
                    <a:off x="4603896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C995F7DA-948C-4926-9510-517BA3BACBA6}"/>
                      </a:ext>
                    </a:extLst>
                  </p:cNvPr>
                  <p:cNvSpPr/>
                  <p:nvPr/>
                </p:nvSpPr>
                <p:spPr>
                  <a:xfrm>
                    <a:off x="5957775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32F9925-C426-4CE2-9EDD-14EA81AF5715}"/>
                    </a:ext>
                  </a:extLst>
                </p:cNvPr>
                <p:cNvSpPr/>
                <p:nvPr/>
              </p:nvSpPr>
              <p:spPr>
                <a:xfrm>
                  <a:off x="5280836" y="2249441"/>
                  <a:ext cx="138225" cy="1440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9CC44AA-2176-4D6E-8FA8-BDB9E24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9CC44AA-2176-4D6E-8FA8-BDB9E24F0A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556D3C84-64A0-4F56-9225-030844A96EDA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556D3C84-64A0-4F56-9225-030844A96E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0F9406D-B9B0-40B6-882B-77655E0BFD89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0F9406D-B9B0-40B6-882B-77655E0BF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88AC80F-E81D-4293-B199-EDF542656F15}"/>
                </a:ext>
              </a:extLst>
            </p:cNvPr>
            <p:cNvGrpSpPr/>
            <p:nvPr/>
          </p:nvGrpSpPr>
          <p:grpSpPr>
            <a:xfrm>
              <a:off x="8808683" y="3243505"/>
              <a:ext cx="1990619" cy="2020862"/>
              <a:chOff x="8798484" y="3151262"/>
              <a:chExt cx="1990619" cy="2020862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F4ADD47-783C-4805-8227-CB7854621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48468" y="3694763"/>
                <a:ext cx="680950" cy="9446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97CB8D0-4A8A-48F8-B344-71F911FEE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91606" y="3736750"/>
                <a:ext cx="638007" cy="9026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D7AF215-C6D6-4661-9FE1-8A9CF25CEBB5}"/>
                  </a:ext>
                </a:extLst>
              </p:cNvPr>
              <p:cNvSpPr/>
              <p:nvPr/>
            </p:nvSpPr>
            <p:spPr>
              <a:xfrm>
                <a:off x="9840424" y="4794912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98609B9-8B59-4E40-8E46-C5C19110B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1429" y="3693357"/>
                <a:ext cx="619454" cy="923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1D55967F-F939-4AA1-A32C-9AEDBD8481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49196" y="3767955"/>
                <a:ext cx="623506" cy="905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E732A65-7D62-4A24-99F3-9B70D9940D5C}"/>
                  </a:ext>
                </a:extLst>
              </p:cNvPr>
              <p:cNvSpPr/>
              <p:nvPr/>
            </p:nvSpPr>
            <p:spPr>
              <a:xfrm rot="13539365">
                <a:off x="10401804" y="3161349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288E45A-675D-480C-9175-80033D32BDB6}"/>
                  </a:ext>
                </a:extLst>
              </p:cNvPr>
              <p:cNvSpPr/>
              <p:nvPr/>
            </p:nvSpPr>
            <p:spPr>
              <a:xfrm rot="12626693">
                <a:off x="8798484" y="3175875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D5A008C-9B58-4A9D-A619-A35215F62B12}"/>
              </a:ext>
            </a:extLst>
          </p:cNvPr>
          <p:cNvGrpSpPr/>
          <p:nvPr/>
        </p:nvGrpSpPr>
        <p:grpSpPr>
          <a:xfrm>
            <a:off x="4670286" y="3395497"/>
            <a:ext cx="2524919" cy="2020862"/>
            <a:chOff x="8576802" y="3243505"/>
            <a:chExt cx="2524919" cy="202086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2E371B4-AE08-4433-A5A5-0D635D8C3300}"/>
                </a:ext>
              </a:extLst>
            </p:cNvPr>
            <p:cNvGrpSpPr/>
            <p:nvPr/>
          </p:nvGrpSpPr>
          <p:grpSpPr>
            <a:xfrm>
              <a:off x="8576802" y="3494462"/>
              <a:ext cx="2524919" cy="1640425"/>
              <a:chOff x="4264318" y="1159419"/>
              <a:chExt cx="2188088" cy="1421588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FDA8663-08BD-4E87-9566-186BECB015C8}"/>
                  </a:ext>
                </a:extLst>
              </p:cNvPr>
              <p:cNvGrpSpPr/>
              <p:nvPr/>
            </p:nvGrpSpPr>
            <p:grpSpPr>
              <a:xfrm>
                <a:off x="4603896" y="1248863"/>
                <a:ext cx="1492104" cy="1144580"/>
                <a:chOff x="4603896" y="1248863"/>
                <a:chExt cx="1492104" cy="1144580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9E28E82F-4850-4431-B1E6-95AAD258DDC4}"/>
                    </a:ext>
                  </a:extLst>
                </p:cNvPr>
                <p:cNvGrpSpPr/>
                <p:nvPr/>
              </p:nvGrpSpPr>
              <p:grpSpPr>
                <a:xfrm>
                  <a:off x="4603896" y="1248863"/>
                  <a:ext cx="1492104" cy="144002"/>
                  <a:chOff x="4603896" y="1248863"/>
                  <a:chExt cx="1492104" cy="144002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8B521A90-37A8-46BD-84F3-DF3E7607CFFB}"/>
                      </a:ext>
                    </a:extLst>
                  </p:cNvPr>
                  <p:cNvSpPr/>
                  <p:nvPr/>
                </p:nvSpPr>
                <p:spPr>
                  <a:xfrm>
                    <a:off x="4603896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4A5D1731-0062-49DE-887C-D074380C03F3}"/>
                      </a:ext>
                    </a:extLst>
                  </p:cNvPr>
                  <p:cNvSpPr/>
                  <p:nvPr/>
                </p:nvSpPr>
                <p:spPr>
                  <a:xfrm>
                    <a:off x="5957775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E284332-0734-4576-B85F-F2CDAADFA142}"/>
                    </a:ext>
                  </a:extLst>
                </p:cNvPr>
                <p:cNvSpPr/>
                <p:nvPr/>
              </p:nvSpPr>
              <p:spPr>
                <a:xfrm>
                  <a:off x="5280836" y="2249441"/>
                  <a:ext cx="138225" cy="1440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2F778EBF-F5AF-4A74-94BD-ECBCD9A067A4}"/>
                      </a:ext>
                    </a:extLst>
                  </p:cNvPr>
                  <p:cNvSpPr txBox="1"/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2F778EBF-F5AF-4A74-94BD-ECBCD9A067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8CB86071-9373-4A8C-87BE-520792070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8CB86071-9373-4A8C-87BE-5207920709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E4DF405-F6F1-4FD7-B187-DA0D3370BE13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E4DF405-F6F1-4FD7-B187-DA0D3370BE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E49AC7B-BD03-4409-AB56-E91D17F2125B}"/>
                </a:ext>
              </a:extLst>
            </p:cNvPr>
            <p:cNvGrpSpPr/>
            <p:nvPr/>
          </p:nvGrpSpPr>
          <p:grpSpPr>
            <a:xfrm>
              <a:off x="9059395" y="3243505"/>
              <a:ext cx="1739907" cy="2020862"/>
              <a:chOff x="9049196" y="3151262"/>
              <a:chExt cx="1739907" cy="2020862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DBB07417-AE81-48C1-B3F0-1DC18A76A52D}"/>
                  </a:ext>
                </a:extLst>
              </p:cNvPr>
              <p:cNvCxnSpPr/>
              <p:nvPr/>
            </p:nvCxnSpPr>
            <p:spPr>
              <a:xfrm>
                <a:off x="9253406" y="3649776"/>
                <a:ext cx="119012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CF70873-7C5D-43B0-AC76-732CC6074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1835" y="3553421"/>
                <a:ext cx="119012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8EA1A028-ED8A-4C62-9C34-072D8A56A0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48468" y="3694763"/>
                <a:ext cx="680950" cy="9446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7441A1A3-39A1-417E-B42A-8E298A19D9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91606" y="3736750"/>
                <a:ext cx="638007" cy="9026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CE3882F-C1FA-482F-8793-BE9B8788204D}"/>
                  </a:ext>
                </a:extLst>
              </p:cNvPr>
              <p:cNvSpPr/>
              <p:nvPr/>
            </p:nvSpPr>
            <p:spPr>
              <a:xfrm>
                <a:off x="9840424" y="4794912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06976C2-99C7-4B45-838A-4D392DEB0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1429" y="3693357"/>
                <a:ext cx="619454" cy="923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066F976-9499-428C-B8E3-91469BDFF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49196" y="3767955"/>
                <a:ext cx="623506" cy="905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F5650D3F-8A10-4F6A-96D0-1DAE7BB3CCE2}"/>
                  </a:ext>
                </a:extLst>
              </p:cNvPr>
              <p:cNvSpPr/>
              <p:nvPr/>
            </p:nvSpPr>
            <p:spPr>
              <a:xfrm rot="13539365">
                <a:off x="10401804" y="3161349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25B7AA5-51B4-48BD-BBDB-EBFDC1FA836C}"/>
              </a:ext>
            </a:extLst>
          </p:cNvPr>
          <p:cNvSpPr txBox="1"/>
          <p:nvPr/>
        </p:nvSpPr>
        <p:spPr>
          <a:xfrm>
            <a:off x="2753367" y="4904273"/>
            <a:ext cx="1296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 transitive</a:t>
            </a:r>
            <a:endParaRPr lang="en-SG" sz="2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92295A-E92B-4CDA-9E53-0366FCD9517C}"/>
              </a:ext>
            </a:extLst>
          </p:cNvPr>
          <p:cNvSpPr txBox="1"/>
          <p:nvPr/>
        </p:nvSpPr>
        <p:spPr>
          <a:xfrm>
            <a:off x="6509091" y="4904273"/>
            <a:ext cx="1296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 transitive</a:t>
            </a:r>
            <a:endParaRPr lang="en-SG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323EFC2-C66F-4047-8F80-CAE019979E16}"/>
              </a:ext>
            </a:extLst>
          </p:cNvPr>
          <p:cNvSpPr txBox="1"/>
          <p:nvPr/>
        </p:nvSpPr>
        <p:spPr>
          <a:xfrm>
            <a:off x="10377317" y="4850880"/>
            <a:ext cx="12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Transitive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753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Q5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B9B33F-F873-4B43-A8DC-EC386A569454}"/>
              </a:ext>
            </a:extLst>
          </p:cNvPr>
          <p:cNvSpPr txBox="1">
            <a:spLocks/>
          </p:cNvSpPr>
          <p:nvPr/>
        </p:nvSpPr>
        <p:spPr>
          <a:xfrm>
            <a:off x="615081" y="2482982"/>
            <a:ext cx="817364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Font typeface="Corbel" pitchFamily="34" charset="0"/>
              <a:buNone/>
              <a:tabLst>
                <a:tab pos="116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(a)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1539240" y="338513"/>
                <a:ext cx="9966960" cy="2094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036638" indent="-976313">
                  <a:spcAft>
                    <a:spcPts val="600"/>
                  </a:spcAft>
                </a:pPr>
                <a:r>
                  <a:rPr lang="en-US" sz="2800" dirty="0"/>
                  <a:t>Which of the following are true for all equivalence relations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?</a:t>
                </a:r>
                <a:endParaRPr lang="en-US" sz="2000" dirty="0"/>
              </a:p>
              <a:p>
                <a:pPr marL="1036638" indent="-685800"/>
                <a:r>
                  <a:rPr lang="en-US" sz="2400" dirty="0"/>
                  <a:t>(a)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(b)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(c)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(d)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40" y="338513"/>
                <a:ext cx="9966960" cy="2094163"/>
              </a:xfrm>
              <a:prstGeom prst="rect">
                <a:avLst/>
              </a:prstGeom>
              <a:blipFill>
                <a:blip r:embed="rId2"/>
                <a:stretch>
                  <a:fillRect l="-611" t="-2609" b="-55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39239" y="2719740"/>
            <a:ext cx="1661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5005" y="3591579"/>
                <a:ext cx="9104244" cy="174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95325" indent="-695325">
                  <a:spcAft>
                    <a:spcPts val="600"/>
                  </a:spcAft>
                </a:pPr>
                <a:r>
                  <a:rPr lang="en-US" sz="3200" dirty="0"/>
                  <a:t>1.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is symmetric.</a:t>
                </a:r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2.	</a:t>
                </a:r>
                <a:r>
                  <a:rPr lang="en-US" sz="3200" dirty="0">
                    <a:solidFill>
                      <a:srgbClr val="006600"/>
                    </a:solidFill>
                  </a:rPr>
                  <a:t>By </a:t>
                </a:r>
                <a:r>
                  <a:rPr lang="en-US" sz="3200" dirty="0" err="1">
                    <a:solidFill>
                      <a:srgbClr val="006600"/>
                    </a:solidFill>
                  </a:rPr>
                  <a:t>Q2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3.	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05" y="3591579"/>
                <a:ext cx="9104244" cy="1745863"/>
              </a:xfrm>
              <a:prstGeom prst="rect">
                <a:avLst/>
              </a:prstGeom>
              <a:blipFill>
                <a:blip r:embed="rId3"/>
                <a:stretch>
                  <a:fillRect l="-1741" t="-4181" b="-10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3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Q5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B9B33F-F873-4B43-A8DC-EC386A569454}"/>
              </a:ext>
            </a:extLst>
          </p:cNvPr>
          <p:cNvSpPr txBox="1">
            <a:spLocks/>
          </p:cNvSpPr>
          <p:nvPr/>
        </p:nvSpPr>
        <p:spPr>
          <a:xfrm>
            <a:off x="615081" y="2482982"/>
            <a:ext cx="817364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Font typeface="Corbel" pitchFamily="34" charset="0"/>
              <a:buNone/>
              <a:tabLst>
                <a:tab pos="116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(b)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1539240" y="338513"/>
                <a:ext cx="9966960" cy="2094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036638" indent="-976313">
                  <a:spcAft>
                    <a:spcPts val="600"/>
                  </a:spcAft>
                </a:pPr>
                <a:r>
                  <a:rPr lang="en-US" sz="2800" dirty="0"/>
                  <a:t>Which of the following are true for all equivalence relations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?</a:t>
                </a:r>
                <a:endParaRPr lang="en-US" sz="2000" dirty="0"/>
              </a:p>
              <a:p>
                <a:pPr marL="1036638" indent="-685800"/>
                <a:r>
                  <a:rPr lang="en-US" sz="2400" dirty="0"/>
                  <a:t>(a)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(b)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(c)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(d)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40" y="338513"/>
                <a:ext cx="9966960" cy="2094163"/>
              </a:xfrm>
              <a:prstGeom prst="rect">
                <a:avLst/>
              </a:prstGeom>
              <a:blipFill>
                <a:blip r:embed="rId2"/>
                <a:stretch>
                  <a:fillRect l="-611" t="-2609" b="-55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432445" y="2499279"/>
            <a:ext cx="1661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3763" y="3065318"/>
                <a:ext cx="10571922" cy="327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95325" indent="-695325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is reflexive. 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be a relation on the set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1.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2.	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, composing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6600"/>
                    </a:solidFill>
                  </a:rPr>
                  <a:t>(by definition of composition of relations).</a:t>
                </a:r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3.	Therefore,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63" y="3065318"/>
                <a:ext cx="10571922" cy="3277820"/>
              </a:xfrm>
              <a:prstGeom prst="rect">
                <a:avLst/>
              </a:prstGeom>
              <a:blipFill>
                <a:blip r:embed="rId3"/>
                <a:stretch>
                  <a:fillRect l="-1499" t="-2230" r="-1153" b="-5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3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Q5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B9B33F-F873-4B43-A8DC-EC386A569454}"/>
              </a:ext>
            </a:extLst>
          </p:cNvPr>
          <p:cNvSpPr txBox="1">
            <a:spLocks/>
          </p:cNvSpPr>
          <p:nvPr/>
        </p:nvSpPr>
        <p:spPr>
          <a:xfrm>
            <a:off x="615081" y="2482982"/>
            <a:ext cx="817364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Font typeface="Corbel" pitchFamily="34" charset="0"/>
              <a:buNone/>
              <a:tabLst>
                <a:tab pos="116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(c)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1539240" y="338513"/>
                <a:ext cx="9966960" cy="2094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036638" indent="-976313">
                  <a:spcAft>
                    <a:spcPts val="600"/>
                  </a:spcAft>
                </a:pPr>
                <a:r>
                  <a:rPr lang="en-US" sz="2800" dirty="0"/>
                  <a:t>Which of the following are true for all equivalence relations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?</a:t>
                </a:r>
                <a:endParaRPr lang="en-US" sz="2000" dirty="0"/>
              </a:p>
              <a:p>
                <a:pPr marL="1036638" indent="-685800"/>
                <a:r>
                  <a:rPr lang="en-US" sz="2400" dirty="0"/>
                  <a:t>(a)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(b)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(c)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(d)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40" y="338513"/>
                <a:ext cx="9966960" cy="2094163"/>
              </a:xfrm>
              <a:prstGeom prst="rect">
                <a:avLst/>
              </a:prstGeom>
              <a:blipFill>
                <a:blip r:embed="rId2"/>
                <a:stretch>
                  <a:fillRect l="-611" t="-2609" b="-55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432445" y="2499279"/>
            <a:ext cx="1661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3763" y="3065318"/>
                <a:ext cx="10571922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95325" indent="-695325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is transitive. 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be a relation on the set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1.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2.	There exists some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and that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6600"/>
                    </a:solidFill>
                  </a:rPr>
                  <a:t>(by definition of composition of relation).</a:t>
                </a:r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3.	Hence </a:t>
                </a:r>
                <a:r>
                  <a:rPr lang="en-US" sz="3200" dirty="0">
                    <a:solidFill>
                      <a:srgbClr val="006600"/>
                    </a:solidFill>
                  </a:rPr>
                  <a:t>by transitivity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4.	Therefore,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63" y="3065318"/>
                <a:ext cx="10571922" cy="3354765"/>
              </a:xfrm>
              <a:prstGeom prst="rect">
                <a:avLst/>
              </a:prstGeom>
              <a:blipFill>
                <a:blip r:embed="rId3"/>
                <a:stretch>
                  <a:fillRect l="-1499" t="-2182" b="-5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186FCC2E-AA0A-AD77-6089-F65C28E253E4}"/>
              </a:ext>
            </a:extLst>
          </p:cNvPr>
          <p:cNvSpPr/>
          <p:nvPr/>
        </p:nvSpPr>
        <p:spPr>
          <a:xfrm>
            <a:off x="10288884" y="1133314"/>
            <a:ext cx="727752" cy="71209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7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Q5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B9B33F-F873-4B43-A8DC-EC386A569454}"/>
              </a:ext>
            </a:extLst>
          </p:cNvPr>
          <p:cNvSpPr txBox="1">
            <a:spLocks/>
          </p:cNvSpPr>
          <p:nvPr/>
        </p:nvSpPr>
        <p:spPr>
          <a:xfrm>
            <a:off x="615081" y="2482982"/>
            <a:ext cx="817364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Font typeface="Corbel" pitchFamily="34" charset="0"/>
              <a:buNone/>
              <a:tabLst>
                <a:tab pos="116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(d)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1539240" y="338513"/>
                <a:ext cx="9966960" cy="2094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036638" indent="-976313">
                  <a:spcAft>
                    <a:spcPts val="600"/>
                  </a:spcAft>
                </a:pPr>
                <a:r>
                  <a:rPr lang="en-US" sz="2800" dirty="0"/>
                  <a:t>Which of the following are true for all equivalence relations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?</a:t>
                </a:r>
                <a:endParaRPr lang="en-US" sz="2000" dirty="0"/>
              </a:p>
              <a:p>
                <a:pPr marL="1036638" indent="-685800"/>
                <a:r>
                  <a:rPr lang="en-US" sz="2400" dirty="0"/>
                  <a:t>(a)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(b)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(c)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1036638" indent="-685800"/>
                <a:r>
                  <a:rPr lang="en-US" sz="2400" dirty="0"/>
                  <a:t>(d)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40" y="338513"/>
                <a:ext cx="9966960" cy="2094163"/>
              </a:xfrm>
              <a:prstGeom prst="rect">
                <a:avLst/>
              </a:prstGeom>
              <a:blipFill>
                <a:blip r:embed="rId2"/>
                <a:stretch>
                  <a:fillRect l="-611" t="-2609" b="-55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432445" y="2499279"/>
            <a:ext cx="1661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3763" y="3065318"/>
                <a:ext cx="10571922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1.	As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is symmetric,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6600"/>
                    </a:solidFill>
                  </a:rPr>
                  <a:t>by </a:t>
                </a:r>
                <a:r>
                  <a:rPr lang="en-US" sz="3200" dirty="0" err="1">
                    <a:solidFill>
                      <a:srgbClr val="006600"/>
                    </a:solidFill>
                  </a:rPr>
                  <a:t>Q2</a:t>
                </a:r>
                <a:r>
                  <a:rPr lang="en-US" sz="3200" dirty="0"/>
                  <a:t>.</a:t>
                </a:r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2.	</a:t>
                </a:r>
                <a:r>
                  <a:rPr lang="en-US" sz="3200" dirty="0">
                    <a:solidFill>
                      <a:srgbClr val="006600"/>
                    </a:solidFill>
                  </a:rPr>
                  <a:t>By (b) and (c),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solidFill>
                    <a:srgbClr val="006600"/>
                  </a:solidFill>
                </a:endParaRPr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3.	Therefore,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by </a:t>
                </a:r>
                <a:r>
                  <a:rPr lang="en-US" sz="3200" dirty="0">
                    <a:solidFill>
                      <a:srgbClr val="006600"/>
                    </a:solidFill>
                  </a:rPr>
                  <a:t>lines 1 and 2.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63" y="3065318"/>
                <a:ext cx="10571922" cy="1723549"/>
              </a:xfrm>
              <a:prstGeom prst="rect">
                <a:avLst/>
              </a:prstGeom>
              <a:blipFill>
                <a:blip r:embed="rId3"/>
                <a:stretch>
                  <a:fillRect l="-1499" t="-4240" b="-10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230D63-54FD-C5D2-54F7-07A81CF47117}"/>
              </a:ext>
            </a:extLst>
          </p:cNvPr>
          <p:cNvSpPr txBox="1"/>
          <p:nvPr/>
        </p:nvSpPr>
        <p:spPr>
          <a:xfrm>
            <a:off x="7197436" y="5521035"/>
            <a:ext cx="4611386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SG" dirty="0">
                <a:latin typeface="Cambria Math" panose="02040503050406030204" pitchFamily="18" charset="0"/>
                <a:sym typeface="Wingdings" panose="05000000000000000000" pitchFamily="2" charset="2"/>
              </a:rPr>
              <a:t>While you won’t be asked to prove the same result, you may be asked to prove a similar-looking statement.</a:t>
            </a:r>
          </a:p>
        </p:txBody>
      </p:sp>
    </p:spTree>
    <p:extLst>
      <p:ext uri="{BB962C8B-B14F-4D97-AF65-F5344CB8AC3E}">
        <p14:creationId xmlns:p14="http://schemas.microsoft.com/office/powerpoint/2010/main" val="14281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Q6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1539240" y="338513"/>
                <a:ext cx="9966960" cy="15388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036638" indent="-976313">
                  <a:spcAft>
                    <a:spcPts val="600"/>
                  </a:spcAft>
                </a:pPr>
                <a:r>
                  <a:rPr lang="en-US" sz="2800" dirty="0"/>
                  <a:t>Define the following relation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60325">
                  <a:spcAft>
                    <a:spcPts val="600"/>
                  </a:spcAft>
                  <a:tabLst>
                    <a:tab pos="2117725" algn="l"/>
                  </a:tabLst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1036638" indent="-976313">
                  <a:spcAft>
                    <a:spcPts val="600"/>
                  </a:spcAft>
                </a:pPr>
                <a:r>
                  <a:rPr lang="en-US" sz="2800" dirty="0"/>
                  <a:t>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40" y="338513"/>
                <a:ext cx="9966960" cy="1538883"/>
              </a:xfrm>
              <a:prstGeom prst="rect">
                <a:avLst/>
              </a:prstGeom>
              <a:blipFill>
                <a:blip r:embed="rId2"/>
                <a:stretch>
                  <a:fillRect l="-611" t="-3543" b="-102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6969" y="2064522"/>
                <a:ext cx="10571922" cy="424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1.	Note that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is an equivalence relation, hence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6600"/>
                    </a:solidFill>
                  </a:rPr>
                  <a:t>(from </a:t>
                </a:r>
                <a:r>
                  <a:rPr lang="en-US" sz="3200" dirty="0" err="1">
                    <a:solidFill>
                      <a:srgbClr val="006600"/>
                    </a:solidFill>
                  </a:rPr>
                  <a:t>Q5d</a:t>
                </a:r>
                <a:r>
                  <a:rPr lang="en-US" sz="3200" dirty="0">
                    <a:solidFill>
                      <a:srgbClr val="006600"/>
                    </a:solidFill>
                  </a:rPr>
                  <a:t>).</a:t>
                </a:r>
              </a:p>
              <a:p>
                <a:pPr marL="735013" indent="-735013">
                  <a:spcAft>
                    <a:spcPts val="600"/>
                  </a:spcAft>
                </a:pPr>
                <a:r>
                  <a:rPr lang="en-US" sz="3200" dirty="0"/>
                  <a:t>2.	</a:t>
                </a:r>
                <a:r>
                  <a:rPr lang="en-US" sz="3200" dirty="0">
                    <a:solidFill>
                      <a:srgbClr val="006600"/>
                    </a:solidFill>
                  </a:rPr>
                  <a:t>By associativity of composition of relations,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66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66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0066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66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3200" dirty="0">
                  <a:solidFill>
                    <a:srgbClr val="0066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66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" y="2064522"/>
                <a:ext cx="10571922" cy="4241226"/>
              </a:xfrm>
              <a:prstGeom prst="rect">
                <a:avLst/>
              </a:prstGeom>
              <a:blipFill>
                <a:blip r:embed="rId3"/>
                <a:stretch>
                  <a:fillRect l="-1499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3440" y="5476220"/>
                <a:ext cx="6035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5476220"/>
                <a:ext cx="60350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53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AC32B-60BA-F786-F805-E261CBEC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1144-036D-4801-DF6B-8C2877CC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7" y="394854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Pointers from Assignment</a:t>
            </a:r>
            <a:endParaRPr lang="en-S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06C1E-EF28-20FB-BBE4-8EBC06B91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467" y="1543735"/>
                <a:ext cx="10977078" cy="4462209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is transitivity?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𝑎𝑅𝑏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𝑏𝑅𝑐</m:t>
                        </m:r>
                      </m:e>
                    </m:nary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SG" sz="3200" b="0" dirty="0"/>
              </a:p>
              <a:p>
                <a:pPr marL="457200" indent="-457200">
                  <a:buFont typeface="Wingdings" panose="05000000000000000000" pitchFamily="2" charset="2"/>
                  <a:buChar char="à"/>
                </a:pPr>
                <a:r>
                  <a:rPr lang="en-US" sz="2800" dirty="0">
                    <a:solidFill>
                      <a:schemeClr val="tx1"/>
                    </a:solidFill>
                  </a:rPr>
                  <a:t>NOT </a:t>
                </a:r>
                <a14:m>
                  <m:oMath xmlns:m="http://schemas.openxmlformats.org/officeDocument/2006/math">
                    <m:r>
                      <a:rPr lang="en-SG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𝑎𝑅</m:t>
                    </m:r>
                    <m:r>
                      <a:rPr lang="en-SG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SG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SG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SG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𝑅𝑐</m:t>
                        </m:r>
                      </m:e>
                    </m:nary>
                    <m:r>
                      <a:rPr lang="en-SG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!</a:t>
                </a:r>
              </a:p>
              <a:p>
                <a:pPr marL="457200" indent="-457200">
                  <a:buFont typeface="Wingdings" panose="05000000000000000000" pitchFamily="2" charset="2"/>
                  <a:buChar char="à"/>
                </a:pPr>
                <a:r>
                  <a:rPr lang="en-US" sz="2800" dirty="0">
                    <a:solidFill>
                      <a:schemeClr val="tx1"/>
                    </a:solidFill>
                  </a:rPr>
                  <a:t>NOT </a:t>
                </a:r>
                <a14:m>
                  <m:oMath xmlns:m="http://schemas.openxmlformats.org/officeDocument/2006/math">
                    <m:r>
                      <a:rPr lang="en-SG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𝑎𝑅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𝑅𝑐</m:t>
                        </m:r>
                      </m:e>
                    </m:nary>
                    <m:r>
                      <a:rPr lang="en-SG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!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685800" lvl="1" indent="-457200">
                  <a:buFont typeface="Wingdings" panose="05000000000000000000" pitchFamily="2" charset="2"/>
                  <a:buChar char="à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Marks may be deducted if your answer is not concise enough. Why?</a:t>
                </a:r>
              </a:p>
              <a:p>
                <a:pPr marL="457200" indent="-457200">
                  <a:buFont typeface="Wingdings" panose="05000000000000000000" pitchFamily="2" charset="2"/>
                  <a:buChar char="à"/>
                </a:pPr>
                <a:r>
                  <a:rPr lang="en-US" sz="2800" dirty="0">
                    <a:solidFill>
                      <a:schemeClr val="tx1"/>
                    </a:solidFill>
                  </a:rPr>
                  <a:t>Because by making it too long, you will miss out on using special properties that can simplify your answer by a lot.</a:t>
                </a:r>
              </a:p>
              <a:p>
                <a:pPr marL="457200" indent="-457200">
                  <a:buFont typeface="Wingdings" panose="05000000000000000000" pitchFamily="2" charset="2"/>
                  <a:buChar char="à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/>
                  <a:t>Be extra careful when asked NOT to use critical rows.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Any determination of </a:t>
                </a:r>
                <a:r>
                  <a:rPr lang="en-US" sz="26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x,y,z</a:t>
                </a:r>
                <a:r>
                  <a:rPr lang="en-US" sz="2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= true or false *will* count as determining critical rows. You should always use strict argument form, where individual values are not deduced.</a:t>
                </a:r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06C1E-EF28-20FB-BBE4-8EBC06B91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467" y="1543735"/>
                <a:ext cx="10977078" cy="4462209"/>
              </a:xfrm>
              <a:blipFill>
                <a:blip r:embed="rId2"/>
                <a:stretch>
                  <a:fillRect l="-722" t="-3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D026-1578-2D63-771D-4149706C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464" y="649582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6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B2BB5-4C50-92C2-1662-FCC071420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7EC4770-CE20-F1FC-C7F4-F9DF7FC0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497D-6A6D-E331-6E3B-C03C034E9124}"/>
              </a:ext>
            </a:extLst>
          </p:cNvPr>
          <p:cNvSpPr txBox="1"/>
          <p:nvPr/>
        </p:nvSpPr>
        <p:spPr>
          <a:xfrm>
            <a:off x="649206" y="2819595"/>
            <a:ext cx="105719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5013" indent="-735013">
              <a:spcAft>
                <a:spcPts val="600"/>
              </a:spcAft>
            </a:pPr>
            <a:r>
              <a:rPr lang="en-US" sz="6600" dirty="0"/>
              <a:t>5-min Break</a:t>
            </a:r>
          </a:p>
        </p:txBody>
      </p:sp>
    </p:spTree>
    <p:extLst>
      <p:ext uri="{BB962C8B-B14F-4D97-AF65-F5344CB8AC3E}">
        <p14:creationId xmlns:p14="http://schemas.microsoft.com/office/powerpoint/2010/main" val="104722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Q7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432445" y="390005"/>
                <a:ext cx="664400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be sets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400" dirty="0"/>
                  <a:t>. Prove: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445" y="390005"/>
                <a:ext cx="6644006" cy="830997"/>
              </a:xfrm>
              <a:prstGeom prst="rect">
                <a:avLst/>
              </a:prstGeom>
              <a:blipFill>
                <a:blip r:embed="rId2"/>
                <a:stretch>
                  <a:fillRect l="-1374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/>
              <p:nvPr/>
            </p:nvSpPr>
            <p:spPr>
              <a:xfrm>
                <a:off x="646082" y="1283725"/>
                <a:ext cx="6644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1.	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2" y="1283725"/>
                <a:ext cx="6644006" cy="461665"/>
              </a:xfrm>
              <a:prstGeom prst="rect">
                <a:avLst/>
              </a:prstGeom>
              <a:blipFill>
                <a:blip r:embed="rId3"/>
                <a:stretch>
                  <a:fillRect l="-1468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E653925B-BE6B-4A8B-BB76-97A48403FFD7}"/>
              </a:ext>
            </a:extLst>
          </p:cNvPr>
          <p:cNvGrpSpPr/>
          <p:nvPr/>
        </p:nvGrpSpPr>
        <p:grpSpPr>
          <a:xfrm>
            <a:off x="8401491" y="340443"/>
            <a:ext cx="2523768" cy="1172912"/>
            <a:chOff x="8401491" y="340443"/>
            <a:chExt cx="2523768" cy="11729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6BCB727-862E-4E20-8FEA-6019CD5976F1}"/>
                </a:ext>
              </a:extLst>
            </p:cNvPr>
            <p:cNvGrpSpPr/>
            <p:nvPr/>
          </p:nvGrpSpPr>
          <p:grpSpPr>
            <a:xfrm>
              <a:off x="8401491" y="340443"/>
              <a:ext cx="2523768" cy="1172912"/>
              <a:chOff x="8401491" y="340443"/>
              <a:chExt cx="2523768" cy="117291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08CD678-A0E0-471F-B746-76A9677DBABA}"/>
                  </a:ext>
                </a:extLst>
              </p:cNvPr>
              <p:cNvGrpSpPr/>
              <p:nvPr/>
            </p:nvGrpSpPr>
            <p:grpSpPr>
              <a:xfrm>
                <a:off x="8401491" y="340443"/>
                <a:ext cx="439476" cy="1172912"/>
                <a:chOff x="8541490" y="606934"/>
                <a:chExt cx="439476" cy="1172912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C44B22C1-83DD-45CE-9E4E-5BE33D7D8F80}"/>
                    </a:ext>
                  </a:extLst>
                </p:cNvPr>
                <p:cNvSpPr/>
                <p:nvPr/>
              </p:nvSpPr>
              <p:spPr>
                <a:xfrm>
                  <a:off x="8541490" y="948849"/>
                  <a:ext cx="439476" cy="830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EDA31B61-F28F-455C-A03A-FF898CFAF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EDA31B61-F28F-455C-A03A-FF898CFAFD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E990267-DF8C-48CF-961F-466F7A84E475}"/>
                  </a:ext>
                </a:extLst>
              </p:cNvPr>
              <p:cNvGrpSpPr/>
              <p:nvPr/>
            </p:nvGrpSpPr>
            <p:grpSpPr>
              <a:xfrm>
                <a:off x="9125624" y="340443"/>
                <a:ext cx="439476" cy="1172912"/>
                <a:chOff x="8541490" y="606934"/>
                <a:chExt cx="439476" cy="117291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D8CFD55-732E-49D7-B7D6-135C13321CD9}"/>
                    </a:ext>
                  </a:extLst>
                </p:cNvPr>
                <p:cNvSpPr/>
                <p:nvPr/>
              </p:nvSpPr>
              <p:spPr>
                <a:xfrm>
                  <a:off x="8541490" y="948849"/>
                  <a:ext cx="439476" cy="830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AD6F29E-3F67-4186-888A-B6D16D4A79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AD6F29E-3F67-4186-888A-B6D16D4A79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90F4D8E-D94D-4053-86C7-9BF00128E195}"/>
                  </a:ext>
                </a:extLst>
              </p:cNvPr>
              <p:cNvGrpSpPr/>
              <p:nvPr/>
            </p:nvGrpSpPr>
            <p:grpSpPr>
              <a:xfrm>
                <a:off x="9824829" y="340443"/>
                <a:ext cx="439476" cy="1172912"/>
                <a:chOff x="8541490" y="606934"/>
                <a:chExt cx="439476" cy="1172912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235CA99-BABA-4281-A92D-7661590DA184}"/>
                    </a:ext>
                  </a:extLst>
                </p:cNvPr>
                <p:cNvSpPr/>
                <p:nvPr/>
              </p:nvSpPr>
              <p:spPr>
                <a:xfrm>
                  <a:off x="8541490" y="948849"/>
                  <a:ext cx="439476" cy="830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E95B52B-ECD8-4B71-8A38-DBE9B8E766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E95B52B-ECD8-4B71-8A38-DBE9B8E766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EDCD225-53EC-41AA-BF75-3E35EA14BD2D}"/>
                  </a:ext>
                </a:extLst>
              </p:cNvPr>
              <p:cNvGrpSpPr/>
              <p:nvPr/>
            </p:nvGrpSpPr>
            <p:grpSpPr>
              <a:xfrm>
                <a:off x="10485783" y="340443"/>
                <a:ext cx="439476" cy="1172912"/>
                <a:chOff x="8541490" y="606934"/>
                <a:chExt cx="439476" cy="117291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C2C93E7-810E-4E7D-A5AB-7E308750EE20}"/>
                    </a:ext>
                  </a:extLst>
                </p:cNvPr>
                <p:cNvSpPr/>
                <p:nvPr/>
              </p:nvSpPr>
              <p:spPr>
                <a:xfrm>
                  <a:off x="8541490" y="948849"/>
                  <a:ext cx="439476" cy="830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AE0EFFE-F7CB-4C4C-B4B3-4FE854A9DA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AE0EFFE-F7CB-4C4C-B4B3-4FE854A9DA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0C0C30A-BA4D-40CC-A0F8-C9307A544357}"/>
                </a:ext>
              </a:extLst>
            </p:cNvPr>
            <p:cNvGrpSpPr/>
            <p:nvPr/>
          </p:nvGrpSpPr>
          <p:grpSpPr>
            <a:xfrm>
              <a:off x="8729330" y="557567"/>
              <a:ext cx="1975010" cy="473791"/>
              <a:chOff x="8729330" y="557567"/>
              <a:chExt cx="1975010" cy="47379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7EA2AEB-1D8C-4297-92CF-29A292C2FB42}"/>
                  </a:ext>
                </a:extLst>
              </p:cNvPr>
              <p:cNvGrpSpPr/>
              <p:nvPr/>
            </p:nvGrpSpPr>
            <p:grpSpPr>
              <a:xfrm>
                <a:off x="8729330" y="557567"/>
                <a:ext cx="584791" cy="473791"/>
                <a:chOff x="8729330" y="557567"/>
                <a:chExt cx="584791" cy="4737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9CF0269-D979-4639-ADED-94C0629C44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9CF0269-D979-4639-ADED-94C0629C44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7538F66-43A8-4C21-A6DA-39D9C5F52C94}"/>
                    </a:ext>
                  </a:extLst>
                </p:cNvPr>
                <p:cNvSpPr/>
                <p:nvPr/>
              </p:nvSpPr>
              <p:spPr>
                <a:xfrm>
                  <a:off x="8729330" y="871571"/>
                  <a:ext cx="584791" cy="159787"/>
                </a:xfrm>
                <a:custGeom>
                  <a:avLst/>
                  <a:gdLst>
                    <a:gd name="connsiteX0" fmla="*/ 0 w 584791"/>
                    <a:gd name="connsiteY0" fmla="*/ 159787 h 159787"/>
                    <a:gd name="connsiteX1" fmla="*/ 265814 w 584791"/>
                    <a:gd name="connsiteY1" fmla="*/ 299 h 159787"/>
                    <a:gd name="connsiteX2" fmla="*/ 584791 w 584791"/>
                    <a:gd name="connsiteY2" fmla="*/ 127889 h 159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4791" h="159787">
                      <a:moveTo>
                        <a:pt x="0" y="159787"/>
                      </a:moveTo>
                      <a:cubicBezTo>
                        <a:pt x="84174" y="82701"/>
                        <a:pt x="168349" y="5615"/>
                        <a:pt x="265814" y="299"/>
                      </a:cubicBezTo>
                      <a:cubicBezTo>
                        <a:pt x="363279" y="-5017"/>
                        <a:pt x="474035" y="61436"/>
                        <a:pt x="584791" y="12788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D271ED6-9004-45B8-8D25-92318D67C399}"/>
                  </a:ext>
                </a:extLst>
              </p:cNvPr>
              <p:cNvGrpSpPr/>
              <p:nvPr/>
            </p:nvGrpSpPr>
            <p:grpSpPr>
              <a:xfrm>
                <a:off x="9445196" y="557567"/>
                <a:ext cx="584791" cy="473791"/>
                <a:chOff x="8729330" y="557567"/>
                <a:chExt cx="584791" cy="4737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8DA8DC5-63ED-433B-9E20-EFBDDB28BE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8DA8DC5-63ED-433B-9E20-EFBDDB28BE5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EBC28CB6-EA07-46CD-8ED7-40E2FEF3D3E0}"/>
                    </a:ext>
                  </a:extLst>
                </p:cNvPr>
                <p:cNvSpPr/>
                <p:nvPr/>
              </p:nvSpPr>
              <p:spPr>
                <a:xfrm>
                  <a:off x="8729330" y="871571"/>
                  <a:ext cx="584791" cy="159787"/>
                </a:xfrm>
                <a:custGeom>
                  <a:avLst/>
                  <a:gdLst>
                    <a:gd name="connsiteX0" fmla="*/ 0 w 584791"/>
                    <a:gd name="connsiteY0" fmla="*/ 159787 h 159787"/>
                    <a:gd name="connsiteX1" fmla="*/ 265814 w 584791"/>
                    <a:gd name="connsiteY1" fmla="*/ 299 h 159787"/>
                    <a:gd name="connsiteX2" fmla="*/ 584791 w 584791"/>
                    <a:gd name="connsiteY2" fmla="*/ 127889 h 159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4791" h="159787">
                      <a:moveTo>
                        <a:pt x="0" y="159787"/>
                      </a:moveTo>
                      <a:cubicBezTo>
                        <a:pt x="84174" y="82701"/>
                        <a:pt x="168349" y="5615"/>
                        <a:pt x="265814" y="299"/>
                      </a:cubicBezTo>
                      <a:cubicBezTo>
                        <a:pt x="363279" y="-5017"/>
                        <a:pt x="474035" y="61436"/>
                        <a:pt x="584791" y="12788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6444D2E-4C20-47D5-9AB3-0D95094A9339}"/>
                  </a:ext>
                </a:extLst>
              </p:cNvPr>
              <p:cNvGrpSpPr/>
              <p:nvPr/>
            </p:nvGrpSpPr>
            <p:grpSpPr>
              <a:xfrm>
                <a:off x="10119549" y="557567"/>
                <a:ext cx="584791" cy="473791"/>
                <a:chOff x="8729330" y="557567"/>
                <a:chExt cx="584791" cy="4737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C74CE5AB-5E00-4755-84E9-4200808977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C74CE5AB-5E00-4755-84E9-4200808977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8E42AA5-C5F0-464B-948B-B3A605E9F9D4}"/>
                    </a:ext>
                  </a:extLst>
                </p:cNvPr>
                <p:cNvSpPr/>
                <p:nvPr/>
              </p:nvSpPr>
              <p:spPr>
                <a:xfrm>
                  <a:off x="8729330" y="871571"/>
                  <a:ext cx="584791" cy="159787"/>
                </a:xfrm>
                <a:custGeom>
                  <a:avLst/>
                  <a:gdLst>
                    <a:gd name="connsiteX0" fmla="*/ 0 w 584791"/>
                    <a:gd name="connsiteY0" fmla="*/ 159787 h 159787"/>
                    <a:gd name="connsiteX1" fmla="*/ 265814 w 584791"/>
                    <a:gd name="connsiteY1" fmla="*/ 299 h 159787"/>
                    <a:gd name="connsiteX2" fmla="*/ 584791 w 584791"/>
                    <a:gd name="connsiteY2" fmla="*/ 127889 h 159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4791" h="159787">
                      <a:moveTo>
                        <a:pt x="0" y="159787"/>
                      </a:moveTo>
                      <a:cubicBezTo>
                        <a:pt x="84174" y="82701"/>
                        <a:pt x="168349" y="5615"/>
                        <a:pt x="265814" y="299"/>
                      </a:cubicBezTo>
                      <a:cubicBezTo>
                        <a:pt x="363279" y="-5017"/>
                        <a:pt x="474035" y="61436"/>
                        <a:pt x="584791" y="12788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4DE7B6-AF02-4F72-A717-BF720D279ABE}"/>
                  </a:ext>
                </a:extLst>
              </p:cNvPr>
              <p:cNvSpPr txBox="1"/>
              <p:nvPr/>
            </p:nvSpPr>
            <p:spPr>
              <a:xfrm>
                <a:off x="646082" y="1757646"/>
                <a:ext cx="11195398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>
                  <a:tabLst>
                    <a:tab pos="5018088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2.	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Suppose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SG" sz="2400" dirty="0"/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2.1.	Then there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2200" dirty="0"/>
                  <a:t> </a:t>
                </a:r>
                <a:r>
                  <a:rPr lang="en-SG" sz="2200" dirty="0" err="1"/>
                  <a:t>s.t.</a:t>
                </a:r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2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G" sz="2200" dirty="0"/>
                  <a:t>. </a:t>
                </a:r>
                <a:r>
                  <a:rPr lang="en-SG" dirty="0">
                    <a:solidFill>
                      <a:srgbClr val="006600"/>
                    </a:solidFill>
                  </a:rPr>
                  <a:t>(by </a:t>
                </a:r>
                <a:r>
                  <a:rPr lang="en-SG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dirty="0">
                    <a:solidFill>
                      <a:srgbClr val="006600"/>
                    </a:solidFill>
                  </a:rPr>
                  <a:t> of composition of relations)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2.2.	From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, there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200" dirty="0"/>
                  <a:t> </a:t>
                </a:r>
                <a:r>
                  <a:rPr lang="en-SG" sz="2200" dirty="0" err="1"/>
                  <a:t>s.t.</a:t>
                </a:r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2.3.	From 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 in 2.2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G" sz="2200" dirty="0"/>
                  <a:t> in 2.1, we have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2.4.	From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in 2.2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 in 2.3, we have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2.5.	Therefore,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.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4DE7B6-AF02-4F72-A717-BF720D279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2" y="1757646"/>
                <a:ext cx="11195398" cy="2154436"/>
              </a:xfrm>
              <a:prstGeom prst="rect">
                <a:avLst/>
              </a:prstGeom>
              <a:blipFill>
                <a:blip r:embed="rId11"/>
                <a:stretch>
                  <a:fillRect l="-871" t="-2260" b="-4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4344A4-F565-43D1-9D61-94D0E929E260}"/>
                  </a:ext>
                </a:extLst>
              </p:cNvPr>
              <p:cNvSpPr txBox="1"/>
              <p:nvPr/>
            </p:nvSpPr>
            <p:spPr>
              <a:xfrm>
                <a:off x="646082" y="3856442"/>
                <a:ext cx="11195398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>
                  <a:tabLst>
                    <a:tab pos="5018088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3.	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Suppose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SG" sz="2400" dirty="0"/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3.1.	Then there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200" dirty="0"/>
                  <a:t> </a:t>
                </a:r>
                <a:r>
                  <a:rPr lang="en-SG" sz="2200" dirty="0" err="1"/>
                  <a:t>s.t.</a:t>
                </a:r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. </a:t>
                </a:r>
                <a:r>
                  <a:rPr lang="en-SG" dirty="0">
                    <a:solidFill>
                      <a:srgbClr val="006600"/>
                    </a:solidFill>
                  </a:rPr>
                  <a:t>(by </a:t>
                </a:r>
                <a:r>
                  <a:rPr lang="en-SG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dirty="0">
                    <a:solidFill>
                      <a:srgbClr val="006600"/>
                    </a:solidFill>
                  </a:rPr>
                  <a:t> of composition of relations)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3.2.	From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, there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2200" dirty="0"/>
                  <a:t> </a:t>
                </a:r>
                <a:r>
                  <a:rPr lang="en-SG" sz="2200" dirty="0" err="1"/>
                  <a:t>s.t.</a:t>
                </a:r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3.3.	From 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in 3.1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 in 3.2, we have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3.4.	From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in 3.3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G" sz="2200" dirty="0"/>
                  <a:t> in 3.2, we have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∘(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3.5.	Therefore,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SG" sz="2200" dirty="0"/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4344A4-F565-43D1-9D61-94D0E929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2" y="3856442"/>
                <a:ext cx="11195398" cy="2154436"/>
              </a:xfrm>
              <a:prstGeom prst="rect">
                <a:avLst/>
              </a:prstGeom>
              <a:blipFill>
                <a:blip r:embed="rId12"/>
                <a:stretch>
                  <a:fillRect l="-871" t="-2266" b="-4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0C60CE-7A2C-4247-BFCA-668AC5BDA374}"/>
                  </a:ext>
                </a:extLst>
              </p:cNvPr>
              <p:cNvSpPr txBox="1"/>
              <p:nvPr/>
            </p:nvSpPr>
            <p:spPr>
              <a:xfrm>
                <a:off x="646082" y="6006330"/>
                <a:ext cx="6644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4.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0C60CE-7A2C-4247-BFCA-668AC5BD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2" y="6006330"/>
                <a:ext cx="6644006" cy="461665"/>
              </a:xfrm>
              <a:prstGeom prst="rect">
                <a:avLst/>
              </a:prstGeom>
              <a:blipFill>
                <a:blip r:embed="rId13"/>
                <a:stretch>
                  <a:fillRect l="-1468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ar: 5 Points 8">
            <a:extLst>
              <a:ext uri="{FF2B5EF4-FFF2-40B4-BE49-F238E27FC236}">
                <a16:creationId xmlns:a16="http://schemas.microsoft.com/office/drawing/2014/main" id="{931E8585-35E8-D0B7-9F00-326A50F06F20}"/>
              </a:ext>
            </a:extLst>
          </p:cNvPr>
          <p:cNvSpPr/>
          <p:nvPr/>
        </p:nvSpPr>
        <p:spPr>
          <a:xfrm>
            <a:off x="11059903" y="5755896"/>
            <a:ext cx="727752" cy="71209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F6003-2913-2CCA-BF03-4492761AF069}"/>
              </a:ext>
            </a:extLst>
          </p:cNvPr>
          <p:cNvSpPr txBox="1"/>
          <p:nvPr/>
        </p:nvSpPr>
        <p:spPr>
          <a:xfrm>
            <a:off x="6691745" y="6006330"/>
            <a:ext cx="414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>
                <a:solidFill>
                  <a:srgbClr val="006600"/>
                </a:solidFill>
              </a:rPr>
              <a:t>This means composition is associative!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1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41" grpId="0" build="p" bldLvl="2"/>
      <p:bldP spid="42" grpId="0" build="p" bldLvl="2"/>
      <p:bldP spid="4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Q8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3655" y="2347551"/>
                <a:ext cx="6679203" cy="1881471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∼(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1×1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=1=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3655" y="2347551"/>
                <a:ext cx="6679203" cy="18814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Define an equivalence relation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 by setting,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SG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r>
                  <a:rPr lang="en-SG" sz="2400" dirty="0"/>
                  <a:t>W</a:t>
                </a:r>
                <a:r>
                  <a:rPr lang="en-GB" sz="2400" dirty="0"/>
                  <a:t>rite down the equivalence classes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4,3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 in roster notation.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1200329"/>
              </a:xfrm>
              <a:prstGeom prst="rect">
                <a:avLst/>
              </a:prstGeom>
              <a:blipFill>
                <a:blip r:embed="rId3"/>
                <a:stretch>
                  <a:fillRect l="-901" t="-3518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4056B-C66F-4279-A4B1-677BDCACFEAF}"/>
                  </a:ext>
                </a:extLst>
              </p:cNvPr>
              <p:cNvSpPr txBox="1"/>
              <p:nvPr/>
            </p:nvSpPr>
            <p:spPr>
              <a:xfrm>
                <a:off x="1148316" y="1730237"/>
                <a:ext cx="10501576" cy="40011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4056B-C66F-4279-A4B1-677BDCAC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16" y="1730237"/>
                <a:ext cx="10501576" cy="400110"/>
              </a:xfrm>
              <a:prstGeom prst="rect">
                <a:avLst/>
              </a:prstGeom>
              <a:blipFill>
                <a:blip r:embed="rId4"/>
                <a:stretch>
                  <a:fillRect l="-580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3655" y="4408894"/>
                <a:ext cx="7652128" cy="18892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∼(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:4×3=12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655" y="4408894"/>
                <a:ext cx="7652128" cy="1889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1166" y="2409896"/>
                <a:ext cx="1466801" cy="581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2409896"/>
                <a:ext cx="1466801" cy="5818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11166" y="4408894"/>
                <a:ext cx="13237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408894"/>
                <a:ext cx="13237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9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Q9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Consider the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even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3232150" algn="l"/>
                    <a:tab pos="6102350" algn="l"/>
                  </a:tabLst>
                </a:pPr>
                <a:r>
                  <a:rPr lang="en-US" sz="2400" dirty="0"/>
                  <a:t>Determine:</a:t>
                </a:r>
                <a:r>
                  <a:rPr lang="en-GB" sz="2400" dirty="0"/>
                  <a:t> 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,	 (b)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, 	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blipFill>
                <a:blip r:embed="rId2"/>
                <a:stretch>
                  <a:fillRect l="-901" t="-4487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B9B33F-F873-4B43-A8DC-EC386A569454}"/>
              </a:ext>
            </a:extLst>
          </p:cNvPr>
          <p:cNvSpPr txBox="1">
            <a:spLocks/>
          </p:cNvSpPr>
          <p:nvPr/>
        </p:nvSpPr>
        <p:spPr>
          <a:xfrm>
            <a:off x="1102485" y="1718780"/>
            <a:ext cx="817364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Font typeface="Corbel" pitchFamily="34" charset="0"/>
              <a:buNone/>
              <a:tabLst>
                <a:tab pos="116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(a)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B141E8-2783-4BAF-A212-FE39AE661D3B}"/>
                  </a:ext>
                </a:extLst>
              </p:cNvPr>
              <p:cNvSpPr txBox="1"/>
              <p:nvPr/>
            </p:nvSpPr>
            <p:spPr>
              <a:xfrm>
                <a:off x="1765005" y="2070792"/>
                <a:ext cx="9144000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018088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by the </a:t>
                </a:r>
                <a:r>
                  <a:rPr lang="en-SG" sz="24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400" dirty="0">
                    <a:solidFill>
                      <a:srgbClr val="006600"/>
                    </a:solidFill>
                  </a:rPr>
                  <a:t> of inverse relation</a:t>
                </a:r>
              </a:p>
              <a:p>
                <a:pPr>
                  <a:spcAft>
                    <a:spcPts val="600"/>
                  </a:spcAft>
                  <a:tabLst>
                    <a:tab pos="542925" algn="l"/>
                    <a:tab pos="5018088" algn="l"/>
                  </a:tabLst>
                </a:pPr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400" dirty="0"/>
                  <a:t> is even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SG" sz="2400" dirty="0">
                  <a:solidFill>
                    <a:srgbClr val="006600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542925" algn="l"/>
                    <a:tab pos="5018088" algn="l"/>
                  </a:tabLst>
                </a:pPr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400" dirty="0"/>
                  <a:t> is even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by the commutative law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SG" sz="2400" dirty="0">
                  <a:solidFill>
                    <a:srgbClr val="006600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542925" algn="l"/>
                    <a:tab pos="5018088" algn="l"/>
                  </a:tabLst>
                </a:pPr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SG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B141E8-2783-4BAF-A212-FE39AE66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05" y="2070792"/>
                <a:ext cx="9144000" cy="1800493"/>
              </a:xfrm>
              <a:prstGeom prst="rect">
                <a:avLst/>
              </a:prstGeom>
              <a:blipFill>
                <a:blip r:embed="rId3"/>
                <a:stretch>
                  <a:fillRect l="-200" t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Q9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Consider the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even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3232150" algn="l"/>
                    <a:tab pos="6102350" algn="l"/>
                  </a:tabLst>
                </a:pPr>
                <a:r>
                  <a:rPr lang="en-US" sz="2400" dirty="0"/>
                  <a:t>Determine:</a:t>
                </a:r>
                <a:r>
                  <a:rPr lang="en-GB" sz="2400" dirty="0"/>
                  <a:t> 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,	 (b)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, 	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blipFill>
                <a:blip r:embed="rId2"/>
                <a:stretch>
                  <a:fillRect l="-901" t="-4487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B9B33F-F873-4B43-A8DC-EC386A569454}"/>
              </a:ext>
            </a:extLst>
          </p:cNvPr>
          <p:cNvSpPr txBox="1">
            <a:spLocks/>
          </p:cNvSpPr>
          <p:nvPr/>
        </p:nvSpPr>
        <p:spPr>
          <a:xfrm>
            <a:off x="615081" y="1488901"/>
            <a:ext cx="817364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Font typeface="Corbel" pitchFamily="34" charset="0"/>
              <a:buNone/>
              <a:tabLst>
                <a:tab pos="116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(b)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B141E8-2783-4BAF-A212-FE39AE661D3B}"/>
                  </a:ext>
                </a:extLst>
              </p:cNvPr>
              <p:cNvSpPr txBox="1"/>
              <p:nvPr/>
            </p:nvSpPr>
            <p:spPr>
              <a:xfrm>
                <a:off x="551286" y="2070792"/>
                <a:ext cx="5062699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6088" indent="-446088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200" dirty="0"/>
                  <a:t>1.	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200" dirty="0"/>
                  <a:t>) 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SG" sz="2200" dirty="0"/>
              </a:p>
              <a:p>
                <a:pPr marL="712788" indent="-531813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000" dirty="0"/>
                  <a:t>1.1.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for some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. </a:t>
                </a:r>
                <a:r>
                  <a:rPr lang="en-SG" sz="2000" dirty="0">
                    <a:solidFill>
                      <a:srgbClr val="006600"/>
                    </a:solidFill>
                  </a:rPr>
                  <a:t>( by the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000" dirty="0">
                    <a:solidFill>
                      <a:srgbClr val="006600"/>
                    </a:solidFill>
                  </a:rPr>
                  <a:t> of composition of relations)</a:t>
                </a:r>
              </a:p>
              <a:p>
                <a:pPr marL="712788" indent="-531813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000" dirty="0"/>
                  <a:t>1.2.	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is even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is even.</a:t>
                </a:r>
              </a:p>
              <a:p>
                <a:pPr marL="712788" indent="-531813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000" dirty="0"/>
                  <a:t>1.3.	This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is even.</a:t>
                </a:r>
              </a:p>
              <a:p>
                <a:pPr marL="712788" indent="-531813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000" dirty="0"/>
                  <a:t>1.4.	This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is even </a:t>
                </a:r>
                <a:r>
                  <a:rPr lang="en-SG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 is even</a:t>
                </a:r>
                <a:r>
                  <a:rPr lang="en-SG" sz="2000" dirty="0"/>
                  <a:t>. </a:t>
                </a:r>
              </a:p>
              <a:p>
                <a:pPr marL="712788" indent="-531813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000" dirty="0"/>
                  <a:t>1.5.	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B141E8-2783-4BAF-A212-FE39AE66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6" y="2070792"/>
                <a:ext cx="5062699" cy="3354765"/>
              </a:xfrm>
              <a:prstGeom prst="rect">
                <a:avLst/>
              </a:prstGeom>
              <a:blipFill>
                <a:blip r:embed="rId3"/>
                <a:stretch>
                  <a:fillRect l="-1564" t="-1273" r="-1324" b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/>
              <p:nvPr/>
            </p:nvSpPr>
            <p:spPr>
              <a:xfrm>
                <a:off x="1222744" y="1514994"/>
                <a:ext cx="164804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0180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44" y="1514994"/>
                <a:ext cx="1648046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ED5999-0C5D-4F76-86A7-9C11868C2939}"/>
              </a:ext>
            </a:extLst>
          </p:cNvPr>
          <p:cNvCxnSpPr>
            <a:cxnSpLocks/>
          </p:cNvCxnSpPr>
          <p:nvPr/>
        </p:nvCxnSpPr>
        <p:spPr>
          <a:xfrm>
            <a:off x="5688413" y="1514994"/>
            <a:ext cx="0" cy="47107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DD331-E934-4782-8A1E-DCA7F5C63F37}"/>
                  </a:ext>
                </a:extLst>
              </p:cNvPr>
              <p:cNvSpPr txBox="1"/>
              <p:nvPr/>
            </p:nvSpPr>
            <p:spPr>
              <a:xfrm>
                <a:off x="5805377" y="1488901"/>
                <a:ext cx="5844515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6088" indent="-446088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200" dirty="0"/>
                  <a:t>2.	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US" sz="2200" dirty="0"/>
                  <a:t>) 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SG" sz="2200" dirty="0"/>
              </a:p>
              <a:p>
                <a:pPr marL="712788" indent="-531813">
                  <a:spcAft>
                    <a:spcPts val="200"/>
                  </a:spcAft>
                  <a:tabLst>
                    <a:tab pos="5018088" algn="l"/>
                  </a:tabLst>
                </a:pPr>
                <a:r>
                  <a:rPr lang="en-SG" sz="2000" dirty="0"/>
                  <a:t>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is even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.</a:t>
                </a:r>
              </a:p>
              <a:p>
                <a:pPr marL="712788" indent="-531813">
                  <a:tabLst>
                    <a:tab pos="5018088" algn="l"/>
                  </a:tabLst>
                </a:pPr>
                <a:r>
                  <a:rPr lang="en-SG" sz="2000" dirty="0"/>
                  <a:t>2.2.	</a:t>
                </a:r>
                <a:r>
                  <a:rPr lang="en-US" sz="2000" dirty="0"/>
                  <a:t>Case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is odd</a:t>
                </a:r>
                <a:r>
                  <a:rPr lang="en-SG" sz="2000" dirty="0"/>
                  <a:t>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SG" sz="2000" dirty="0"/>
                  <a:t>2.2.1.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is also odd.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US" sz="2000" dirty="0"/>
                  <a:t>2.2.2.	This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are even.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SG" sz="2000" dirty="0"/>
                  <a:t>2.2.3.	Thus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,1)∈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0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1073150" indent="-615950">
                  <a:spcAft>
                    <a:spcPts val="200"/>
                  </a:spcAft>
                  <a:tabLst>
                    <a:tab pos="5018088" algn="l"/>
                  </a:tabLst>
                </a:pPr>
                <a:r>
                  <a:rPr lang="en-SG" sz="2000" dirty="0"/>
                  <a:t>2.2.4.	So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000" dirty="0">
                    <a:solidFill>
                      <a:srgbClr val="006600"/>
                    </a:solidFill>
                  </a:rPr>
                  <a:t> of comp of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reln</a:t>
                </a:r>
                <a:r>
                  <a:rPr lang="en-SG" sz="2000" dirty="0"/>
                  <a:t>.</a:t>
                </a:r>
              </a:p>
              <a:p>
                <a:pPr marL="712788" indent="-531813">
                  <a:tabLst>
                    <a:tab pos="5018088" algn="l"/>
                  </a:tabLst>
                </a:pPr>
                <a:r>
                  <a:rPr lang="en-SG" sz="2000" dirty="0"/>
                  <a:t>2.3.	</a:t>
                </a:r>
                <a:r>
                  <a:rPr lang="en-US" sz="2000" dirty="0"/>
                  <a:t>Case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is even</a:t>
                </a:r>
                <a:r>
                  <a:rPr lang="en-SG" sz="2000" dirty="0"/>
                  <a:t>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SG" sz="2000" dirty="0"/>
                  <a:t>2.3.1.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is also even.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US" sz="2000" dirty="0"/>
                  <a:t>2.3.2.	This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are even.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SG" sz="2000" dirty="0"/>
                  <a:t>2.3.3.	Thus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,0)∈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0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SG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1073150" indent="-615950">
                  <a:spcAft>
                    <a:spcPts val="200"/>
                  </a:spcAft>
                  <a:tabLst>
                    <a:tab pos="5018088" algn="l"/>
                  </a:tabLst>
                </a:pPr>
                <a:r>
                  <a:rPr lang="en-SG" sz="2000" dirty="0"/>
                  <a:t>2.3.4.	So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000" dirty="0">
                    <a:solidFill>
                      <a:srgbClr val="006600"/>
                    </a:solidFill>
                  </a:rPr>
                  <a:t> of comp of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reln</a:t>
                </a:r>
                <a:r>
                  <a:rPr lang="en-SG" sz="2000" dirty="0"/>
                  <a:t>.</a:t>
                </a:r>
              </a:p>
              <a:p>
                <a:pPr marL="712788" indent="-531813">
                  <a:spcAft>
                    <a:spcPts val="200"/>
                  </a:spcAft>
                  <a:tabLst>
                    <a:tab pos="5018088" algn="l"/>
                  </a:tabLst>
                </a:pPr>
                <a:r>
                  <a:rPr lang="en-SG" sz="2000" dirty="0"/>
                  <a:t>2.4.	</a:t>
                </a:r>
                <a:r>
                  <a:rPr lang="en-US" sz="2000" dirty="0"/>
                  <a:t>In all cases,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DD331-E934-4782-8A1E-DCA7F5C63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377" y="1488901"/>
                <a:ext cx="5844515" cy="4278094"/>
              </a:xfrm>
              <a:prstGeom prst="rect">
                <a:avLst/>
              </a:prstGeom>
              <a:blipFill>
                <a:blip r:embed="rId5"/>
                <a:stretch>
                  <a:fillRect l="-1356" t="-997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1B349D-12C4-41BE-AFBF-77118D872D0F}"/>
                  </a:ext>
                </a:extLst>
              </p:cNvPr>
              <p:cNvSpPr txBox="1"/>
              <p:nvPr/>
            </p:nvSpPr>
            <p:spPr>
              <a:xfrm>
                <a:off x="5805377" y="5794888"/>
                <a:ext cx="37030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6088" indent="-446088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200" dirty="0"/>
                  <a:t>3.	Therefore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/>
                  <a:t> </a:t>
                </a:r>
                <a:endParaRPr lang="en-SG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1B349D-12C4-41BE-AFBF-77118D872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377" y="5794888"/>
                <a:ext cx="3703080" cy="430887"/>
              </a:xfrm>
              <a:prstGeom prst="rect">
                <a:avLst/>
              </a:prstGeom>
              <a:blipFill>
                <a:blip r:embed="rId6"/>
                <a:stretch>
                  <a:fillRect l="-2138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AF6947-9EC5-2FAC-6ECF-0454AE47F68D}"/>
              </a:ext>
            </a:extLst>
          </p:cNvPr>
          <p:cNvSpPr txBox="1"/>
          <p:nvPr/>
        </p:nvSpPr>
        <p:spPr>
          <a:xfrm>
            <a:off x="375466" y="5795653"/>
            <a:ext cx="523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6600"/>
                </a:solidFill>
              </a:rPr>
              <a:t>Proof is missing justifications here. Don’t forget to include them in your own!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1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  <p:bldP spid="8" grpId="0" build="p" bldLvl="2"/>
      <p:bldP spid="11" grpId="0" uiExpand="1" build="p" bldLvl="2"/>
      <p:bldP spid="12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Q9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Consider the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even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3232150" algn="l"/>
                    <a:tab pos="6102350" algn="l"/>
                  </a:tabLst>
                </a:pPr>
                <a:r>
                  <a:rPr lang="en-US" sz="2400" dirty="0"/>
                  <a:t>Determine:</a:t>
                </a:r>
                <a:r>
                  <a:rPr lang="en-GB" sz="2400" dirty="0"/>
                  <a:t> 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,	 (b)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, 	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blipFill>
                <a:blip r:embed="rId2"/>
                <a:stretch>
                  <a:fillRect l="-901" t="-4487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B9B33F-F873-4B43-A8DC-EC386A569454}"/>
              </a:ext>
            </a:extLst>
          </p:cNvPr>
          <p:cNvSpPr txBox="1">
            <a:spLocks/>
          </p:cNvSpPr>
          <p:nvPr/>
        </p:nvSpPr>
        <p:spPr>
          <a:xfrm>
            <a:off x="788152" y="1721141"/>
            <a:ext cx="817364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Font typeface="Corbel" pitchFamily="34" charset="0"/>
              <a:buNone/>
              <a:tabLst>
                <a:tab pos="116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(c)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/>
              <p:nvPr/>
            </p:nvSpPr>
            <p:spPr>
              <a:xfrm>
                <a:off x="1605516" y="1779846"/>
                <a:ext cx="5135526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800" b="0" dirty="0">
                    <a:solidFill>
                      <a:schemeClr val="tx1"/>
                    </a:solidFill>
                  </a:rPr>
                  <a:t>From part (a),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800" dirty="0"/>
                  <a:t>From part (b),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800" dirty="0"/>
                  <a:t>Therefore,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516" y="1779846"/>
                <a:ext cx="5135526" cy="1538883"/>
              </a:xfrm>
              <a:prstGeom prst="rect">
                <a:avLst/>
              </a:prstGeom>
              <a:blipFill>
                <a:blip r:embed="rId3"/>
                <a:stretch>
                  <a:fillRect l="-2372" t="-3968" b="-10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1282"/>
            <a:ext cx="1206366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Q10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 as follows,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SG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pPr marL="446088" indent="-446088"/>
                <a:r>
                  <a:rPr lang="en-SG" sz="2400" dirty="0"/>
                  <a:t>(a) 	</a:t>
                </a:r>
                <a:r>
                  <a:rPr lang="en-US" sz="2400" dirty="0"/>
                  <a:t>Prove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/>
                  <a:t> is an equivalence relation</a:t>
                </a:r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blipFill>
                <a:blip r:embed="rId2"/>
                <a:stretch>
                  <a:fillRect l="-901" t="-3398" b="-63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C694C93-F164-45B5-8183-3DD67344C2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484" y="1729210"/>
                <a:ext cx="7579832" cy="15668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(“Reflexivity”)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1.1.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T21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115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	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	Hence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reflexive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C694C93-F164-45B5-8183-3DD67344C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4" y="1729210"/>
                <a:ext cx="7579832" cy="1566884"/>
              </a:xfrm>
              <a:prstGeom prst="rect">
                <a:avLst/>
              </a:prstGeom>
              <a:blipFill>
                <a:blip r:embed="rId3"/>
                <a:stretch>
                  <a:fillRect l="-1046" t="-27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5491E6-E745-4055-8AE8-5D2A92B8ED28}"/>
                  </a:ext>
                </a:extLst>
              </p:cNvPr>
              <p:cNvSpPr/>
              <p:nvPr/>
            </p:nvSpPr>
            <p:spPr>
              <a:xfrm>
                <a:off x="426484" y="3296094"/>
                <a:ext cx="9015228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lvl="0" indent="-447675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  <a:tabLst>
                    <a:tab pos="3252788" algn="l"/>
                  </a:tabLst>
                </a:pPr>
                <a:r>
                  <a:rPr lang="en-US" sz="2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2.	</a:t>
                </a:r>
                <a:r>
                  <a:rPr lang="en-US" sz="2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(“Symmetry”)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893763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sz="2200" dirty="0"/>
                  <a:t>2.1.	For any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200" dirty="0"/>
                  <a:t>,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. 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sz="2200" dirty="0"/>
                  <a:t>2.2.	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the commutative law of multiplication</a:t>
                </a:r>
                <a:r>
                  <a:rPr lang="en-US" sz="2200" dirty="0"/>
                  <a:t>.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2.3.	So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.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2.4.	Hence ~ is symmetric.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5491E6-E745-4055-8AE8-5D2A92B8E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4" y="3296094"/>
                <a:ext cx="9015228" cy="1785104"/>
              </a:xfrm>
              <a:prstGeom prst="rect">
                <a:avLst/>
              </a:prstGeom>
              <a:blipFill>
                <a:blip r:embed="rId4"/>
                <a:stretch>
                  <a:fillRect l="-879" t="-2389" b="-580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85B612-EDF7-434E-8F6A-21733B1CC236}"/>
                  </a:ext>
                </a:extLst>
              </p:cNvPr>
              <p:cNvSpPr txBox="1"/>
              <p:nvPr/>
            </p:nvSpPr>
            <p:spPr>
              <a:xfrm>
                <a:off x="8383040" y="2097063"/>
                <a:ext cx="2955851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T21.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 </a:t>
                </a:r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85B612-EDF7-434E-8F6A-21733B1CC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40" y="2097063"/>
                <a:ext cx="2955851" cy="369332"/>
              </a:xfrm>
              <a:prstGeom prst="rect">
                <a:avLst/>
              </a:prstGeom>
              <a:blipFill>
                <a:blip r:embed="rId5"/>
                <a:stretch>
                  <a:fillRect l="-1649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2"/>
      <p:bldP spid="14" grpId="0" uiExpand="1" build="p" bldLvl="2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 as follows,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SG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pPr marL="446088" indent="-446088"/>
                <a:r>
                  <a:rPr lang="en-SG" sz="2400" dirty="0"/>
                  <a:t>(a) 	</a:t>
                </a:r>
                <a:r>
                  <a:rPr lang="en-US" sz="2400" dirty="0"/>
                  <a:t>Prove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/>
                  <a:t> is an equivalence relation</a:t>
                </a:r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blipFill>
                <a:blip r:embed="rId2"/>
                <a:stretch>
                  <a:fillRect l="-901" t="-3398" b="-63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694C93-F164-45B5-8183-3DD67344C212}"/>
              </a:ext>
            </a:extLst>
          </p:cNvPr>
          <p:cNvSpPr txBox="1">
            <a:spLocks/>
          </p:cNvSpPr>
          <p:nvPr/>
        </p:nvSpPr>
        <p:spPr>
          <a:xfrm>
            <a:off x="426484" y="1729210"/>
            <a:ext cx="3082260" cy="865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252788" algn="l"/>
              </a:tabLst>
            </a:pP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1.	</a:t>
            </a:r>
            <a:r>
              <a:rPr lang="en-US" dirty="0">
                <a:solidFill>
                  <a:srgbClr val="C00000"/>
                </a:solidFill>
                <a:ea typeface="Cambria Math" panose="02040503050406030204" pitchFamily="18" charset="0"/>
              </a:rPr>
              <a:t>(“Reflexivity”)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None/>
              <a:tabLst>
                <a:tab pos="3252788" algn="l"/>
              </a:tabLst>
            </a:pP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2.	</a:t>
            </a:r>
            <a:r>
              <a:rPr lang="en-US" dirty="0">
                <a:solidFill>
                  <a:srgbClr val="C00000"/>
                </a:solidFill>
                <a:ea typeface="Cambria Math" panose="02040503050406030204" pitchFamily="18" charset="0"/>
              </a:rPr>
              <a:t>(“Symmetry”)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5491E6-E745-4055-8AE8-5D2A92B8ED28}"/>
                  </a:ext>
                </a:extLst>
              </p:cNvPr>
              <p:cNvSpPr/>
              <p:nvPr/>
            </p:nvSpPr>
            <p:spPr>
              <a:xfrm>
                <a:off x="426484" y="2512652"/>
                <a:ext cx="10780232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lvl="0" indent="-447675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  <a:tabLst>
                    <a:tab pos="3252788" algn="l"/>
                  </a:tabLst>
                </a:pPr>
                <a:r>
                  <a:rPr lang="en-US" sz="2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3.	</a:t>
                </a:r>
                <a:r>
                  <a:rPr lang="en-US" sz="2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(“Transitivity”)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893763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sz="2200" dirty="0"/>
                  <a:t>3.1.	For any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200" dirty="0"/>
                  <a:t>, 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/>
                  <a:t> </a:t>
                </a:r>
                <a:endParaRPr lang="en-US" sz="2200" dirty="0">
                  <a:solidFill>
                    <a:srgbClr val="006600"/>
                  </a:solidFill>
                </a:endParaRP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sz="2200" dirty="0"/>
                  <a:t>3.2.	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3.3.	Multiplying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200" dirty="0"/>
                  <a:t> with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sz="2200" dirty="0"/>
                  <a:t> (both positive)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Ord1.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3.4.	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d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the associative and commutative laws of multiplication</a:t>
                </a:r>
                <a:r>
                  <a:rPr lang="en-US" sz="2200" dirty="0"/>
                  <a:t>.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3.5.	Then both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are positive, or both are negative,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T25</a:t>
                </a:r>
                <a:r>
                  <a:rPr lang="en-US" sz="2200" dirty="0"/>
                  <a:t>.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3.6.	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(by T21, as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)</a:t>
                </a:r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must also be positive.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3.7.	Thus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3.8.	Hence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200" dirty="0"/>
                  <a:t> is transitive.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5491E6-E745-4055-8AE8-5D2A92B8E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4" y="2512652"/>
                <a:ext cx="10780232" cy="3139321"/>
              </a:xfrm>
              <a:prstGeom prst="rect">
                <a:avLst/>
              </a:prstGeom>
              <a:blipFill>
                <a:blip r:embed="rId3"/>
                <a:stretch>
                  <a:fillRect l="-735" t="-1359" b="-3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85B612-EDF7-434E-8F6A-21733B1CC236}"/>
                  </a:ext>
                </a:extLst>
              </p:cNvPr>
              <p:cNvSpPr txBox="1"/>
              <p:nvPr/>
            </p:nvSpPr>
            <p:spPr>
              <a:xfrm>
                <a:off x="6810744" y="2512652"/>
                <a:ext cx="4906193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Ord1.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positive, so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.  </a:t>
                </a:r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85B612-EDF7-434E-8F6A-21733B1CC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744" y="2512652"/>
                <a:ext cx="4906193" cy="369332"/>
              </a:xfrm>
              <a:prstGeom prst="rect">
                <a:avLst/>
              </a:prstGeom>
              <a:blipFill>
                <a:blip r:embed="rId4"/>
                <a:stretch>
                  <a:fillRect l="-994" t="-8197" r="-745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22C640-C87F-4786-A5EC-0524D0FC23A9}"/>
                  </a:ext>
                </a:extLst>
              </p:cNvPr>
              <p:cNvSpPr txBox="1"/>
              <p:nvPr/>
            </p:nvSpPr>
            <p:spPr>
              <a:xfrm>
                <a:off x="8383040" y="2097063"/>
                <a:ext cx="2955851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T21.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 </a:t>
                </a:r>
                <a:endParaRPr lang="en-SG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22C640-C87F-4786-A5EC-0524D0FC2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40" y="2097063"/>
                <a:ext cx="2955851" cy="369332"/>
              </a:xfrm>
              <a:prstGeom prst="rect">
                <a:avLst/>
              </a:prstGeom>
              <a:blipFill>
                <a:blip r:embed="rId5"/>
                <a:stretch>
                  <a:fillRect l="-1649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7B7D39-AC6E-4AFD-8063-AECC377C7D68}"/>
                  </a:ext>
                </a:extLst>
              </p:cNvPr>
              <p:cNvSpPr txBox="1"/>
              <p:nvPr/>
            </p:nvSpPr>
            <p:spPr>
              <a:xfrm>
                <a:off x="7846828" y="5051899"/>
                <a:ext cx="3803064" cy="646331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T25.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positive, or both are negative.  </a:t>
                </a:r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7B7D39-AC6E-4AFD-8063-AECC377C7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28" y="5051899"/>
                <a:ext cx="3803064" cy="646331"/>
              </a:xfrm>
              <a:prstGeom prst="rect">
                <a:avLst/>
              </a:prstGeom>
              <a:blipFill>
                <a:blip r:embed="rId6"/>
                <a:stretch>
                  <a:fillRect l="-1282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B7FD2BB-842C-4F93-B858-81924DDBB12F}"/>
              </a:ext>
            </a:extLst>
          </p:cNvPr>
          <p:cNvSpPr txBox="1"/>
          <p:nvPr/>
        </p:nvSpPr>
        <p:spPr>
          <a:xfrm>
            <a:off x="426484" y="5651973"/>
            <a:ext cx="5414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/>
            <a:r>
              <a:rPr lang="en-US" sz="2200" dirty="0"/>
              <a:t>4.	Therefore, ~ is an equivalence relation.</a:t>
            </a:r>
            <a:endParaRPr lang="en-SG" sz="2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1282"/>
            <a:ext cx="1206366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Q10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2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  <p:bldP spid="10" grpId="0" animBg="1"/>
      <p:bldP spid="11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 as follows,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SG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pPr marL="446088" indent="-446088"/>
                <a:r>
                  <a:rPr lang="en-SG" sz="2400" dirty="0"/>
                  <a:t>(b) 	</a:t>
                </a:r>
                <a:r>
                  <a:rPr lang="en-US" sz="2400" dirty="0"/>
                  <a:t>Determine all the distinct equivalence classes formed by this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blipFill>
                <a:blip r:embed="rId2"/>
                <a:stretch>
                  <a:fillRect l="-901" t="-3398" b="-63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256DB-1ADF-497A-90EB-3CEDC8C38019}"/>
                  </a:ext>
                </a:extLst>
              </p:cNvPr>
              <p:cNvSpPr txBox="1"/>
              <p:nvPr/>
            </p:nvSpPr>
            <p:spPr>
              <a:xfrm>
                <a:off x="894316" y="2082860"/>
                <a:ext cx="9291675" cy="46166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T25.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then both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positive, or both are negative.</a:t>
                </a:r>
                <a:endParaRPr lang="en-SG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256DB-1ADF-497A-90EB-3CEDC8C38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16" y="2082860"/>
                <a:ext cx="9291675" cy="461665"/>
              </a:xfrm>
              <a:prstGeom prst="rect">
                <a:avLst/>
              </a:prstGeom>
              <a:blipFill>
                <a:blip r:embed="rId3"/>
                <a:stretch>
                  <a:fillRect l="-1050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A18FA3-8834-44A7-B8E3-4850FBEF13CE}"/>
                  </a:ext>
                </a:extLst>
              </p:cNvPr>
              <p:cNvSpPr txBox="1"/>
              <p:nvPr/>
            </p:nvSpPr>
            <p:spPr>
              <a:xfrm>
                <a:off x="894315" y="2825111"/>
                <a:ext cx="92916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Thus, all positive integers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/>
                  <a:t>-related to one another, and likewise, all negative integers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/>
                  <a:t>-related to one another.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A18FA3-8834-44A7-B8E3-4850FBEF1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15" y="2825111"/>
                <a:ext cx="9291675" cy="830997"/>
              </a:xfrm>
              <a:prstGeom prst="rect">
                <a:avLst/>
              </a:prstGeom>
              <a:blipFill>
                <a:blip r:embed="rId4"/>
                <a:stretch>
                  <a:fillRect l="-1050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236CEB-3440-4D7A-880D-AD2684BDD3B3}"/>
                  </a:ext>
                </a:extLst>
              </p:cNvPr>
              <p:cNvSpPr txBox="1"/>
              <p:nvPr/>
            </p:nvSpPr>
            <p:spPr>
              <a:xfrm>
                <a:off x="894314" y="3808508"/>
                <a:ext cx="9110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Equivalence classes: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SG" sz="2400" dirty="0">
                    <a:solidFill>
                      <a:srgbClr val="C00000"/>
                    </a:solidFill>
                  </a:rPr>
                  <a:t> </a:t>
                </a:r>
                <a:r>
                  <a:rPr lang="en-SG" sz="240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\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236CEB-3440-4D7A-880D-AD2684BD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14" y="3808508"/>
                <a:ext cx="9110923" cy="461665"/>
              </a:xfrm>
              <a:prstGeom prst="rect">
                <a:avLst/>
              </a:prstGeom>
              <a:blipFill>
                <a:blip r:embed="rId5"/>
                <a:stretch>
                  <a:fillRect l="-1071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0B001F-D3B1-4052-B66F-BCED56DD4CBA}"/>
                  </a:ext>
                </a:extLst>
              </p:cNvPr>
              <p:cNvSpPr txBox="1"/>
              <p:nvPr/>
            </p:nvSpPr>
            <p:spPr>
              <a:xfrm>
                <a:off x="3817089" y="4396975"/>
                <a:ext cx="2442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1]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0B001F-D3B1-4052-B66F-BCED56DD4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089" y="4396975"/>
                <a:ext cx="2442228" cy="461665"/>
              </a:xfrm>
              <a:prstGeom prst="rect">
                <a:avLst/>
              </a:prstGeom>
              <a:blipFill>
                <a:blip r:embed="rId6"/>
                <a:stretch>
                  <a:fillRect l="-3741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1282"/>
            <a:ext cx="1206366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Q10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4096" y="2258568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23009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469BB-D34D-BA61-D362-5C9C2BEE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6D48-4619-A771-C66D-3BE48A75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7" y="394854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Pointers from Assignment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A9C4-50DB-A5E8-1BD9-A42FB95B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67" y="1543735"/>
            <a:ext cx="10977078" cy="4462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Do clarify any marking mistakes /  ambiguities with me ASAP!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 So that you can get marks where you are supposed to.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 So that the entire cohort can have their feedback before the break for studying.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EB45-2F4E-D070-7D2F-A3053B13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464" y="649582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8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Learning objectives of this tutorial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876245"/>
            <a:ext cx="10255168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</a:rPr>
              <a:t>Equivalence relations</a:t>
            </a:r>
            <a:endParaRPr lang="en-US" sz="3200" dirty="0">
              <a:solidFill>
                <a:srgbClr val="0000FF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Tell whether a relation is </a:t>
            </a:r>
            <a:r>
              <a:rPr lang="en-US" sz="3200" dirty="0">
                <a:solidFill>
                  <a:srgbClr val="C00000"/>
                </a:solidFill>
              </a:rPr>
              <a:t>reflexive, symmetric, and transitive</a:t>
            </a:r>
            <a:r>
              <a:rPr lang="en-US" sz="3200" dirty="0"/>
              <a:t>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Work with </a:t>
            </a:r>
            <a:r>
              <a:rPr lang="en-US" sz="3200" dirty="0">
                <a:solidFill>
                  <a:srgbClr val="C00000"/>
                </a:solidFill>
              </a:rPr>
              <a:t>equivalence relations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C00000"/>
                </a:solidFill>
              </a:rPr>
              <a:t>equivalence classes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1464" y="649582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6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89152" y="570375"/>
            <a:ext cx="40497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Common mistake</a:t>
            </a:r>
            <a:endParaRPr lang="en-SG" sz="3600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99574" y="2459098"/>
            <a:ext cx="2825146" cy="2132570"/>
            <a:chOff x="1299574" y="2459098"/>
            <a:chExt cx="2825146" cy="213257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299574" y="2784222"/>
              <a:ext cx="2825146" cy="1807446"/>
              <a:chOff x="1819076" y="318147"/>
              <a:chExt cx="8945227" cy="5729508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9246970" y="1008955"/>
                <a:ext cx="414720" cy="414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49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715130" y="1008955"/>
                <a:ext cx="414720" cy="414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49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981050" y="5131860"/>
                <a:ext cx="414720" cy="414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49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819076" y="881953"/>
                    <a:ext cx="1118189" cy="11432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000" i="1" dirty="0"/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9076" y="881953"/>
                    <a:ext cx="1118189" cy="114328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6525368" y="4904366"/>
                    <a:ext cx="1054794" cy="11432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2000" i="1" dirty="0"/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5368" y="4904366"/>
                    <a:ext cx="1054794" cy="114328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9661690" y="905276"/>
                    <a:ext cx="1102613" cy="11432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000" i="1" dirty="0"/>
                  </a:p>
                </p:txBody>
              </p:sp>
            </mc:Choice>
            <mc:Fallback xmlns="">
              <p:sp>
                <p:nvSpPr>
                  <p:cNvPr id="158" name="TextBox 1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1690" y="905276"/>
                    <a:ext cx="1102613" cy="114328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9" name="Straight Arrow Connector 158"/>
              <p:cNvCxnSpPr/>
              <p:nvPr/>
            </p:nvCxnSpPr>
            <p:spPr>
              <a:xfrm flipH="1">
                <a:off x="6395770" y="1463956"/>
                <a:ext cx="2851200" cy="3546165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 flipV="1">
                <a:off x="6661602" y="1535418"/>
                <a:ext cx="2950452" cy="362586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3129850" y="1379241"/>
                <a:ext cx="6117120" cy="0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Freeform 161"/>
              <p:cNvSpPr/>
              <p:nvPr/>
            </p:nvSpPr>
            <p:spPr>
              <a:xfrm rot="12090593" flipV="1">
                <a:off x="9372986" y="318147"/>
                <a:ext cx="725760" cy="792719"/>
              </a:xfrm>
              <a:custGeom>
                <a:avLst/>
                <a:gdLst>
                  <a:gd name="connsiteX0" fmla="*/ 146050 w 385763"/>
                  <a:gd name="connsiteY0" fmla="*/ 430212 h 430212"/>
                  <a:gd name="connsiteX1" fmla="*/ 3175 w 385763"/>
                  <a:gd name="connsiteY1" fmla="*/ 249237 h 430212"/>
                  <a:gd name="connsiteX2" fmla="*/ 127000 w 385763"/>
                  <a:gd name="connsiteY2" fmla="*/ 30162 h 430212"/>
                  <a:gd name="connsiteX3" fmla="*/ 346075 w 385763"/>
                  <a:gd name="connsiteY3" fmla="*/ 68262 h 430212"/>
                  <a:gd name="connsiteX4" fmla="*/ 365125 w 385763"/>
                  <a:gd name="connsiteY4" fmla="*/ 296862 h 430212"/>
                  <a:gd name="connsiteX5" fmla="*/ 279400 w 385763"/>
                  <a:gd name="connsiteY5" fmla="*/ 420687 h 43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763" h="430212">
                    <a:moveTo>
                      <a:pt x="146050" y="430212"/>
                    </a:moveTo>
                    <a:cubicBezTo>
                      <a:pt x="76200" y="373062"/>
                      <a:pt x="6350" y="315912"/>
                      <a:pt x="3175" y="249237"/>
                    </a:cubicBezTo>
                    <a:cubicBezTo>
                      <a:pt x="0" y="182562"/>
                      <a:pt x="69850" y="60324"/>
                      <a:pt x="127000" y="30162"/>
                    </a:cubicBezTo>
                    <a:cubicBezTo>
                      <a:pt x="184150" y="0"/>
                      <a:pt x="306388" y="23812"/>
                      <a:pt x="346075" y="68262"/>
                    </a:cubicBezTo>
                    <a:cubicBezTo>
                      <a:pt x="385763" y="112712"/>
                      <a:pt x="376237" y="238125"/>
                      <a:pt x="365125" y="296862"/>
                    </a:cubicBezTo>
                    <a:cubicBezTo>
                      <a:pt x="354013" y="355599"/>
                      <a:pt x="316706" y="388143"/>
                      <a:pt x="279400" y="420687"/>
                    </a:cubicBezTo>
                  </a:path>
                </a:pathLst>
              </a:custGeom>
              <a:ln w="38100">
                <a:solidFill>
                  <a:srgbClr val="0033CC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49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9379820" flipV="1">
                <a:off x="2352250" y="318147"/>
                <a:ext cx="725760" cy="792719"/>
              </a:xfrm>
              <a:custGeom>
                <a:avLst/>
                <a:gdLst>
                  <a:gd name="connsiteX0" fmla="*/ 146050 w 385763"/>
                  <a:gd name="connsiteY0" fmla="*/ 430212 h 430212"/>
                  <a:gd name="connsiteX1" fmla="*/ 3175 w 385763"/>
                  <a:gd name="connsiteY1" fmla="*/ 249237 h 430212"/>
                  <a:gd name="connsiteX2" fmla="*/ 127000 w 385763"/>
                  <a:gd name="connsiteY2" fmla="*/ 30162 h 430212"/>
                  <a:gd name="connsiteX3" fmla="*/ 346075 w 385763"/>
                  <a:gd name="connsiteY3" fmla="*/ 68262 h 430212"/>
                  <a:gd name="connsiteX4" fmla="*/ 365125 w 385763"/>
                  <a:gd name="connsiteY4" fmla="*/ 296862 h 430212"/>
                  <a:gd name="connsiteX5" fmla="*/ 279400 w 385763"/>
                  <a:gd name="connsiteY5" fmla="*/ 420687 h 43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763" h="430212">
                    <a:moveTo>
                      <a:pt x="146050" y="430212"/>
                    </a:moveTo>
                    <a:cubicBezTo>
                      <a:pt x="76200" y="373062"/>
                      <a:pt x="6350" y="315912"/>
                      <a:pt x="3175" y="249237"/>
                    </a:cubicBezTo>
                    <a:cubicBezTo>
                      <a:pt x="0" y="182562"/>
                      <a:pt x="69850" y="60324"/>
                      <a:pt x="127000" y="30162"/>
                    </a:cubicBezTo>
                    <a:cubicBezTo>
                      <a:pt x="184150" y="0"/>
                      <a:pt x="306388" y="23812"/>
                      <a:pt x="346075" y="68262"/>
                    </a:cubicBezTo>
                    <a:cubicBezTo>
                      <a:pt x="385763" y="112712"/>
                      <a:pt x="376237" y="238125"/>
                      <a:pt x="365125" y="296862"/>
                    </a:cubicBezTo>
                    <a:cubicBezTo>
                      <a:pt x="354013" y="355599"/>
                      <a:pt x="316706" y="388143"/>
                      <a:pt x="279400" y="420687"/>
                    </a:cubicBezTo>
                  </a:path>
                </a:pathLst>
              </a:custGeom>
              <a:ln w="38100">
                <a:solidFill>
                  <a:srgbClr val="0033CC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49"/>
              </a:p>
            </p:txBody>
          </p:sp>
          <p:cxnSp>
            <p:nvCxnSpPr>
              <p:cNvPr id="164" name="Straight Arrow Connector 163"/>
              <p:cNvCxnSpPr>
                <a:endCxn id="153" idx="0"/>
              </p:cNvCxnSpPr>
              <p:nvPr/>
            </p:nvCxnSpPr>
            <p:spPr>
              <a:xfrm>
                <a:off x="3151358" y="1489546"/>
                <a:ext cx="3037053" cy="3642314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flipH="1" flipV="1">
                <a:off x="2859331" y="1549085"/>
                <a:ext cx="3072081" cy="3790135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05D3B8-32AC-492C-9366-2C3E4A69CB2A}"/>
                    </a:ext>
                  </a:extLst>
                </p:cNvPr>
                <p:cNvSpPr txBox="1"/>
                <p:nvPr/>
              </p:nvSpPr>
              <p:spPr>
                <a:xfrm>
                  <a:off x="2483059" y="2459098"/>
                  <a:ext cx="5313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05D3B8-32AC-492C-9366-2C3E4A69C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59" y="2459098"/>
                  <a:ext cx="53134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9D86A9-CF22-423D-98E4-B1754EBFC3F2}"/>
              </a:ext>
            </a:extLst>
          </p:cNvPr>
          <p:cNvGrpSpPr/>
          <p:nvPr/>
        </p:nvGrpSpPr>
        <p:grpSpPr>
          <a:xfrm>
            <a:off x="4412749" y="2470769"/>
            <a:ext cx="6799733" cy="1200329"/>
            <a:chOff x="4412750" y="2041377"/>
            <a:chExt cx="6351842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02F20B-E1A8-4F8F-B0B4-495CE3721AB7}"/>
                    </a:ext>
                  </a:extLst>
                </p:cNvPr>
                <p:cNvSpPr txBox="1"/>
                <p:nvPr/>
              </p:nvSpPr>
              <p:spPr>
                <a:xfrm>
                  <a:off x="4412750" y="2041377"/>
                  <a:ext cx="635184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2400" dirty="0"/>
                    <a:t>It is </a:t>
                  </a:r>
                  <a:r>
                    <a:rPr lang="en-US" sz="2400" dirty="0">
                      <a:solidFill>
                        <a:srgbClr val="C00000"/>
                      </a:solidFill>
                    </a:rPr>
                    <a:t>wrong</a:t>
                  </a:r>
                  <a:r>
                    <a:rPr lang="en-US" sz="2400" dirty="0"/>
                    <a:t> to say that “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is reflexive”, “</a:t>
                  </a:r>
                  <a14:m>
                    <m:oMath xmlns:m="http://schemas.openxmlformats.org/officeDocument/2006/math"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400" dirty="0"/>
                    <a:t> is reflexive”, “</a:t>
                  </a:r>
                  <a14:m>
                    <m:oMath xmlns:m="http://schemas.openxmlformats.org/officeDocument/2006/math"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is not reflexive”. We may say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(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is related to itself),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(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is not related to itself).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02F20B-E1A8-4F8F-B0B4-495CE3721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750" y="2041377"/>
                  <a:ext cx="6351842" cy="1200329"/>
                </a:xfrm>
                <a:prstGeom prst="rect">
                  <a:avLst/>
                </a:prstGeom>
                <a:blipFill>
                  <a:blip r:embed="rId9"/>
                  <a:stretch>
                    <a:fillRect l="-1435" t="-4061" r="-1883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8FE306-3304-42B2-969E-EAABA83B5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5951" y="2882751"/>
              <a:ext cx="173164" cy="187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113B9BF-476B-4E21-A390-49849A719299}"/>
                  </a:ext>
                </a:extLst>
              </p:cNvPr>
              <p:cNvSpPr txBox="1"/>
              <p:nvPr/>
            </p:nvSpPr>
            <p:spPr>
              <a:xfrm>
                <a:off x="4412750" y="3789607"/>
                <a:ext cx="706297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We either say a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reflexive or not reflexive. We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don’t say </a:t>
                </a:r>
                <a:r>
                  <a:rPr lang="en-US" sz="2400" dirty="0"/>
                  <a:t>an element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reflexive or not reflexive.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400" b="1" dirty="0"/>
                  <a:t>Reflexivity, symmetry and transitivity are properties of </a:t>
                </a:r>
                <a:r>
                  <a:rPr lang="en-SG" sz="2400" b="1" dirty="0">
                    <a:solidFill>
                      <a:srgbClr val="0033CC"/>
                    </a:solidFill>
                  </a:rPr>
                  <a:t>relations</a:t>
                </a:r>
                <a:r>
                  <a:rPr lang="en-SG" sz="2400" b="1" dirty="0"/>
                  <a:t>, not individual elements of </a:t>
                </a:r>
                <a14:m>
                  <m:oMath xmlns:m="http://schemas.openxmlformats.org/officeDocument/2006/math">
                    <m:r>
                      <a:rPr lang="en-SG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SG" sz="2400" b="1" dirty="0"/>
                  <a:t>.</a:t>
                </a: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113B9BF-476B-4E21-A390-49849A71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50" y="3789607"/>
                <a:ext cx="7062970" cy="2015936"/>
              </a:xfrm>
              <a:prstGeom prst="rect">
                <a:avLst/>
              </a:prstGeom>
              <a:blipFill>
                <a:blip r:embed="rId10"/>
                <a:stretch>
                  <a:fillRect l="-1381" t="-2424" r="-1898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22821" y="1425689"/>
                <a:ext cx="90776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Given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800" dirty="0"/>
                  <a:t>and a binary relation defined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shown below:</a:t>
                </a:r>
                <a:endParaRPr lang="en-SG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21" y="1425689"/>
                <a:ext cx="9077637" cy="954107"/>
              </a:xfrm>
              <a:prstGeom prst="rect">
                <a:avLst/>
              </a:prstGeom>
              <a:blipFill>
                <a:blip r:embed="rId11"/>
                <a:stretch>
                  <a:fillRect l="-141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4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9" y="475596"/>
            <a:ext cx="892982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FD63D5-1C4F-4726-9D42-ECEF168790A3}"/>
                  </a:ext>
                </a:extLst>
              </p:cNvPr>
              <p:cNvSpPr txBox="1"/>
              <p:nvPr/>
            </p:nvSpPr>
            <p:spPr>
              <a:xfrm>
                <a:off x="1286541" y="303028"/>
                <a:ext cx="6889896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 2, …, 10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2, 4, 6, 8, 10, 12, 14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by setting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⟺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prime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SG" sz="2000" dirty="0">
                  <a:solidFill>
                    <a:srgbClr val="C00000"/>
                  </a:solidFill>
                </a:endParaRPr>
              </a:p>
              <a:p>
                <a:pPr>
                  <a:tabLst>
                    <a:tab pos="628650" algn="l"/>
                  </a:tabLst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Write down the sets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roster notation. Do not use ellipses (…) in your answers.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FD63D5-1C4F-4726-9D42-ECEF1687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303028"/>
                <a:ext cx="6889896" cy="1631216"/>
              </a:xfrm>
              <a:prstGeom prst="rect">
                <a:avLst/>
              </a:prstGeom>
              <a:blipFill>
                <a:blip r:embed="rId3"/>
                <a:stretch>
                  <a:fillRect l="-795" t="-1859" b="-5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1B51AA-CA94-43B4-B6FD-146A9D104898}"/>
                  </a:ext>
                </a:extLst>
              </p:cNvPr>
              <p:cNvSpPr txBox="1"/>
              <p:nvPr/>
            </p:nvSpPr>
            <p:spPr>
              <a:xfrm>
                <a:off x="8289235" y="2145316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1B51AA-CA94-43B4-B6FD-146A9D10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145316"/>
                <a:ext cx="3509206" cy="1643655"/>
              </a:xfrm>
              <a:prstGeom prst="rect">
                <a:avLst/>
              </a:prstGeom>
              <a:blipFill>
                <a:blip r:embed="rId4"/>
                <a:stretch>
                  <a:fillRect l="-1565" t="-2222" b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31E376B5-96D6-4DD0-BB01-920F97DDBCC2}"/>
              </a:ext>
            </a:extLst>
          </p:cNvPr>
          <p:cNvSpPr txBox="1"/>
          <p:nvPr/>
        </p:nvSpPr>
        <p:spPr>
          <a:xfrm>
            <a:off x="8289235" y="303028"/>
            <a:ext cx="3509206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Definition. </a:t>
            </a:r>
            <a:r>
              <a:rPr lang="en-US" dirty="0"/>
              <a:t>A positive integer is </a:t>
            </a:r>
            <a:r>
              <a:rPr lang="en-US" i="1" dirty="0">
                <a:solidFill>
                  <a:srgbClr val="C00000"/>
                </a:solidFill>
              </a:rPr>
              <a:t>prime</a:t>
            </a:r>
            <a:r>
              <a:rPr lang="en-US" dirty="0"/>
              <a:t> if it has exactly two positive divisors.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EB5A4-23E0-403F-8B35-637E64698E5F}"/>
                  </a:ext>
                </a:extLst>
              </p:cNvPr>
              <p:cNvSpPr txBox="1"/>
              <p:nvPr/>
            </p:nvSpPr>
            <p:spPr>
              <a:xfrm>
                <a:off x="8289235" y="1283901"/>
                <a:ext cx="3509206" cy="80021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EB5A4-23E0-403F-8B35-637E64698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1283901"/>
                <a:ext cx="3509206" cy="800219"/>
              </a:xfrm>
              <a:prstGeom prst="rect">
                <a:avLst/>
              </a:prstGeom>
              <a:blipFill>
                <a:blip r:embed="rId5"/>
                <a:stretch>
                  <a:fillRect l="-1565" t="-4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639014" y="4971693"/>
                <a:ext cx="792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4" y="4971693"/>
                <a:ext cx="792972" cy="461665"/>
              </a:xfrm>
              <a:prstGeom prst="rect">
                <a:avLst/>
              </a:prstGeom>
              <a:blipFill>
                <a:blip r:embed="rId14"/>
                <a:stretch>
                  <a:fillRect l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/>
              <p:nvPr/>
            </p:nvSpPr>
            <p:spPr>
              <a:xfrm>
                <a:off x="373746" y="5625950"/>
                <a:ext cx="11876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6" y="5625950"/>
                <a:ext cx="1187635" cy="461665"/>
              </a:xfrm>
              <a:prstGeom prst="rect">
                <a:avLst/>
              </a:prstGeom>
              <a:blipFill>
                <a:blip r:embed="rId15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1711059" y="2356869"/>
            <a:ext cx="3060845" cy="2212361"/>
            <a:chOff x="3982890" y="1822323"/>
            <a:chExt cx="3060845" cy="221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647666" y="1822323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666" y="1822323"/>
                  <a:ext cx="3960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/>
            <p:cNvGrpSpPr/>
            <p:nvPr/>
          </p:nvGrpSpPr>
          <p:grpSpPr>
            <a:xfrm>
              <a:off x="4171950" y="1904740"/>
              <a:ext cx="869653" cy="2129944"/>
              <a:chOff x="4171950" y="1904740"/>
              <a:chExt cx="869653" cy="212994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171950" y="1904740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4311946" y="1985238"/>
                <a:ext cx="729657" cy="2049446"/>
                <a:chOff x="4539658" y="1872734"/>
                <a:chExt cx="729657" cy="2049446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4806144" y="1895215"/>
                  <a:ext cx="463171" cy="202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539658" y="1872734"/>
                  <a:ext cx="463171" cy="2015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2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3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4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5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6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7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8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9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10</a:t>
                  </a: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985022" y="1895215"/>
              <a:ext cx="869653" cy="2129944"/>
              <a:chOff x="5985022" y="1895215"/>
              <a:chExt cx="869653" cy="212994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224034" y="1895215"/>
                <a:ext cx="61358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14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985022" y="1895215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433656" y="2413368"/>
            <a:ext cx="1266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(Arrow diagrams shown for illustration purpose only.)</a:t>
            </a:r>
            <a:endParaRPr lang="en-SG" sz="16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2434955" y="2616825"/>
            <a:ext cx="1642394" cy="1605482"/>
            <a:chOff x="4706786" y="2082279"/>
            <a:chExt cx="1642394" cy="160548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06786" y="2314062"/>
              <a:ext cx="1615927" cy="405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743450" y="2082279"/>
              <a:ext cx="1569744" cy="2132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723846" y="2314062"/>
              <a:ext cx="1589348" cy="2967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75117" y="2314062"/>
              <a:ext cx="1547596" cy="5594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743450" y="2303082"/>
              <a:ext cx="1569744" cy="8599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723846" y="2303082"/>
              <a:ext cx="1617037" cy="1102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4723846" y="2274072"/>
              <a:ext cx="1625334" cy="1413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442496" y="3007610"/>
            <a:ext cx="1608386" cy="989790"/>
            <a:chOff x="4714327" y="2473064"/>
            <a:chExt cx="1608386" cy="98979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4733931" y="2486683"/>
              <a:ext cx="1588782" cy="17423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14327" y="2473064"/>
              <a:ext cx="1598867" cy="98979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/>
          <p:nvPr/>
        </p:nvCxnSpPr>
        <p:spPr>
          <a:xfrm>
            <a:off x="2467484" y="3411381"/>
            <a:ext cx="1590939" cy="31520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487452" y="3806054"/>
            <a:ext cx="1563430" cy="462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3043894" y="2300046"/>
                <a:ext cx="396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94" y="2300046"/>
                <a:ext cx="3960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/>
          <p:cNvGrpSpPr/>
          <p:nvPr/>
        </p:nvGrpSpPr>
        <p:grpSpPr>
          <a:xfrm>
            <a:off x="5278724" y="2323359"/>
            <a:ext cx="3010511" cy="2212361"/>
            <a:chOff x="3982890" y="1822323"/>
            <a:chExt cx="3010511" cy="221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597332" y="1822323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332" y="1822323"/>
                  <a:ext cx="3960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4171950" y="1904740"/>
              <a:ext cx="869653" cy="2129944"/>
              <a:chOff x="4171950" y="1904740"/>
              <a:chExt cx="869653" cy="21299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171950" y="1904740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4311946" y="1985238"/>
                <a:ext cx="729657" cy="2049446"/>
                <a:chOff x="4539658" y="1872734"/>
                <a:chExt cx="729657" cy="2049446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4806144" y="1895215"/>
                  <a:ext cx="463171" cy="202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539658" y="1872734"/>
                  <a:ext cx="463171" cy="2015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2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3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4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5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6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7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8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9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10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85022" y="1895215"/>
              <a:ext cx="869653" cy="2129944"/>
              <a:chOff x="5985022" y="1895215"/>
              <a:chExt cx="869653" cy="212994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6224034" y="1895215"/>
                <a:ext cx="61358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14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985022" y="1895215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6611559" y="2266536"/>
                <a:ext cx="620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59" y="2266536"/>
                <a:ext cx="62093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007245" y="2557064"/>
            <a:ext cx="1605730" cy="1605481"/>
            <a:chOff x="4743450" y="2082280"/>
            <a:chExt cx="1605730" cy="1605481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4775117" y="2307930"/>
              <a:ext cx="1547596" cy="4664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775117" y="2082280"/>
              <a:ext cx="1538077" cy="22565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788986" y="2314062"/>
              <a:ext cx="1524208" cy="29677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775117" y="2314062"/>
              <a:ext cx="1547596" cy="559472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743450" y="2303082"/>
              <a:ext cx="1569744" cy="85994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838823" y="2354570"/>
              <a:ext cx="1502060" cy="105082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807156" y="2354570"/>
              <a:ext cx="1542024" cy="133319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052781" y="3008171"/>
            <a:ext cx="1551262" cy="923369"/>
            <a:chOff x="4771451" y="2539485"/>
            <a:chExt cx="1551262" cy="923369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4789621" y="2539485"/>
              <a:ext cx="1533092" cy="121428"/>
            </a:xfrm>
            <a:prstGeom prst="straightConnector1">
              <a:avLst/>
            </a:prstGeom>
            <a:ln w="19050">
              <a:solidFill>
                <a:srgbClr val="008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4771451" y="2570294"/>
              <a:ext cx="1541743" cy="892560"/>
            </a:xfrm>
            <a:prstGeom prst="straightConnector1">
              <a:avLst/>
            </a:prstGeom>
            <a:ln w="19050">
              <a:solidFill>
                <a:srgbClr val="008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/>
          <p:nvPr/>
        </p:nvCxnSpPr>
        <p:spPr>
          <a:xfrm>
            <a:off x="6052781" y="3370799"/>
            <a:ext cx="1590939" cy="315205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076630" y="3767001"/>
            <a:ext cx="1563430" cy="462893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1286541" y="4974123"/>
                <a:ext cx="10197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(2,2), (2,4), (2,6), (2,8), (2,10), (2,12),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(2,14),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(3,6), (3,12), (5,10), (7,14)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4974123"/>
                <a:ext cx="10197289" cy="461665"/>
              </a:xfrm>
              <a:prstGeom prst="rect">
                <a:avLst/>
              </a:prstGeom>
              <a:blipFill>
                <a:blip r:embed="rId20"/>
                <a:stretch>
                  <a:fillRect l="-478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/>
              <p:nvPr/>
            </p:nvSpPr>
            <p:spPr>
              <a:xfrm>
                <a:off x="1286541" y="5640928"/>
                <a:ext cx="9967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SG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(2,2), (4,2), (6,2), (8,2), (10,2), (12,2),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(14,2),</m:t>
                    </m:r>
                    <m:r>
                      <m:rPr>
                        <m:nor/>
                      </m:rPr>
                      <a:rPr lang="en-SG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(6,3), (12,3), (10,5), (14,7)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5640928"/>
                <a:ext cx="9967027" cy="461665"/>
              </a:xfrm>
              <a:prstGeom prst="rect">
                <a:avLst/>
              </a:prstGeom>
              <a:blipFill>
                <a:blip r:embed="rId21"/>
                <a:stretch>
                  <a:fillRect l="-489" t="-10526" r="-1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8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3" grpId="0"/>
      <p:bldP spid="64" grpId="0"/>
      <p:bldP spid="76" grpId="0"/>
      <p:bldP spid="90" grpId="0"/>
      <p:bldP spid="102" grpId="0"/>
      <p:bldP spid="116" grpId="0"/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/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blipFill>
                <a:blip r:embed="rId3"/>
                <a:stretch>
                  <a:fillRect l="-1565" t="-2230" b="-4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/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Definition.</a:t>
                </a:r>
                <a:r>
                  <a:rPr lang="en-US" sz="2000" dirty="0"/>
                  <a:t>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000" dirty="0"/>
                  <a:t> on a set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is </a:t>
                </a:r>
                <a:r>
                  <a:rPr lang="en-SG" sz="2000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SG" sz="2000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blipFill>
                <a:blip r:embed="rId4"/>
                <a:stretch>
                  <a:fillRect l="-1913" t="-2994" b="-53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86791" y="578476"/>
                <a:ext cx="6213573" cy="138499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Observation: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a symmetric relation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, how would the </a:t>
                </a:r>
                <a:r>
                  <a:rPr lang="en-US" sz="2800" dirty="0">
                    <a:solidFill>
                      <a:srgbClr val="0000FF"/>
                    </a:solidFill>
                  </a:rPr>
                  <a:t>arrow diagrams</a:t>
                </a:r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look like?</a:t>
                </a:r>
                <a:endParaRPr lang="en-SG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1" y="578476"/>
                <a:ext cx="6213573" cy="1384995"/>
              </a:xfrm>
              <a:prstGeom prst="rect">
                <a:avLst/>
              </a:prstGeom>
              <a:blipFill>
                <a:blip r:embed="rId5"/>
                <a:stretch>
                  <a:fillRect l="-1961" t="-4405" r="-588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9590" y="2622547"/>
                <a:ext cx="4877755" cy="181588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Eg: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={1,2,3,4,5,6}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be a relation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𝑥𝑅𝑦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 </m:t>
                    </m:r>
                  </m:oMath>
                </a14:m>
                <a:r>
                  <a:rPr lang="en-SG" sz="2800" dirty="0"/>
                  <a:t>Draw the arrow diagrams for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0" y="2622547"/>
                <a:ext cx="4877755" cy="1815882"/>
              </a:xfrm>
              <a:prstGeom prst="rect">
                <a:avLst/>
              </a:prstGeom>
              <a:blipFill>
                <a:blip r:embed="rId6"/>
                <a:stretch>
                  <a:fillRect l="-262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546599" y="4318893"/>
            <a:ext cx="1502390" cy="1432998"/>
            <a:chOff x="6630615" y="4493330"/>
            <a:chExt cx="1502390" cy="1432998"/>
          </a:xfrm>
        </p:grpSpPr>
        <p:sp>
          <p:nvSpPr>
            <p:cNvPr id="19" name="TextBox 18"/>
            <p:cNvSpPr txBox="1"/>
            <p:nvPr/>
          </p:nvSpPr>
          <p:spPr>
            <a:xfrm>
              <a:off x="7218514" y="5630606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30573" y="4718449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30615" y="5175162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85818" y="5456169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69834" y="4890523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25035" y="4493330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6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7083848" y="4683246"/>
            <a:ext cx="576048" cy="1067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33870" y="4751534"/>
            <a:ext cx="576048" cy="10674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23050" y="5114030"/>
            <a:ext cx="674619" cy="182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23050" y="5211251"/>
            <a:ext cx="635938" cy="16972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7039808" y="5604030"/>
            <a:ext cx="318108" cy="262693"/>
          </a:xfrm>
          <a:custGeom>
            <a:avLst/>
            <a:gdLst>
              <a:gd name="connsiteX0" fmla="*/ 154072 w 318108"/>
              <a:gd name="connsiteY0" fmla="*/ 0 h 262693"/>
              <a:gd name="connsiteX1" fmla="*/ 1672 w 318108"/>
              <a:gd name="connsiteY1" fmla="*/ 76200 h 262693"/>
              <a:gd name="connsiteX2" fmla="*/ 87397 w 318108"/>
              <a:gd name="connsiteY2" fmla="*/ 257175 h 262693"/>
              <a:gd name="connsiteX3" fmla="*/ 306472 w 318108"/>
              <a:gd name="connsiteY3" fmla="*/ 200025 h 262693"/>
              <a:gd name="connsiteX4" fmla="*/ 268372 w 318108"/>
              <a:gd name="connsiteY4" fmla="*/ 38100 h 2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08" h="262693">
                <a:moveTo>
                  <a:pt x="154072" y="0"/>
                </a:moveTo>
                <a:cubicBezTo>
                  <a:pt x="83428" y="16669"/>
                  <a:pt x="12784" y="33338"/>
                  <a:pt x="1672" y="76200"/>
                </a:cubicBezTo>
                <a:cubicBezTo>
                  <a:pt x="-9440" y="119062"/>
                  <a:pt x="36597" y="236538"/>
                  <a:pt x="87397" y="257175"/>
                </a:cubicBezTo>
                <a:cubicBezTo>
                  <a:pt x="138197" y="277812"/>
                  <a:pt x="276309" y="236538"/>
                  <a:pt x="306472" y="200025"/>
                </a:cubicBezTo>
                <a:cubicBezTo>
                  <a:pt x="336635" y="163512"/>
                  <a:pt x="302503" y="100806"/>
                  <a:pt x="268372" y="381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47423" y="3970556"/>
                <a:ext cx="3764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23" y="3970556"/>
                <a:ext cx="37645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8900199" y="4002466"/>
            <a:ext cx="1502390" cy="1896167"/>
            <a:chOff x="8900199" y="3860578"/>
            <a:chExt cx="1502390" cy="1896167"/>
          </a:xfrm>
        </p:grpSpPr>
        <p:grpSp>
          <p:nvGrpSpPr>
            <p:cNvPr id="35" name="Group 34"/>
            <p:cNvGrpSpPr/>
            <p:nvPr/>
          </p:nvGrpSpPr>
          <p:grpSpPr>
            <a:xfrm>
              <a:off x="8900199" y="4208915"/>
              <a:ext cx="1502390" cy="1432998"/>
              <a:chOff x="6630615" y="4493330"/>
              <a:chExt cx="1502390" cy="143299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18514" y="5630606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730573" y="4718449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1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630615" y="5175162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85818" y="5456169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69834" y="4890523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25035" y="4493330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6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9437448" y="4573268"/>
              <a:ext cx="576048" cy="10674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387470" y="4641556"/>
              <a:ext cx="576048" cy="10674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276650" y="5004052"/>
              <a:ext cx="674619" cy="1824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276650" y="5101273"/>
              <a:ext cx="635938" cy="16972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9393408" y="5494052"/>
              <a:ext cx="318108" cy="262693"/>
            </a:xfrm>
            <a:custGeom>
              <a:avLst/>
              <a:gdLst>
                <a:gd name="connsiteX0" fmla="*/ 154072 w 318108"/>
                <a:gd name="connsiteY0" fmla="*/ 0 h 262693"/>
                <a:gd name="connsiteX1" fmla="*/ 1672 w 318108"/>
                <a:gd name="connsiteY1" fmla="*/ 76200 h 262693"/>
                <a:gd name="connsiteX2" fmla="*/ 87397 w 318108"/>
                <a:gd name="connsiteY2" fmla="*/ 257175 h 262693"/>
                <a:gd name="connsiteX3" fmla="*/ 306472 w 318108"/>
                <a:gd name="connsiteY3" fmla="*/ 200025 h 262693"/>
                <a:gd name="connsiteX4" fmla="*/ 268372 w 318108"/>
                <a:gd name="connsiteY4" fmla="*/ 38100 h 2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08" h="262693">
                  <a:moveTo>
                    <a:pt x="154072" y="0"/>
                  </a:moveTo>
                  <a:cubicBezTo>
                    <a:pt x="83428" y="16669"/>
                    <a:pt x="12784" y="33338"/>
                    <a:pt x="1672" y="76200"/>
                  </a:cubicBezTo>
                  <a:cubicBezTo>
                    <a:pt x="-9440" y="119062"/>
                    <a:pt x="36597" y="236538"/>
                    <a:pt x="87397" y="257175"/>
                  </a:cubicBezTo>
                  <a:cubicBezTo>
                    <a:pt x="138197" y="277812"/>
                    <a:pt x="276309" y="236538"/>
                    <a:pt x="306472" y="200025"/>
                  </a:cubicBezTo>
                  <a:cubicBezTo>
                    <a:pt x="336635" y="163512"/>
                    <a:pt x="302503" y="100806"/>
                    <a:pt x="268372" y="3810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901023" y="3860578"/>
                  <a:ext cx="3764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023" y="3860578"/>
                  <a:ext cx="376451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5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893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30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9099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 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/>
              <p:nvPr/>
            </p:nvSpPr>
            <p:spPr>
              <a:xfrm>
                <a:off x="1341782" y="431800"/>
                <a:ext cx="1004665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 a relation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Show that the following are logically equivalent.</a:t>
                </a:r>
              </a:p>
              <a:p>
                <a:r>
                  <a:rPr lang="en-US" sz="2400" dirty="0"/>
                  <a:t>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symmetric;     (ii)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    (iii)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2" y="431800"/>
                <a:ext cx="10046653" cy="830997"/>
              </a:xfrm>
              <a:prstGeom prst="rect">
                <a:avLst/>
              </a:prstGeom>
              <a:blipFill>
                <a:blip r:embed="rId2"/>
                <a:stretch>
                  <a:fillRect l="-848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/>
              <p:nvPr/>
            </p:nvSpPr>
            <p:spPr>
              <a:xfrm>
                <a:off x="8641080" y="2353765"/>
                <a:ext cx="3264704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080" y="2353765"/>
                <a:ext cx="3264704" cy="1643655"/>
              </a:xfrm>
              <a:prstGeom prst="rect">
                <a:avLst/>
              </a:prstGeom>
              <a:blipFill>
                <a:blip r:embed="rId3"/>
                <a:stretch>
                  <a:fillRect l="-1682" t="-1852" b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/>
              <p:nvPr/>
            </p:nvSpPr>
            <p:spPr>
              <a:xfrm>
                <a:off x="8641080" y="1346616"/>
                <a:ext cx="3264704" cy="92333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 6.2.4(2).</a:t>
                </a:r>
                <a:r>
                  <a:rPr lang="en-US" dirty="0"/>
                  <a:t> A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on a set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is </a:t>
                </a:r>
                <a:r>
                  <a:rPr lang="en-SG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SG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080" y="1346616"/>
                <a:ext cx="3264704" cy="923330"/>
              </a:xfrm>
              <a:prstGeom prst="rect">
                <a:avLst/>
              </a:prstGeom>
              <a:blipFill>
                <a:blip r:embed="rId4"/>
                <a:stretch>
                  <a:fillRect l="-1682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" y="1272147"/>
                <a:ext cx="6327250" cy="2202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ii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1.1.	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symmetric.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115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	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6600"/>
                    </a:solidFill>
                  </a:rPr>
                  <a:t>by the symmetry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1.4.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6600"/>
                    </a:solidFill>
                  </a:rPr>
                  <a:t>by the symmetry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1.5.	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sz="1800" dirty="0">
                    <a:solidFill>
                      <a:srgbClr val="006600"/>
                    </a:solidFill>
                  </a:rPr>
                  <a:t>by 1.3 and 1.4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272147"/>
                <a:ext cx="6327250" cy="2202573"/>
              </a:xfrm>
              <a:prstGeom prst="rect">
                <a:avLst/>
              </a:prstGeom>
              <a:blipFill>
                <a:blip r:embed="rId5"/>
                <a:stretch>
                  <a:fillRect l="-1252" t="-1939" b="-11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39087" y="1388248"/>
                <a:ext cx="4048048" cy="461665"/>
              </a:xfrm>
              <a:prstGeom prst="rect">
                <a:avLst/>
              </a:prstGeom>
              <a:solidFill>
                <a:srgbClr val="FFD9D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7030A0"/>
                    </a:solidFill>
                  </a:rPr>
                  <a:t>To show (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ii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iii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87" y="1388248"/>
                <a:ext cx="4048048" cy="461665"/>
              </a:xfrm>
              <a:prstGeom prst="rect">
                <a:avLst/>
              </a:prstGeom>
              <a:blipFill>
                <a:blip r:embed="rId6"/>
                <a:stretch>
                  <a:fillRect l="-45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8504" y="3600171"/>
                <a:ext cx="6395593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lvl="0" indent="-447675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  <a:tabLst>
                    <a:tab pos="3252788" algn="l"/>
                  </a:tabLst>
                </a:pPr>
                <a:r>
                  <a:rPr lang="en-US" sz="2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ii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iii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893763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sz="2200" dirty="0"/>
                  <a:t>2.1.	Suppose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sz="2200" dirty="0"/>
                  <a:t>2.2.	For 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,</a:t>
                </a:r>
              </a:p>
              <a:p>
                <a:pPr marL="625475" indent="-173038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341438" algn="l"/>
                    <a:tab pos="3946525" algn="l"/>
                  </a:tabLst>
                </a:pPr>
                <a:r>
                  <a:rPr lang="en-US" sz="2200" dirty="0"/>
                  <a:t>	2.2.1.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⇔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	</a:t>
                </a:r>
                <a:r>
                  <a:rPr lang="en-US" dirty="0">
                    <a:solidFill>
                      <a:srgbClr val="0080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</a:t>
                </a:r>
                <a:endParaRPr lang="en-US" sz="2200" dirty="0"/>
              </a:p>
              <a:p>
                <a:pPr marL="625475" indent="-173038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341438" algn="l"/>
                    <a:tab pos="3946525" algn="l"/>
                  </a:tabLst>
                </a:pPr>
                <a:r>
                  <a:rPr lang="en-US" sz="2200" dirty="0"/>
                  <a:t>	2.2.2.	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⇔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	</a:t>
                </a:r>
                <a:r>
                  <a:rPr lang="en-US" dirty="0">
                    <a:solidFill>
                      <a:srgbClr val="006600"/>
                    </a:solidFill>
                  </a:rPr>
                  <a:t>by 2.1</a:t>
                </a:r>
                <a:r>
                  <a:rPr lang="en-US" dirty="0"/>
                  <a:t>;</a:t>
                </a:r>
              </a:p>
              <a:p>
                <a:pPr marL="625475" indent="-173038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341438" algn="l"/>
                    <a:tab pos="3946525" algn="l"/>
                  </a:tabLst>
                </a:pPr>
                <a:r>
                  <a:rPr lang="en-US" sz="2200" dirty="0"/>
                  <a:t>	2.2.3.	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⇔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	</a:t>
                </a:r>
                <a:r>
                  <a:rPr lang="en-US" dirty="0">
                    <a:solidFill>
                      <a:srgbClr val="0066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;</a:t>
                </a:r>
              </a:p>
              <a:p>
                <a:pPr marL="625475" indent="-173038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341438" algn="l"/>
                    <a:tab pos="3946525" algn="l"/>
                  </a:tabLst>
                </a:pPr>
                <a:r>
                  <a:rPr lang="en-US" sz="2200" dirty="0"/>
                  <a:t>	2.2.4.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⇔ 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	</a:t>
                </a:r>
                <a:r>
                  <a:rPr lang="en-US" dirty="0">
                    <a:solidFill>
                      <a:srgbClr val="0066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2.3.	Hence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04" y="3600171"/>
                <a:ext cx="6395593" cy="2800767"/>
              </a:xfrm>
              <a:prstGeom prst="rect">
                <a:avLst/>
              </a:prstGeom>
              <a:blipFill>
                <a:blip r:embed="rId7"/>
                <a:stretch>
                  <a:fillRect l="-1239" t="-1525" b="-34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0130" y="3868449"/>
                <a:ext cx="5244990" cy="223417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704975" algn="l"/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iii</m:t>
                        </m:r>
                      </m:e>
                    </m:d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704975" algn="l"/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3.1.	Suppose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720725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524000" algn="l"/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3.1.1.	Let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524000" indent="-8032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704975" algn="l"/>
                    <a:tab pos="3230563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3.1.2.	Then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rgbClr val="008000"/>
                    </a:solidFill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524000" indent="-8032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230563" algn="l"/>
                    <a:tab pos="3492500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3.1.3.	So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rgbClr val="008000"/>
                    </a:solidFill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</a:rPr>
                  <a:t>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704975" algn="l"/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3.2.	Hence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symmetric</a:t>
                </a:r>
                <a:r>
                  <a:rPr lang="en-US" sz="2200" dirty="0"/>
                  <a:t>. </a:t>
                </a:r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30" y="3868449"/>
                <a:ext cx="5244990" cy="2234177"/>
              </a:xfrm>
              <a:prstGeom prst="rect">
                <a:avLst/>
              </a:prstGeom>
              <a:blipFill>
                <a:blip r:embed="rId8"/>
                <a:stretch>
                  <a:fillRect l="-1512" t="-1913" r="-4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1D9B857-5AB0-4B23-BB07-AF8388AC5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5462" y="5964555"/>
                <a:ext cx="4367018" cy="54922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704975" algn="l"/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), (ii) and (iii) are equivalent.</a:t>
                </a:r>
                <a:endParaRPr lang="en-US" sz="22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1D9B857-5AB0-4B23-BB07-AF8388AC5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462" y="5964555"/>
                <a:ext cx="4367018" cy="549224"/>
              </a:xfrm>
              <a:prstGeom prst="rect">
                <a:avLst/>
              </a:prstGeom>
              <a:blipFill>
                <a:blip r:embed="rId9"/>
                <a:stretch>
                  <a:fillRect l="-1813" t="-65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F8A9D171-9A41-4A50-8DB1-EE90F903CA54}"/>
              </a:ext>
            </a:extLst>
          </p:cNvPr>
          <p:cNvSpPr/>
          <p:nvPr/>
        </p:nvSpPr>
        <p:spPr>
          <a:xfrm>
            <a:off x="4037750" y="1213836"/>
            <a:ext cx="430341" cy="46166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87B04294-D419-EF17-BC5D-EDC00CB70CB7}"/>
              </a:ext>
            </a:extLst>
          </p:cNvPr>
          <p:cNvSpPr/>
          <p:nvPr/>
        </p:nvSpPr>
        <p:spPr>
          <a:xfrm>
            <a:off x="10522139" y="777265"/>
            <a:ext cx="430341" cy="46166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 bldLvl="2"/>
      <p:bldP spid="3" grpId="0" animBg="1"/>
      <p:bldP spid="4" grpId="0" uiExpand="1" build="p" bldLvl="2"/>
      <p:bldP spid="51" grpId="0" uiExpand="1" build="p" bldLvl="2"/>
      <p:bldP spid="11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Q3(a)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 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sz="2000" dirty="0"/>
                  <a:t> and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4C828A-9593-464D-8600-AADF80686A1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2D39A-1C94-4A87-AB60-FF7FEC2F6A35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53D15-EC10-4A6F-B08A-3783B6D0ED75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E5AED-FB8F-400C-84E0-A49E3E105309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/>
              <p:nvPr/>
            </p:nvSpPr>
            <p:spPr>
              <a:xfrm>
                <a:off x="2504895" y="2921593"/>
                <a:ext cx="34609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5" y="2921593"/>
                <a:ext cx="3460937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/>
              <p:nvPr/>
            </p:nvSpPr>
            <p:spPr>
              <a:xfrm>
                <a:off x="2671166" y="3771875"/>
                <a:ext cx="4182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SG" sz="2400" b="0" i="1" spc="-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6" y="3771875"/>
                <a:ext cx="4182024" cy="461665"/>
              </a:xfrm>
              <a:prstGeom prst="rect">
                <a:avLst/>
              </a:prstGeom>
              <a:blipFill>
                <a:blip r:embed="rId6"/>
                <a:stretch>
                  <a:fillRect l="-292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/>
              <p:nvPr/>
            </p:nvSpPr>
            <p:spPr>
              <a:xfrm>
                <a:off x="2641287" y="4557156"/>
                <a:ext cx="54781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As one can verify,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SG" sz="2400" dirty="0"/>
                  <a:t> choices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make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87" y="4557156"/>
                <a:ext cx="5478141" cy="830997"/>
              </a:xfrm>
              <a:prstGeom prst="rect">
                <a:avLst/>
              </a:prstGeom>
              <a:blipFill>
                <a:blip r:embed="rId7"/>
                <a:stretch>
                  <a:fillRect l="-1669" t="-5882" r="-155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DBCC9C-A4E4-4E70-8446-0EEDA0A545C2}"/>
                  </a:ext>
                </a:extLst>
              </p:cNvPr>
              <p:cNvSpPr txBox="1"/>
              <p:nvPr/>
            </p:nvSpPr>
            <p:spPr>
              <a:xfrm>
                <a:off x="3863083" y="5456417"/>
                <a:ext cx="3257564" cy="469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not symmetric.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DBCC9C-A4E4-4E70-8446-0EEDA0A54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56417"/>
                <a:ext cx="3257564" cy="469724"/>
              </a:xfrm>
              <a:prstGeom prst="rect">
                <a:avLst/>
              </a:prstGeom>
              <a:blipFill>
                <a:blip r:embed="rId8"/>
                <a:stretch>
                  <a:fillRect l="-1311" t="-1039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898A882-5EB5-41CA-9C49-E6E5F39ADF9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0D61F-BEF7-456E-838C-94930EC754C1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24D6C-9A05-47D4-8AA0-94D6A7425F38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795C7-4209-4CEA-8133-DC34839E5B09}"/>
                  </a:ext>
                </a:extLst>
              </p:cNvPr>
              <p:cNvSpPr txBox="1"/>
              <p:nvPr/>
            </p:nvSpPr>
            <p:spPr>
              <a:xfrm>
                <a:off x="9834033" y="3448709"/>
                <a:ext cx="29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795C7-4209-4CEA-8133-DC34839E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033" y="3448709"/>
                <a:ext cx="296334" cy="369332"/>
              </a:xfrm>
              <a:prstGeom prst="rect">
                <a:avLst/>
              </a:prstGeom>
              <a:blipFill>
                <a:blip r:embed="rId9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F3E46E-943B-4E10-A0EC-65F12207205D}"/>
                  </a:ext>
                </a:extLst>
              </p:cNvPr>
              <p:cNvSpPr txBox="1"/>
              <p:nvPr/>
            </p:nvSpPr>
            <p:spPr>
              <a:xfrm>
                <a:off x="10507133" y="4654684"/>
                <a:ext cx="290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F3E46E-943B-4E10-A0EC-65F12207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133" y="4654684"/>
                <a:ext cx="290491" cy="369332"/>
              </a:xfrm>
              <a:prstGeom prst="rect">
                <a:avLst/>
              </a:prstGeom>
              <a:blipFill>
                <a:blip r:embed="rId10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0AFFA1-5A59-4C0C-A7FC-7ECEADA1C5C9}"/>
                  </a:ext>
                </a:extLst>
              </p:cNvPr>
              <p:cNvSpPr txBox="1"/>
              <p:nvPr/>
            </p:nvSpPr>
            <p:spPr>
              <a:xfrm>
                <a:off x="9165063" y="4649489"/>
                <a:ext cx="29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0AFFA1-5A59-4C0C-A7FC-7ECEADA1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063" y="4649489"/>
                <a:ext cx="296437" cy="369332"/>
              </a:xfrm>
              <a:prstGeom prst="rect">
                <a:avLst/>
              </a:prstGeom>
              <a:blipFill>
                <a:blip r:embed="rId11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C8CA95-2F78-4AFF-86EB-B293634644E9}"/>
              </a:ext>
            </a:extLst>
          </p:cNvPr>
          <p:cNvCxnSpPr>
            <a:cxnSpLocks/>
          </p:cNvCxnSpPr>
          <p:nvPr/>
        </p:nvCxnSpPr>
        <p:spPr>
          <a:xfrm flipH="1">
            <a:off x="9390580" y="3771875"/>
            <a:ext cx="493675" cy="94477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8DFD8D-47FF-4283-9F1E-061D5B8B4D65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9461500" y="4834155"/>
            <a:ext cx="1045633" cy="5195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7E629B-00B1-43F5-8834-C0E7B687E520}"/>
              </a:ext>
            </a:extLst>
          </p:cNvPr>
          <p:cNvCxnSpPr/>
          <p:nvPr/>
        </p:nvCxnSpPr>
        <p:spPr>
          <a:xfrm flipH="1" flipV="1">
            <a:off x="10109771" y="3771875"/>
            <a:ext cx="462337" cy="944776"/>
          </a:xfrm>
          <a:prstGeom prst="straightConnector1">
            <a:avLst/>
          </a:prstGeom>
          <a:ln>
            <a:headEnd type="triangle" w="med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757E2ECC-53A0-410F-A8C6-DC68D876EF1B}"/>
              </a:ext>
            </a:extLst>
          </p:cNvPr>
          <p:cNvCxnSpPr>
            <a:cxnSpLocks/>
            <a:stCxn id="3" idx="3"/>
            <a:endCxn id="3" idx="1"/>
          </p:cNvCxnSpPr>
          <p:nvPr/>
        </p:nvCxnSpPr>
        <p:spPr>
          <a:xfrm flipH="1">
            <a:off x="9834033" y="3633375"/>
            <a:ext cx="296334" cy="12700"/>
          </a:xfrm>
          <a:prstGeom prst="curvedConnector5">
            <a:avLst>
              <a:gd name="adj1" fmla="val -48572"/>
              <a:gd name="adj2" fmla="val -3079268"/>
              <a:gd name="adj3" fmla="val 152858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93D9FE4-CE99-4C94-87FC-2D81BA003D8B}"/>
              </a:ext>
            </a:extLst>
          </p:cNvPr>
          <p:cNvCxnSpPr>
            <a:cxnSpLocks/>
            <a:stCxn id="30" idx="2"/>
            <a:endCxn id="30" idx="3"/>
          </p:cNvCxnSpPr>
          <p:nvPr/>
        </p:nvCxnSpPr>
        <p:spPr>
          <a:xfrm rot="5400000" flipH="1" flipV="1">
            <a:off x="10632668" y="4859060"/>
            <a:ext cx="184666" cy="145245"/>
          </a:xfrm>
          <a:prstGeom prst="curvedConnector4">
            <a:avLst>
              <a:gd name="adj1" fmla="val -123791"/>
              <a:gd name="adj2" fmla="val 257389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4D551689-B9B6-4791-B867-0EEB700671F6}"/>
              </a:ext>
            </a:extLst>
          </p:cNvPr>
          <p:cNvCxnSpPr>
            <a:cxnSpLocks/>
            <a:stCxn id="31" idx="1"/>
            <a:endCxn id="31" idx="2"/>
          </p:cNvCxnSpPr>
          <p:nvPr/>
        </p:nvCxnSpPr>
        <p:spPr>
          <a:xfrm rot="10800000" flipH="1" flipV="1">
            <a:off x="9165062" y="4834155"/>
            <a:ext cx="148219" cy="184666"/>
          </a:xfrm>
          <a:prstGeom prst="curvedConnector4">
            <a:avLst>
              <a:gd name="adj1" fmla="val -154231"/>
              <a:gd name="adj2" fmla="val 223791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98A882-5EB5-41CA-9C49-E6E5F39ADF9E}"/>
              </a:ext>
            </a:extLst>
          </p:cNvPr>
          <p:cNvSpPr txBox="1"/>
          <p:nvPr/>
        </p:nvSpPr>
        <p:spPr>
          <a:xfrm>
            <a:off x="309069" y="460851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8" grpId="0"/>
      <p:bldP spid="34" grpId="0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3574</TotalTime>
  <Words>4645</Words>
  <Application>Microsoft Office PowerPoint</Application>
  <PresentationFormat>Widescreen</PresentationFormat>
  <Paragraphs>501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Corbel</vt:lpstr>
      <vt:lpstr>Wingdings</vt:lpstr>
      <vt:lpstr>Theme1</vt:lpstr>
      <vt:lpstr>Cs1231s tutorial #4</vt:lpstr>
      <vt:lpstr>Pointers from Assignment</vt:lpstr>
      <vt:lpstr>Pointers from Assignment</vt:lpstr>
      <vt:lpstr>Learning objectives of this tutorial</vt:lpstr>
      <vt:lpstr>PowerPoint Presentation</vt:lpstr>
      <vt:lpstr>Q1</vt:lpstr>
      <vt:lpstr>PowerPoint Presentation</vt:lpstr>
      <vt:lpstr>Q2 </vt:lpstr>
      <vt:lpstr>Q3(a)</vt:lpstr>
      <vt:lpstr>Q3(b)</vt:lpstr>
      <vt:lpstr>Q3(c)</vt:lpstr>
      <vt:lpstr>Q3(d)</vt:lpstr>
      <vt:lpstr>Q3(e)</vt:lpstr>
      <vt:lpstr>Q4</vt:lpstr>
      <vt:lpstr>Q5</vt:lpstr>
      <vt:lpstr>Q5</vt:lpstr>
      <vt:lpstr>Q5</vt:lpstr>
      <vt:lpstr>Q5</vt:lpstr>
      <vt:lpstr>Q6</vt:lpstr>
      <vt:lpstr>PowerPoint Presentation</vt:lpstr>
      <vt:lpstr>Q7</vt:lpstr>
      <vt:lpstr>Q8</vt:lpstr>
      <vt:lpstr>Q9</vt:lpstr>
      <vt:lpstr>Q9</vt:lpstr>
      <vt:lpstr>Q9</vt:lpstr>
      <vt:lpstr>Q10</vt:lpstr>
      <vt:lpstr>Q10</vt:lpstr>
      <vt:lpstr>Q10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Gary Axel Muliyono</cp:lastModifiedBy>
  <cp:revision>335</cp:revision>
  <dcterms:created xsi:type="dcterms:W3CDTF">2020-08-29T13:48:12Z</dcterms:created>
  <dcterms:modified xsi:type="dcterms:W3CDTF">2025-09-16T15:58:47Z</dcterms:modified>
</cp:coreProperties>
</file>