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7" r:id="rId1"/>
    <p:sldMasterId id="2147483838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GB"/>
    </a:defPPr>
    <a:lvl1pPr algn="l" defTabSz="457200" rtl="0" fontAlgn="base">
      <a:lnSpc>
        <a:spcPct val="6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DejaVu Sans" charset="0"/>
      </a:defRPr>
    </a:lvl1pPr>
    <a:lvl2pPr marL="742950" indent="-285750" algn="l" defTabSz="457200" rtl="0" fontAlgn="base">
      <a:lnSpc>
        <a:spcPct val="6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DejaVu Sans" charset="0"/>
      </a:defRPr>
    </a:lvl2pPr>
    <a:lvl3pPr marL="1143000" indent="-228600" algn="l" defTabSz="457200" rtl="0" fontAlgn="base">
      <a:lnSpc>
        <a:spcPct val="6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DejaVu Sans" charset="0"/>
      </a:defRPr>
    </a:lvl3pPr>
    <a:lvl4pPr marL="1600200" indent="-228600" algn="l" defTabSz="457200" rtl="0" fontAlgn="base">
      <a:lnSpc>
        <a:spcPct val="6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DejaVu Sans" charset="0"/>
      </a:defRPr>
    </a:lvl4pPr>
    <a:lvl5pPr marL="2057400" indent="-228600" algn="l" defTabSz="457200" rtl="0" fontAlgn="base">
      <a:lnSpc>
        <a:spcPct val="6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DejaVu Sans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DejaVu Sans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DejaVu Sans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DejaVu Sans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660"/>
  </p:normalViewPr>
  <p:slideViewPr>
    <p:cSldViewPr>
      <p:cViewPr varScale="1">
        <p:scale>
          <a:sx n="65" d="100"/>
          <a:sy n="65" d="100"/>
        </p:scale>
        <p:origin x="1458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11738" cy="4103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360" tIns="44280" rIns="90360" bIns="44280" numCol="1" anchor="t" anchorCtr="0" compatLnSpc="1">
            <a:prstTxWarp prst="textNoShape">
              <a:avLst/>
            </a:prstTxWarp>
          </a:bodyPr>
          <a:lstStyle/>
          <a:p>
            <a:pPr lvl="0"/>
            <a:endParaRPr lang="id-ID" noProof="0"/>
          </a:p>
        </p:txBody>
      </p:sp>
      <p:sp>
        <p:nvSpPr>
          <p:cNvPr id="14350" name="Rectangle 1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2150"/>
            <a:ext cx="4541838" cy="3398838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840122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536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3325" cy="4106863"/>
          </a:xfrm>
          <a:noFill/>
          <a:ln/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6353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 anchor="b"/>
          <a:lstStyle/>
          <a:p>
            <a:pPr algn="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5607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3325" cy="4106863"/>
          </a:xfrm>
          <a:noFill/>
          <a:ln/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889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1149350" y="692150"/>
            <a:ext cx="4559300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638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3325" cy="4106863"/>
          </a:xfrm>
          <a:noFill/>
          <a:ln/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3186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1149350" y="692150"/>
            <a:ext cx="4559300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741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3325" cy="4106863"/>
          </a:xfrm>
          <a:noFill/>
          <a:ln/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3317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1149350" y="692150"/>
            <a:ext cx="4559300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843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3325" cy="4106863"/>
          </a:xfrm>
          <a:noFill/>
          <a:ln/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5085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1149350" y="692150"/>
            <a:ext cx="4559300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945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3325" cy="4106863"/>
          </a:xfrm>
          <a:noFill/>
          <a:ln/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2270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1149350" y="692150"/>
            <a:ext cx="4559300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048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3325" cy="4106863"/>
          </a:xfrm>
          <a:noFill/>
          <a:ln/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1760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1149350" y="692150"/>
            <a:ext cx="4559300" cy="3416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150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3325" cy="4106863"/>
          </a:xfrm>
          <a:noFill/>
          <a:ln/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8989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355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3325" cy="4106863"/>
          </a:xfrm>
          <a:noFill/>
          <a:ln/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6724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457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13325" cy="4106863"/>
          </a:xfrm>
          <a:noFill/>
          <a:ln/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648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PPST LP3T NurulFikri</a:t>
            </a:r>
          </a:p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EF18DC-B014-459E-9488-2E9FAF26D7A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701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PPST LP3T NurulFikri</a:t>
            </a:r>
          </a:p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4F9462-A319-4BCB-8130-27E5F6368B9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4362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PPST LP3T NurulFikri</a:t>
            </a:r>
          </a:p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922651-A66F-4744-8B11-479421FB97D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6090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7" cy="2554758"/>
          </a:xfrm>
        </p:spPr>
        <p:txBody>
          <a:bodyPr anchor="b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7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7419" y="1824010"/>
            <a:ext cx="990599" cy="240258"/>
          </a:xfrm>
        </p:spPr>
        <p:txBody>
          <a:bodyPr/>
          <a:lstStyle>
            <a:lvl1pPr algn="l">
              <a:defRPr sz="900" b="0" i="0"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46568" y="3264407"/>
            <a:ext cx="3859795" cy="228659"/>
          </a:xfrm>
        </p:spPr>
        <p:txBody>
          <a:bodyPr/>
          <a:lstStyle>
            <a:lvl1pPr>
              <a:defRPr sz="900"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70226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PPST LP3T NurulFikri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A73B44EC-8B63-42D7-8C5F-19708A512F4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6787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6443" y="2257588"/>
            <a:ext cx="3101763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267"/>
            <a:ext cx="3054653" cy="3020345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45644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37714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79" cy="353060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5324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038589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040"/>
            <a:ext cx="3636978" cy="277176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0" y="248875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040"/>
            <a:ext cx="3636980" cy="277390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25664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994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570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90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925000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PPST LP3T NurulFikri</a:t>
            </a:r>
          </a:p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3D666C-3ECB-4CE7-9442-9DC4A3A0ADE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0701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3112"/>
            <a:ext cx="3001938" cy="1613085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2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EB229B06-CF2A-459A-8CBC-F18C1D67D2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414057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Rectangle 14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1FC1-56DA-4B47-A40C-3F3B1C627976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PPST LP3T NurulFikri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0A7A4819-1B50-4B76-B3D3-62425352FBB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309886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3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1FC1-56DA-4B47-A40C-3F3B1C627976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PPST LP3T NurulFikri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0A7A4819-1B50-4B76-B3D3-62425352FBB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543094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1" name="TextBox 10"/>
          <p:cNvSpPr txBox="1"/>
          <p:nvPr/>
        </p:nvSpPr>
        <p:spPr bwMode="gray">
          <a:xfrm>
            <a:off x="7033421" y="2893960"/>
            <a:ext cx="679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10" name="TextBox 9"/>
          <p:cNvSpPr txBox="1"/>
          <p:nvPr/>
        </p:nvSpPr>
        <p:spPr bwMode="gray">
          <a:xfrm>
            <a:off x="625840" y="590998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763" y="914400"/>
            <a:ext cx="6177681" cy="28846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78870" y="5000815"/>
            <a:ext cx="6422005" cy="101817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1FC1-56DA-4B47-A40C-3F3B1C627976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PPST LP3T NurulFikri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0A7A4819-1B50-4B76-B3D3-62425352FBB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481789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1FC1-56DA-4B47-A40C-3F3B1C627976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PPST LP3T NurulFikri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44507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0A7A4819-1B50-4B76-B3D3-62425352FBB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241426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1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2"/>
            <a:ext cx="2313431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5332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2"/>
            <a:ext cx="2326750" cy="288836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40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87101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1FC1-56DA-4B47-A40C-3F3B1C627976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PPST LP3T NurulFikri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0A7A4819-1B50-4B76-B3D3-62425352FBB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934052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390" y="4179595"/>
            <a:ext cx="2295329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48208"/>
            <a:ext cx="2309279" cy="11766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30434" y="4179594"/>
            <a:ext cx="2291674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6834"/>
            <a:ext cx="2025182" cy="144970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48209"/>
            <a:ext cx="2317790" cy="118837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66523"/>
            <a:ext cx="2304671" cy="681684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489200"/>
            <a:ext cx="2018838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8209"/>
            <a:ext cx="2304671" cy="118942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441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48436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1FC1-56DA-4B47-A40C-3F3B1C627976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PPST LP3T NurulFikri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0A7A4819-1B50-4B76-B3D3-62425352FBB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713236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06451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44507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476110"/>
      </p:ext>
    </p:extLst>
  </p:cSld>
  <p:clrMapOvr>
    <a:masterClrMapping/>
  </p:clrMapOvr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54938" cy="1354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PPST LP3T NurulFikri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B3E30-79B6-4D97-ABBB-EB881235264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8479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PPST LP3T NurulFikri</a:t>
            </a:r>
          </a:p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BE6B96-5192-4CB7-AD96-DF4D3EE2D342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3804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PPST LP3T NurulFikri</a:t>
            </a:r>
          </a:p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4AFBAF-7D87-44D8-BF27-7C616E9C16A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7667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PPST LP3T NurulFikri</a:t>
            </a:r>
          </a:p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6BC305-8790-439E-92F9-2C9A6F67F18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1426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PPST LP3T NurulFikri</a:t>
            </a:r>
          </a:p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374CEC-E531-4B28-8E13-AFE1F2EBD5D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098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PPST LP3T NurulFikri</a:t>
            </a:r>
          </a:p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4EDB29-A188-4CAF-883A-43746334CE6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214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PPST LP3T NurulFikri</a:t>
            </a:r>
          </a:p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2DF1C2-7F4F-4330-9853-6753C1144C8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106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PPST LP3T NurulFikri</a:t>
            </a:r>
          </a:p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1C78EA-B42B-43E0-B02D-92B22D1EAC1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3705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D1FC1-56DA-4B47-A40C-3F3B1C627976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/>
              <a:t>PPST LP3T NurulFikri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A7A4819-1B50-4B76-B3D3-62425352FBB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83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5"/>
            <p:cNvSpPr/>
            <p:nvPr/>
          </p:nvSpPr>
          <p:spPr bwMode="gray">
            <a:xfrm>
              <a:off x="485023" y="1856958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1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1"/>
            <a:ext cx="6345260" cy="3530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0111" y="6377097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34AD1FC1-56DA-4B47-A40C-3F3B1C627976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73195"/>
            <a:ext cx="3859795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GB"/>
              <a:t>PPST LP3T NurulFikri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A7A4819-1B50-4B76-B3D3-62425352FBB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6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  <p:sldLayoutId id="2147483856" r:id="rId18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1738920" y="692696"/>
            <a:ext cx="5917677" cy="2554758"/>
          </a:xfrm>
        </p:spPr>
        <p:txBody>
          <a:bodyPr lIns="90360" tIns="44280" rIns="90360" bIns="44280" anchor="ctr"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4000" b="1" dirty="0"/>
              <a:t>Pengantar Basis Data</a:t>
            </a:r>
            <a:endParaRPr lang="en-GB"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713F6E-10F6-4CA1-8B86-A8221084FD57}"/>
              </a:ext>
            </a:extLst>
          </p:cNvPr>
          <p:cNvSpPr/>
          <p:nvPr/>
        </p:nvSpPr>
        <p:spPr>
          <a:xfrm>
            <a:off x="1907704" y="3140968"/>
            <a:ext cx="5497376" cy="1166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id-ID" sz="3200" b="1" dirty="0">
                <a:solidFill>
                  <a:srgbClr val="FFFF00"/>
                </a:solidFill>
                <a:latin typeface="Calibri" panose="020F0502020204030204" pitchFamily="34" charset="0"/>
                <a:cs typeface="Times New Roman" pitchFamily="16" charset="0"/>
              </a:rPr>
              <a:t>Nasrul, S.Pd.I, S.Kom</a:t>
            </a:r>
            <a:r>
              <a:rPr lang="en-US" sz="3200" b="1" dirty="0">
                <a:solidFill>
                  <a:srgbClr val="FFFF00"/>
                </a:solidFill>
                <a:latin typeface="Calibri" panose="020F0502020204030204" pitchFamily="34" charset="0"/>
                <a:cs typeface="Times New Roman" pitchFamily="16" charset="0"/>
              </a:rPr>
              <a:t>, </a:t>
            </a:r>
            <a:r>
              <a:rPr lang="en-US" sz="3200" b="1" dirty="0" err="1">
                <a:solidFill>
                  <a:srgbClr val="FFFF00"/>
                </a:solidFill>
                <a:latin typeface="Calibri" panose="020F0502020204030204" pitchFamily="34" charset="0"/>
                <a:cs typeface="Times New Roman" pitchFamily="16" charset="0"/>
              </a:rPr>
              <a:t>M.Kom</a:t>
            </a:r>
            <a:endParaRPr lang="id-ID" sz="3200" b="1" dirty="0">
              <a:solidFill>
                <a:srgbClr val="FFFF00"/>
              </a:solidFill>
              <a:latin typeface="Calibri" panose="020F0502020204030204" pitchFamily="34" charset="0"/>
              <a:cs typeface="Times New Roman" pitchFamily="16" charset="0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id-ID" sz="3200" b="1" dirty="0">
                <a:solidFill>
                  <a:srgbClr val="FFFF00"/>
                </a:solidFill>
                <a:latin typeface="Calibri" panose="020F0502020204030204" pitchFamily="34" charset="0"/>
                <a:cs typeface="Times New Roman" pitchFamily="16" charset="0"/>
              </a:rPr>
              <a:t>nasrul@nurulfikri.</a:t>
            </a:r>
            <a:r>
              <a:rPr lang="en-US" sz="3200" b="1" dirty="0">
                <a:solidFill>
                  <a:srgbClr val="FFFF00"/>
                </a:solidFill>
                <a:latin typeface="Calibri" panose="020F0502020204030204" pitchFamily="34" charset="0"/>
                <a:cs typeface="Times New Roman" pitchFamily="16" charset="0"/>
              </a:rPr>
              <a:t>ac.id</a:t>
            </a:r>
            <a:endParaRPr lang="id-ID" sz="3200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5257800" cy="693738"/>
          </a:xfrm>
        </p:spPr>
        <p:txBody>
          <a:bodyPr lIns="90360" tIns="44280" rIns="90360" bIns="44280" anchor="ctr">
            <a:normAutofit/>
          </a:bodyPr>
          <a:lstStyle/>
          <a:p>
            <a:pPr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Table : Data Tabular</a:t>
            </a:r>
          </a:p>
        </p:txBody>
      </p:sp>
      <p:sp>
        <p:nvSpPr>
          <p:cNvPr id="13317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4114800"/>
            <a:ext cx="8026400" cy="2286000"/>
          </a:xfrm>
        </p:spPr>
        <p:txBody>
          <a:bodyPr lIns="90360" tIns="44280" rIns="90360" bIns="44280">
            <a:normAutofit/>
          </a:bodyPr>
          <a:lstStyle/>
          <a:p>
            <a:pPr marL="449263" indent="-449263" eaLnBrk="1" hangingPunct="1">
              <a:lnSpc>
                <a:spcPct val="90000"/>
              </a:lnSpc>
              <a:spcBef>
                <a:spcPts val="700"/>
              </a:spcBef>
              <a:buClr>
                <a:srgbClr val="003366"/>
              </a:buClr>
              <a:buSzPct val="65000"/>
              <a:buFont typeface="Wingdings" charset="2"/>
              <a:buChar char=""/>
              <a:tabLst>
                <a:tab pos="449263" algn="l"/>
                <a:tab pos="561975" algn="l"/>
                <a:tab pos="1019175" algn="l"/>
                <a:tab pos="1476375" algn="l"/>
                <a:tab pos="1933575" algn="l"/>
                <a:tab pos="2390775" algn="l"/>
                <a:tab pos="2847975" algn="l"/>
                <a:tab pos="3305175" algn="l"/>
                <a:tab pos="3762375" algn="l"/>
                <a:tab pos="4219575" algn="l"/>
                <a:tab pos="4676775" algn="l"/>
                <a:tab pos="5133975" algn="l"/>
                <a:tab pos="5591175" algn="l"/>
                <a:tab pos="6048375" algn="l"/>
                <a:tab pos="6505575" algn="l"/>
                <a:tab pos="6962775" algn="l"/>
                <a:tab pos="7419975" algn="l"/>
                <a:tab pos="7877175" algn="l"/>
                <a:tab pos="8334375" algn="l"/>
                <a:tab pos="8791575" algn="l"/>
                <a:tab pos="9248775" algn="l"/>
              </a:tabLst>
            </a:pPr>
            <a:r>
              <a:rPr lang="en-US" sz="2800" b="1">
                <a:solidFill>
                  <a:srgbClr val="003366"/>
                </a:solidFill>
              </a:rPr>
              <a:t>Field/Column</a:t>
            </a:r>
            <a:r>
              <a:rPr lang="en-US" sz="2800"/>
              <a:t> – </a:t>
            </a:r>
            <a:r>
              <a:rPr lang="en-US" sz="2500"/>
              <a:t>Satu jenis informasi/data yang Mempunyai Tipe Data Sama</a:t>
            </a:r>
          </a:p>
          <a:p>
            <a:pPr marL="449263" indent="-449263" eaLnBrk="1" hangingPunct="1">
              <a:lnSpc>
                <a:spcPct val="90000"/>
              </a:lnSpc>
              <a:spcBef>
                <a:spcPts val="700"/>
              </a:spcBef>
              <a:buSzPct val="65000"/>
              <a:buFont typeface="Wingdings" charset="2"/>
              <a:buChar char=""/>
              <a:tabLst>
                <a:tab pos="449263" algn="l"/>
                <a:tab pos="561975" algn="l"/>
                <a:tab pos="1019175" algn="l"/>
                <a:tab pos="1476375" algn="l"/>
                <a:tab pos="1933575" algn="l"/>
                <a:tab pos="2390775" algn="l"/>
                <a:tab pos="2847975" algn="l"/>
                <a:tab pos="3305175" algn="l"/>
                <a:tab pos="3762375" algn="l"/>
                <a:tab pos="4219575" algn="l"/>
                <a:tab pos="4676775" algn="l"/>
                <a:tab pos="5133975" algn="l"/>
                <a:tab pos="5591175" algn="l"/>
                <a:tab pos="6048375" algn="l"/>
                <a:tab pos="6505575" algn="l"/>
                <a:tab pos="6962775" algn="l"/>
                <a:tab pos="7419975" algn="l"/>
                <a:tab pos="7877175" algn="l"/>
                <a:tab pos="8334375" algn="l"/>
                <a:tab pos="8791575" algn="l"/>
                <a:tab pos="9248775" algn="l"/>
              </a:tabLst>
            </a:pPr>
            <a:r>
              <a:rPr lang="en-US" sz="2800" b="1" i="1">
                <a:solidFill>
                  <a:srgbClr val="003366"/>
                </a:solidFill>
              </a:rPr>
              <a:t>Record/Row</a:t>
            </a:r>
            <a:r>
              <a:rPr lang="en-US" sz="2800" i="1"/>
              <a:t> </a:t>
            </a:r>
            <a:r>
              <a:rPr lang="en-US" sz="2800"/>
              <a:t>– Satu kesatuan informasi yang terdiri atas satu Field atau lebih</a:t>
            </a:r>
          </a:p>
          <a:p>
            <a:pPr marL="449263" indent="-449263" eaLnBrk="1" hangingPunct="1">
              <a:lnSpc>
                <a:spcPct val="90000"/>
              </a:lnSpc>
              <a:spcBef>
                <a:spcPts val="700"/>
              </a:spcBef>
              <a:buSzPct val="65000"/>
              <a:buFont typeface="Wingdings" charset="2"/>
              <a:buChar char=""/>
              <a:tabLst>
                <a:tab pos="449263" algn="l"/>
                <a:tab pos="561975" algn="l"/>
                <a:tab pos="1019175" algn="l"/>
                <a:tab pos="1476375" algn="l"/>
                <a:tab pos="1933575" algn="l"/>
                <a:tab pos="2390775" algn="l"/>
                <a:tab pos="2847975" algn="l"/>
                <a:tab pos="3305175" algn="l"/>
                <a:tab pos="3762375" algn="l"/>
                <a:tab pos="4219575" algn="l"/>
                <a:tab pos="4676775" algn="l"/>
                <a:tab pos="5133975" algn="l"/>
                <a:tab pos="5591175" algn="l"/>
                <a:tab pos="6048375" algn="l"/>
                <a:tab pos="6505575" algn="l"/>
                <a:tab pos="6962775" algn="l"/>
                <a:tab pos="7419975" algn="l"/>
                <a:tab pos="7877175" algn="l"/>
                <a:tab pos="8334375" algn="l"/>
                <a:tab pos="8791575" algn="l"/>
                <a:tab pos="9248775" algn="l"/>
              </a:tabLst>
            </a:pPr>
            <a:r>
              <a:rPr lang="en-US" sz="2800" b="1" i="1">
                <a:solidFill>
                  <a:srgbClr val="003366"/>
                </a:solidFill>
              </a:rPr>
              <a:t>Character</a:t>
            </a:r>
            <a:r>
              <a:rPr lang="en-US" sz="2800" i="1"/>
              <a:t> </a:t>
            </a:r>
            <a:r>
              <a:rPr lang="en-US" sz="2800"/>
              <a:t>– Satuan terkecil dari data</a:t>
            </a:r>
          </a:p>
        </p:txBody>
      </p:sp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FE3613-1BA5-4641-89BC-B677499B4F49}" type="slidenum">
              <a:rPr lang="en-GB"/>
              <a:pPr/>
              <a:t>10</a:t>
            </a:fld>
            <a:endParaRPr lang="en-GB"/>
          </a:p>
        </p:txBody>
      </p:sp>
      <p:sp>
        <p:nvSpPr>
          <p:cNvPr id="13318" name="Rectangle 3"/>
          <p:cNvSpPr>
            <a:spLocks noChangeArrowheads="1"/>
          </p:cNvSpPr>
          <p:nvPr/>
        </p:nvSpPr>
        <p:spPr bwMode="auto">
          <a:xfrm>
            <a:off x="7253288" y="3522663"/>
            <a:ext cx="1062037" cy="349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charset="0"/>
              </a:rPr>
              <a:t>754565</a:t>
            </a:r>
          </a:p>
        </p:txBody>
      </p:sp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6016625" y="3522663"/>
            <a:ext cx="1236663" cy="349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charset="0"/>
              </a:rPr>
              <a:t>Edi</a:t>
            </a:r>
          </a:p>
        </p:txBody>
      </p:sp>
      <p:sp>
        <p:nvSpPr>
          <p:cNvPr id="13320" name="Rectangle 5"/>
          <p:cNvSpPr>
            <a:spLocks noChangeArrowheads="1"/>
          </p:cNvSpPr>
          <p:nvPr/>
        </p:nvSpPr>
        <p:spPr bwMode="auto">
          <a:xfrm>
            <a:off x="4822825" y="3522663"/>
            <a:ext cx="1196975" cy="349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charset="0"/>
              </a:rPr>
              <a:t>33222</a:t>
            </a:r>
          </a:p>
        </p:txBody>
      </p:sp>
      <p:sp>
        <p:nvSpPr>
          <p:cNvPr id="13321" name="Rectangle 6"/>
          <p:cNvSpPr>
            <a:spLocks noChangeArrowheads="1"/>
          </p:cNvSpPr>
          <p:nvPr/>
        </p:nvSpPr>
        <p:spPr bwMode="auto">
          <a:xfrm>
            <a:off x="3746500" y="3522663"/>
            <a:ext cx="1076325" cy="349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13322" name="Rectangle 7"/>
          <p:cNvSpPr>
            <a:spLocks noChangeArrowheads="1"/>
          </p:cNvSpPr>
          <p:nvPr/>
        </p:nvSpPr>
        <p:spPr bwMode="auto">
          <a:xfrm>
            <a:off x="7253288" y="3173413"/>
            <a:ext cx="1062037" cy="349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charset="0"/>
              </a:rPr>
              <a:t>846555</a:t>
            </a:r>
          </a:p>
        </p:txBody>
      </p:sp>
      <p:sp>
        <p:nvSpPr>
          <p:cNvPr id="13323" name="Rectangle 8"/>
          <p:cNvSpPr>
            <a:spLocks noChangeArrowheads="1"/>
          </p:cNvSpPr>
          <p:nvPr/>
        </p:nvSpPr>
        <p:spPr bwMode="auto">
          <a:xfrm>
            <a:off x="6016625" y="3173413"/>
            <a:ext cx="1236663" cy="349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charset="0"/>
              </a:rPr>
              <a:t>Nasrul</a:t>
            </a:r>
          </a:p>
        </p:txBody>
      </p:sp>
      <p:sp>
        <p:nvSpPr>
          <p:cNvPr id="13324" name="Rectangle 9"/>
          <p:cNvSpPr>
            <a:spLocks noChangeArrowheads="1"/>
          </p:cNvSpPr>
          <p:nvPr/>
        </p:nvSpPr>
        <p:spPr bwMode="auto">
          <a:xfrm>
            <a:off x="4822825" y="3173413"/>
            <a:ext cx="1196975" cy="349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charset="0"/>
              </a:rPr>
              <a:t>23322 </a:t>
            </a:r>
          </a:p>
        </p:txBody>
      </p:sp>
      <p:sp>
        <p:nvSpPr>
          <p:cNvPr id="13325" name="Rectangle 10"/>
          <p:cNvSpPr>
            <a:spLocks noChangeArrowheads="1"/>
          </p:cNvSpPr>
          <p:nvPr/>
        </p:nvSpPr>
        <p:spPr bwMode="auto">
          <a:xfrm>
            <a:off x="3746500" y="3173413"/>
            <a:ext cx="1076325" cy="349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13326" name="Rectangle 11"/>
          <p:cNvSpPr>
            <a:spLocks noChangeArrowheads="1"/>
          </p:cNvSpPr>
          <p:nvPr/>
        </p:nvSpPr>
        <p:spPr bwMode="auto">
          <a:xfrm>
            <a:off x="7253288" y="2824163"/>
            <a:ext cx="1062037" cy="349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charset="0"/>
              </a:rPr>
              <a:t>785656</a:t>
            </a:r>
          </a:p>
        </p:txBody>
      </p:sp>
      <p:sp>
        <p:nvSpPr>
          <p:cNvPr id="13327" name="Rectangle 12"/>
          <p:cNvSpPr>
            <a:spLocks noChangeArrowheads="1"/>
          </p:cNvSpPr>
          <p:nvPr/>
        </p:nvSpPr>
        <p:spPr bwMode="auto">
          <a:xfrm>
            <a:off x="6016625" y="2824163"/>
            <a:ext cx="1236663" cy="349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charset="0"/>
              </a:rPr>
              <a:t>Reza</a:t>
            </a:r>
          </a:p>
        </p:txBody>
      </p:sp>
      <p:sp>
        <p:nvSpPr>
          <p:cNvPr id="13328" name="Rectangle 13"/>
          <p:cNvSpPr>
            <a:spLocks noChangeArrowheads="1"/>
          </p:cNvSpPr>
          <p:nvPr/>
        </p:nvSpPr>
        <p:spPr bwMode="auto">
          <a:xfrm>
            <a:off x="4822825" y="2824163"/>
            <a:ext cx="1196975" cy="349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charset="0"/>
              </a:rPr>
              <a:t>22232 </a:t>
            </a:r>
          </a:p>
        </p:txBody>
      </p:sp>
      <p:sp>
        <p:nvSpPr>
          <p:cNvPr id="13329" name="Rectangle 14"/>
          <p:cNvSpPr>
            <a:spLocks noChangeArrowheads="1"/>
          </p:cNvSpPr>
          <p:nvPr/>
        </p:nvSpPr>
        <p:spPr bwMode="auto">
          <a:xfrm>
            <a:off x="3746500" y="2824163"/>
            <a:ext cx="1076325" cy="349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charset="0"/>
              </a:rPr>
              <a:t>3 </a:t>
            </a:r>
          </a:p>
        </p:txBody>
      </p:sp>
      <p:sp>
        <p:nvSpPr>
          <p:cNvPr id="13330" name="Rectangle 15"/>
          <p:cNvSpPr>
            <a:spLocks noChangeArrowheads="1"/>
          </p:cNvSpPr>
          <p:nvPr/>
        </p:nvSpPr>
        <p:spPr bwMode="auto">
          <a:xfrm>
            <a:off x="7253288" y="2474913"/>
            <a:ext cx="1062037" cy="349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charset="0"/>
              </a:rPr>
              <a:t>766555</a:t>
            </a:r>
          </a:p>
        </p:txBody>
      </p:sp>
      <p:sp>
        <p:nvSpPr>
          <p:cNvPr id="13331" name="Rectangle 16"/>
          <p:cNvSpPr>
            <a:spLocks noChangeArrowheads="1"/>
          </p:cNvSpPr>
          <p:nvPr/>
        </p:nvSpPr>
        <p:spPr bwMode="auto">
          <a:xfrm>
            <a:off x="6016625" y="2474913"/>
            <a:ext cx="1236663" cy="349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charset="0"/>
              </a:rPr>
              <a:t>Ronny</a:t>
            </a:r>
          </a:p>
        </p:txBody>
      </p:sp>
      <p:sp>
        <p:nvSpPr>
          <p:cNvPr id="13332" name="Rectangle 17"/>
          <p:cNvSpPr>
            <a:spLocks noChangeArrowheads="1"/>
          </p:cNvSpPr>
          <p:nvPr/>
        </p:nvSpPr>
        <p:spPr bwMode="auto">
          <a:xfrm>
            <a:off x="4822825" y="2474913"/>
            <a:ext cx="1196975" cy="349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charset="0"/>
              </a:rPr>
              <a:t>11201 </a:t>
            </a:r>
          </a:p>
        </p:txBody>
      </p:sp>
      <p:sp>
        <p:nvSpPr>
          <p:cNvPr id="13333" name="Rectangle 18"/>
          <p:cNvSpPr>
            <a:spLocks noChangeArrowheads="1"/>
          </p:cNvSpPr>
          <p:nvPr/>
        </p:nvSpPr>
        <p:spPr bwMode="auto">
          <a:xfrm>
            <a:off x="3746500" y="2474913"/>
            <a:ext cx="1076325" cy="349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charset="0"/>
              </a:rPr>
              <a:t>2 </a:t>
            </a:r>
          </a:p>
        </p:txBody>
      </p:sp>
      <p:sp>
        <p:nvSpPr>
          <p:cNvPr id="13334" name="Rectangle 19"/>
          <p:cNvSpPr>
            <a:spLocks noChangeArrowheads="1"/>
          </p:cNvSpPr>
          <p:nvPr/>
        </p:nvSpPr>
        <p:spPr bwMode="auto">
          <a:xfrm>
            <a:off x="7253288" y="2125663"/>
            <a:ext cx="1062037" cy="349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charset="0"/>
              </a:rPr>
              <a:t>777556</a:t>
            </a:r>
          </a:p>
        </p:txBody>
      </p:sp>
      <p:sp>
        <p:nvSpPr>
          <p:cNvPr id="13335" name="Rectangle 20"/>
          <p:cNvSpPr>
            <a:spLocks noChangeArrowheads="1"/>
          </p:cNvSpPr>
          <p:nvPr/>
        </p:nvSpPr>
        <p:spPr bwMode="auto">
          <a:xfrm>
            <a:off x="6016625" y="2125663"/>
            <a:ext cx="1236663" cy="349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charset="0"/>
              </a:rPr>
              <a:t>Tarom</a:t>
            </a:r>
          </a:p>
        </p:txBody>
      </p:sp>
      <p:sp>
        <p:nvSpPr>
          <p:cNvPr id="13336" name="Rectangle 21"/>
          <p:cNvSpPr>
            <a:spLocks noChangeArrowheads="1"/>
          </p:cNvSpPr>
          <p:nvPr/>
        </p:nvSpPr>
        <p:spPr bwMode="auto">
          <a:xfrm>
            <a:off x="4822825" y="2125663"/>
            <a:ext cx="1196975" cy="349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charset="0"/>
              </a:rPr>
              <a:t>11320</a:t>
            </a:r>
          </a:p>
        </p:txBody>
      </p:sp>
      <p:sp>
        <p:nvSpPr>
          <p:cNvPr id="13337" name="Rectangle 22"/>
          <p:cNvSpPr>
            <a:spLocks noChangeArrowheads="1"/>
          </p:cNvSpPr>
          <p:nvPr/>
        </p:nvSpPr>
        <p:spPr bwMode="auto">
          <a:xfrm>
            <a:off x="3746500" y="2125663"/>
            <a:ext cx="1076325" cy="349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3338" name="Rectangle 23"/>
          <p:cNvSpPr>
            <a:spLocks noChangeArrowheads="1"/>
          </p:cNvSpPr>
          <p:nvPr/>
        </p:nvSpPr>
        <p:spPr bwMode="auto">
          <a:xfrm>
            <a:off x="7253288" y="1774825"/>
            <a:ext cx="1062037" cy="350838"/>
          </a:xfrm>
          <a:prstGeom prst="rect">
            <a:avLst/>
          </a:prstGeom>
          <a:solidFill>
            <a:srgbClr val="003366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b="1">
                <a:solidFill>
                  <a:srgbClr val="FFFFFF"/>
                </a:solidFill>
                <a:latin typeface="Arial" charset="0"/>
              </a:rPr>
              <a:t>Telpon</a:t>
            </a:r>
          </a:p>
        </p:txBody>
      </p:sp>
      <p:sp>
        <p:nvSpPr>
          <p:cNvPr id="13339" name="Rectangle 24"/>
          <p:cNvSpPr>
            <a:spLocks noChangeArrowheads="1"/>
          </p:cNvSpPr>
          <p:nvPr/>
        </p:nvSpPr>
        <p:spPr bwMode="auto">
          <a:xfrm>
            <a:off x="6016625" y="1774825"/>
            <a:ext cx="1236663" cy="350838"/>
          </a:xfrm>
          <a:prstGeom prst="rect">
            <a:avLst/>
          </a:prstGeom>
          <a:solidFill>
            <a:srgbClr val="003366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b="1">
                <a:solidFill>
                  <a:srgbClr val="FFFFFF"/>
                </a:solidFill>
                <a:latin typeface="Arial" charset="0"/>
              </a:rPr>
              <a:t>Nama</a:t>
            </a:r>
          </a:p>
        </p:txBody>
      </p:sp>
      <p:sp>
        <p:nvSpPr>
          <p:cNvPr id="13340" name="Rectangle 25"/>
          <p:cNvSpPr>
            <a:spLocks noChangeArrowheads="1"/>
          </p:cNvSpPr>
          <p:nvPr/>
        </p:nvSpPr>
        <p:spPr bwMode="auto">
          <a:xfrm>
            <a:off x="4822825" y="1774825"/>
            <a:ext cx="1196975" cy="350838"/>
          </a:xfrm>
          <a:prstGeom prst="rect">
            <a:avLst/>
          </a:prstGeom>
          <a:solidFill>
            <a:srgbClr val="003366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b="1">
                <a:solidFill>
                  <a:srgbClr val="FFFFFF"/>
                </a:solidFill>
                <a:latin typeface="Arial" charset="0"/>
              </a:rPr>
              <a:t>NIP</a:t>
            </a:r>
          </a:p>
        </p:txBody>
      </p:sp>
      <p:sp>
        <p:nvSpPr>
          <p:cNvPr id="13341" name="Rectangle 26"/>
          <p:cNvSpPr>
            <a:spLocks noChangeArrowheads="1"/>
          </p:cNvSpPr>
          <p:nvPr/>
        </p:nvSpPr>
        <p:spPr bwMode="auto">
          <a:xfrm>
            <a:off x="3746500" y="1774825"/>
            <a:ext cx="1076325" cy="350838"/>
          </a:xfrm>
          <a:prstGeom prst="rect">
            <a:avLst/>
          </a:prstGeom>
          <a:solidFill>
            <a:srgbClr val="003366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b="1">
                <a:solidFill>
                  <a:srgbClr val="FFFFFF"/>
                </a:solidFill>
                <a:latin typeface="Arial" charset="0"/>
              </a:rPr>
              <a:t>Idpeg</a:t>
            </a:r>
          </a:p>
        </p:txBody>
      </p:sp>
      <p:sp>
        <p:nvSpPr>
          <p:cNvPr id="13342" name="Line 27"/>
          <p:cNvSpPr>
            <a:spLocks noChangeShapeType="1"/>
          </p:cNvSpPr>
          <p:nvPr/>
        </p:nvSpPr>
        <p:spPr bwMode="auto">
          <a:xfrm>
            <a:off x="4822825" y="1774825"/>
            <a:ext cx="1588" cy="20970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3343" name="Line 28"/>
          <p:cNvSpPr>
            <a:spLocks noChangeShapeType="1"/>
          </p:cNvSpPr>
          <p:nvPr/>
        </p:nvSpPr>
        <p:spPr bwMode="auto">
          <a:xfrm>
            <a:off x="3746500" y="1774825"/>
            <a:ext cx="4570413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3344" name="Line 29"/>
          <p:cNvSpPr>
            <a:spLocks noChangeShapeType="1"/>
          </p:cNvSpPr>
          <p:nvPr/>
        </p:nvSpPr>
        <p:spPr bwMode="auto">
          <a:xfrm>
            <a:off x="6016625" y="1774825"/>
            <a:ext cx="1588" cy="20970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3345" name="Line 30"/>
          <p:cNvSpPr>
            <a:spLocks noChangeShapeType="1"/>
          </p:cNvSpPr>
          <p:nvPr/>
        </p:nvSpPr>
        <p:spPr bwMode="auto">
          <a:xfrm>
            <a:off x="7253288" y="1774825"/>
            <a:ext cx="1587" cy="20970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3346" name="Line 31"/>
          <p:cNvSpPr>
            <a:spLocks noChangeShapeType="1"/>
          </p:cNvSpPr>
          <p:nvPr/>
        </p:nvSpPr>
        <p:spPr bwMode="auto">
          <a:xfrm>
            <a:off x="3746500" y="2125663"/>
            <a:ext cx="4570413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3347" name="Line 32"/>
          <p:cNvSpPr>
            <a:spLocks noChangeShapeType="1"/>
          </p:cNvSpPr>
          <p:nvPr/>
        </p:nvSpPr>
        <p:spPr bwMode="auto">
          <a:xfrm>
            <a:off x="3746500" y="2474913"/>
            <a:ext cx="4570413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3348" name="Line 33"/>
          <p:cNvSpPr>
            <a:spLocks noChangeShapeType="1"/>
          </p:cNvSpPr>
          <p:nvPr/>
        </p:nvSpPr>
        <p:spPr bwMode="auto">
          <a:xfrm>
            <a:off x="3746500" y="2824163"/>
            <a:ext cx="4570413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3349" name="Line 34"/>
          <p:cNvSpPr>
            <a:spLocks noChangeShapeType="1"/>
          </p:cNvSpPr>
          <p:nvPr/>
        </p:nvSpPr>
        <p:spPr bwMode="auto">
          <a:xfrm>
            <a:off x="3746500" y="3173413"/>
            <a:ext cx="4570413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3350" name="Line 35"/>
          <p:cNvSpPr>
            <a:spLocks noChangeShapeType="1"/>
          </p:cNvSpPr>
          <p:nvPr/>
        </p:nvSpPr>
        <p:spPr bwMode="auto">
          <a:xfrm>
            <a:off x="3746500" y="1774825"/>
            <a:ext cx="1588" cy="20970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3351" name="Line 36"/>
          <p:cNvSpPr>
            <a:spLocks noChangeShapeType="1"/>
          </p:cNvSpPr>
          <p:nvPr/>
        </p:nvSpPr>
        <p:spPr bwMode="auto">
          <a:xfrm>
            <a:off x="8316913" y="1774825"/>
            <a:ext cx="1587" cy="20970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3352" name="Line 37"/>
          <p:cNvSpPr>
            <a:spLocks noChangeShapeType="1"/>
          </p:cNvSpPr>
          <p:nvPr/>
        </p:nvSpPr>
        <p:spPr bwMode="auto">
          <a:xfrm>
            <a:off x="3746500" y="3522663"/>
            <a:ext cx="4570413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3353" name="Line 38"/>
          <p:cNvSpPr>
            <a:spLocks noChangeShapeType="1"/>
          </p:cNvSpPr>
          <p:nvPr/>
        </p:nvSpPr>
        <p:spPr bwMode="auto">
          <a:xfrm>
            <a:off x="3746500" y="3871913"/>
            <a:ext cx="4570413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3354" name="Text Box 39"/>
          <p:cNvSpPr txBox="1">
            <a:spLocks noChangeArrowheads="1"/>
          </p:cNvSpPr>
          <p:nvPr/>
        </p:nvSpPr>
        <p:spPr bwMode="auto">
          <a:xfrm>
            <a:off x="228600" y="2760663"/>
            <a:ext cx="2744788" cy="35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88000"/>
              </a:lnSpc>
              <a:spcBef>
                <a:spcPts val="7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3366"/>
                </a:solidFill>
                <a:latin typeface="Verdana" pitchFamily="32" charset="0"/>
              </a:rPr>
              <a:t>Record/Row</a:t>
            </a:r>
          </a:p>
        </p:txBody>
      </p:sp>
      <p:sp>
        <p:nvSpPr>
          <p:cNvPr id="13355" name="Text Box 40"/>
          <p:cNvSpPr txBox="1">
            <a:spLocks noChangeArrowheads="1"/>
          </p:cNvSpPr>
          <p:nvPr/>
        </p:nvSpPr>
        <p:spPr bwMode="auto">
          <a:xfrm>
            <a:off x="6172200" y="228600"/>
            <a:ext cx="2832100" cy="414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88000"/>
              </a:lnSpc>
              <a:spcBef>
                <a:spcPts val="70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3366"/>
                </a:solidFill>
                <a:latin typeface="Verdana" pitchFamily="32" charset="0"/>
              </a:rPr>
              <a:t>Field/Column</a:t>
            </a:r>
          </a:p>
        </p:txBody>
      </p:sp>
      <p:sp>
        <p:nvSpPr>
          <p:cNvPr id="13356" name="Line 41"/>
          <p:cNvSpPr>
            <a:spLocks noChangeShapeType="1"/>
          </p:cNvSpPr>
          <p:nvPr/>
        </p:nvSpPr>
        <p:spPr bwMode="auto">
          <a:xfrm>
            <a:off x="6492875" y="1046163"/>
            <a:ext cx="1588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3357" name="Line 42"/>
          <p:cNvSpPr>
            <a:spLocks noChangeShapeType="1"/>
          </p:cNvSpPr>
          <p:nvPr/>
        </p:nvSpPr>
        <p:spPr bwMode="auto">
          <a:xfrm>
            <a:off x="2971800" y="2971800"/>
            <a:ext cx="685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90360" tIns="44280" rIns="90360" bIns="44280" anchor="ctr"/>
          <a:lstStyle/>
          <a:p>
            <a:pPr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Definisi</a:t>
            </a:r>
          </a:p>
        </p:txBody>
      </p:sp>
      <p:sp>
        <p:nvSpPr>
          <p:cNvPr id="4101" name="Rectangle 2"/>
          <p:cNvSpPr>
            <a:spLocks noGrp="1" noChangeArrowheads="1"/>
          </p:cNvSpPr>
          <p:nvPr>
            <p:ph idx="1"/>
          </p:nvPr>
        </p:nvSpPr>
        <p:spPr/>
        <p:txBody>
          <a:bodyPr lIns="90360" tIns="44280" rIns="90360" bIns="44280">
            <a:normAutofit fontScale="92500" lnSpcReduction="20000"/>
          </a:bodyPr>
          <a:lstStyle/>
          <a:p>
            <a:pPr marL="452438" indent="-452438" eaLnBrk="1" hangingPunct="1">
              <a:lnSpc>
                <a:spcPct val="90000"/>
              </a:lnSpc>
              <a:spcBef>
                <a:spcPts val="650"/>
              </a:spcBef>
              <a:buSzPct val="65000"/>
              <a:buFont typeface="Wingdings" charset="2"/>
              <a:buChar char=""/>
              <a:tabLst>
                <a:tab pos="452438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</a:pPr>
            <a:r>
              <a:rPr lang="en-GB" sz="2600" b="1"/>
              <a:t>Data</a:t>
            </a:r>
            <a:r>
              <a:rPr lang="en-GB" sz="2600"/>
              <a:t>: fakta, teks, hasil pengukuran, gambar, suara, dan video yang bernilai informasi.</a:t>
            </a:r>
          </a:p>
          <a:p>
            <a:pPr marL="452438" indent="-452438" eaLnBrk="1" hangingPunct="1">
              <a:lnSpc>
                <a:spcPct val="90000"/>
              </a:lnSpc>
              <a:spcBef>
                <a:spcPts val="650"/>
              </a:spcBef>
              <a:buSzPct val="65000"/>
              <a:buFont typeface="Wingdings" charset="2"/>
              <a:buChar char=""/>
              <a:tabLst>
                <a:tab pos="452438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</a:pPr>
            <a:r>
              <a:rPr lang="en-GB" sz="2600" b="1"/>
              <a:t>Database</a:t>
            </a:r>
            <a:r>
              <a:rPr lang="en-GB" sz="2600"/>
              <a:t>: kumpulan data yang terorganisir berdasarkan suatu struktur  hubungan (konsep entitas).</a:t>
            </a:r>
          </a:p>
          <a:p>
            <a:pPr marL="452438" indent="-452438" eaLnBrk="1" hangingPunct="1">
              <a:lnSpc>
                <a:spcPct val="90000"/>
              </a:lnSpc>
              <a:spcBef>
                <a:spcPts val="650"/>
              </a:spcBef>
              <a:buSzPct val="65000"/>
              <a:buFont typeface="Wingdings" charset="2"/>
              <a:buChar char=""/>
              <a:tabLst>
                <a:tab pos="452438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</a:pPr>
            <a:r>
              <a:rPr lang="en-GB" sz="2600" b="1"/>
              <a:t>Informasi</a:t>
            </a:r>
            <a:r>
              <a:rPr lang="en-GB" sz="2600"/>
              <a:t>: data yang telah diproses sebagai bahan dalam proses pengambilan keputusan.</a:t>
            </a:r>
          </a:p>
          <a:p>
            <a:pPr marL="452438" indent="-452438" eaLnBrk="1" hangingPunct="1">
              <a:lnSpc>
                <a:spcPct val="90000"/>
              </a:lnSpc>
              <a:spcBef>
                <a:spcPts val="650"/>
              </a:spcBef>
              <a:buSzPct val="65000"/>
              <a:buFont typeface="Wingdings" charset="2"/>
              <a:buChar char=""/>
              <a:tabLst>
                <a:tab pos="452438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</a:pPr>
            <a:r>
              <a:rPr lang="en-GB" sz="2600" b="1"/>
              <a:t>Metadata</a:t>
            </a:r>
            <a:r>
              <a:rPr lang="en-GB" sz="2600"/>
              <a:t>: data yang mendeskripsikan data lain.</a:t>
            </a:r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7072E8-60B1-4827-84EB-354E4FEC8F55}" type="slidenum">
              <a:rPr lang="en-GB"/>
              <a:pPr/>
              <a:t>2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F617E4-7C72-48B4-981A-C6334BC819F7}" type="slidenum">
              <a:rPr lang="en-GB"/>
              <a:pPr/>
              <a:t>3</a:t>
            </a:fld>
            <a:endParaRPr lang="en-GB"/>
          </a:p>
        </p:txBody>
      </p:sp>
      <p:pic>
        <p:nvPicPr>
          <p:cNvPr id="512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1363" y="2559050"/>
            <a:ext cx="7867650" cy="3660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125" name="Text Box 2"/>
          <p:cNvSpPr txBox="1">
            <a:spLocks noChangeArrowheads="1"/>
          </p:cNvSpPr>
          <p:nvPr/>
        </p:nvSpPr>
        <p:spPr bwMode="auto">
          <a:xfrm>
            <a:off x="611188" y="1341438"/>
            <a:ext cx="8031162" cy="119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err="1">
                <a:solidFill>
                  <a:srgbClr val="003366"/>
                </a:solidFill>
                <a:latin typeface="Verdana" pitchFamily="32" charset="0"/>
              </a:rPr>
              <a:t>Informasi</a:t>
            </a:r>
            <a:r>
              <a:rPr lang="en-GB" dirty="0">
                <a:solidFill>
                  <a:srgbClr val="003366"/>
                </a:solidFill>
                <a:latin typeface="Verdana" pitchFamily="32" charset="0"/>
              </a:rPr>
              <a:t> - </a:t>
            </a:r>
            <a:r>
              <a:rPr lang="en-GB" dirty="0" err="1">
                <a:solidFill>
                  <a:srgbClr val="003366"/>
                </a:solidFill>
                <a:latin typeface="Verdana" pitchFamily="32" charset="0"/>
              </a:rPr>
              <a:t>dapat</a:t>
            </a:r>
            <a:r>
              <a:rPr lang="en-GB" dirty="0">
                <a:solidFill>
                  <a:srgbClr val="003366"/>
                </a:solidFill>
                <a:latin typeface="Verdana" pitchFamily="32" charset="0"/>
              </a:rPr>
              <a:t> </a:t>
            </a:r>
            <a:r>
              <a:rPr lang="en-GB" dirty="0" err="1">
                <a:solidFill>
                  <a:srgbClr val="003366"/>
                </a:solidFill>
                <a:latin typeface="Verdana" pitchFamily="32" charset="0"/>
              </a:rPr>
              <a:t>dimanfaatkan</a:t>
            </a:r>
            <a:r>
              <a:rPr lang="en-GB" dirty="0">
                <a:solidFill>
                  <a:srgbClr val="003366"/>
                </a:solidFill>
                <a:latin typeface="Verdana" pitchFamily="32" charset="0"/>
              </a:rPr>
              <a:t> </a:t>
            </a:r>
            <a:r>
              <a:rPr lang="en-GB" dirty="0" err="1">
                <a:solidFill>
                  <a:srgbClr val="003366"/>
                </a:solidFill>
                <a:latin typeface="Verdana" pitchFamily="32" charset="0"/>
              </a:rPr>
              <a:t>sebagai</a:t>
            </a:r>
            <a:r>
              <a:rPr lang="en-GB" dirty="0">
                <a:solidFill>
                  <a:srgbClr val="003366"/>
                </a:solidFill>
                <a:latin typeface="Verdana" pitchFamily="32" charset="0"/>
              </a:rPr>
              <a:t> </a:t>
            </a:r>
            <a:r>
              <a:rPr lang="en-GB" dirty="0" err="1">
                <a:solidFill>
                  <a:srgbClr val="003366"/>
                </a:solidFill>
                <a:latin typeface="Verdana" pitchFamily="32" charset="0"/>
              </a:rPr>
              <a:t>dasar</a:t>
            </a:r>
            <a:r>
              <a:rPr lang="en-GB" dirty="0">
                <a:solidFill>
                  <a:srgbClr val="003366"/>
                </a:solidFill>
                <a:latin typeface="Verdana" pitchFamily="32" charset="0"/>
              </a:rPr>
              <a:t> </a:t>
            </a:r>
            <a:r>
              <a:rPr lang="en-GB" dirty="0" err="1">
                <a:solidFill>
                  <a:srgbClr val="003366"/>
                </a:solidFill>
                <a:latin typeface="Verdana" pitchFamily="32" charset="0"/>
              </a:rPr>
              <a:t>untuk</a:t>
            </a:r>
            <a:r>
              <a:rPr lang="en-GB" dirty="0">
                <a:solidFill>
                  <a:srgbClr val="003366"/>
                </a:solidFill>
                <a:latin typeface="Verdana" pitchFamily="32" charset="0"/>
              </a:rPr>
              <a:t> </a:t>
            </a:r>
            <a:r>
              <a:rPr lang="en-GB" dirty="0" err="1">
                <a:solidFill>
                  <a:srgbClr val="003366"/>
                </a:solidFill>
                <a:latin typeface="Verdana" pitchFamily="32" charset="0"/>
              </a:rPr>
              <a:t>pengambilan</a:t>
            </a:r>
            <a:r>
              <a:rPr lang="en-GB" dirty="0">
                <a:solidFill>
                  <a:srgbClr val="003366"/>
                </a:solidFill>
                <a:latin typeface="Verdana" pitchFamily="32" charset="0"/>
              </a:rPr>
              <a:t> </a:t>
            </a:r>
            <a:r>
              <a:rPr lang="en-GB" dirty="0" err="1">
                <a:solidFill>
                  <a:srgbClr val="003366"/>
                </a:solidFill>
                <a:latin typeface="Verdana" pitchFamily="32" charset="0"/>
              </a:rPr>
              <a:t>keputusan</a:t>
            </a:r>
            <a:r>
              <a:rPr lang="en-GB" dirty="0">
                <a:solidFill>
                  <a:srgbClr val="003366"/>
                </a:solidFill>
                <a:latin typeface="Verdana" pitchFamily="32" charset="0"/>
              </a:rPr>
              <a:t> </a:t>
            </a:r>
            <a:r>
              <a:rPr lang="en-GB" dirty="0" err="1">
                <a:solidFill>
                  <a:srgbClr val="003366"/>
                </a:solidFill>
                <a:latin typeface="Verdana" pitchFamily="32" charset="0"/>
              </a:rPr>
              <a:t>dan</a:t>
            </a:r>
            <a:r>
              <a:rPr lang="en-GB" dirty="0">
                <a:solidFill>
                  <a:srgbClr val="003366"/>
                </a:solidFill>
                <a:latin typeface="Verdana" pitchFamily="32" charset="0"/>
              </a:rPr>
              <a:t> </a:t>
            </a:r>
            <a:r>
              <a:rPr lang="en-GB" dirty="0" err="1">
                <a:solidFill>
                  <a:srgbClr val="003366"/>
                </a:solidFill>
                <a:latin typeface="Verdana" pitchFamily="32" charset="0"/>
              </a:rPr>
              <a:t>memahami</a:t>
            </a:r>
            <a:r>
              <a:rPr lang="en-GB" dirty="0">
                <a:solidFill>
                  <a:srgbClr val="003366"/>
                </a:solidFill>
                <a:latin typeface="Verdana" pitchFamily="32" charset="0"/>
              </a:rPr>
              <a:t> </a:t>
            </a:r>
            <a:r>
              <a:rPr lang="en-GB" dirty="0" err="1">
                <a:solidFill>
                  <a:srgbClr val="003366"/>
                </a:solidFill>
                <a:latin typeface="Verdana" pitchFamily="32" charset="0"/>
              </a:rPr>
              <a:t>permasalahan</a:t>
            </a:r>
            <a:r>
              <a:rPr lang="en-GB" dirty="0">
                <a:solidFill>
                  <a:srgbClr val="003366"/>
                </a:solidFill>
                <a:latin typeface="Verdana" pitchFamily="32" charset="0"/>
              </a:rPr>
              <a:t>/</a:t>
            </a:r>
            <a:r>
              <a:rPr lang="en-GB" dirty="0" err="1">
                <a:solidFill>
                  <a:srgbClr val="003366"/>
                </a:solidFill>
                <a:latin typeface="Verdana" pitchFamily="32" charset="0"/>
              </a:rPr>
              <a:t>situasi</a:t>
            </a:r>
            <a:endParaRPr lang="en-GB" dirty="0">
              <a:solidFill>
                <a:srgbClr val="003366"/>
              </a:solidFill>
              <a:latin typeface="Verdana" pitchFamily="32" charset="0"/>
            </a:endParaRPr>
          </a:p>
        </p:txBody>
      </p:sp>
      <p:sp>
        <p:nvSpPr>
          <p:cNvPr id="5126" name="Rectangle 3"/>
          <p:cNvSpPr>
            <a:spLocks noChangeArrowheads="1"/>
          </p:cNvSpPr>
          <p:nvPr/>
        </p:nvSpPr>
        <p:spPr bwMode="auto">
          <a:xfrm>
            <a:off x="574675" y="304800"/>
            <a:ext cx="8001000" cy="892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 anchor="ctr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800">
                <a:solidFill>
                  <a:srgbClr val="003366"/>
                </a:solidFill>
                <a:latin typeface="Verdana" pitchFamily="32" charset="0"/>
              </a:rPr>
              <a:t>Informasi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9BBEB2-09F4-45DD-8E74-175FF9E22382}" type="slidenum">
              <a:rPr lang="en-GB"/>
              <a:pPr/>
              <a:t>4</a:t>
            </a:fld>
            <a:endParaRPr lang="en-GB"/>
          </a:p>
        </p:txBody>
      </p:sp>
      <p:sp>
        <p:nvSpPr>
          <p:cNvPr id="6148" name="Text Box 1"/>
          <p:cNvSpPr txBox="1">
            <a:spLocks noChangeArrowheads="1"/>
          </p:cNvSpPr>
          <p:nvPr/>
        </p:nvSpPr>
        <p:spPr bwMode="auto">
          <a:xfrm>
            <a:off x="755650" y="1484313"/>
            <a:ext cx="7772400" cy="1190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3366"/>
                </a:solidFill>
                <a:latin typeface="Verdana" pitchFamily="32" charset="0"/>
              </a:rPr>
              <a:t>Deskripsi tentang format dan karakteristik data, termasuk tipenya, ukurannya, nilai-nilai yang absah, dan dokumentasi lainnya.</a:t>
            </a:r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3">
            <a:lum bright="-10000" contrast="30000"/>
          </a:blip>
          <a:srcRect l="3867" t="13606" r="3647" b="7388"/>
          <a:stretch>
            <a:fillRect/>
          </a:stretch>
        </p:blipFill>
        <p:spPr bwMode="auto">
          <a:xfrm>
            <a:off x="611188" y="3111500"/>
            <a:ext cx="7845425" cy="2735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574675" y="304800"/>
            <a:ext cx="8001000" cy="892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 anchor="ctr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800">
                <a:solidFill>
                  <a:srgbClr val="003366"/>
                </a:solidFill>
                <a:latin typeface="Verdana" pitchFamily="32" charset="0"/>
              </a:rPr>
              <a:t>Metadata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1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892175"/>
          </a:xfrm>
        </p:spPr>
        <p:txBody>
          <a:bodyPr lIns="90360" tIns="44280" rIns="90360" bIns="44280" anchor="ctr"/>
          <a:lstStyle/>
          <a:p>
            <a:pPr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Solusi: Pendekatan Basis Data</a:t>
            </a:r>
          </a:p>
        </p:txBody>
      </p:sp>
      <p:sp>
        <p:nvSpPr>
          <p:cNvPr id="7173" name="Rectangle 2"/>
          <p:cNvSpPr>
            <a:spLocks noGrp="1" noChangeArrowheads="1"/>
          </p:cNvSpPr>
          <p:nvPr>
            <p:ph idx="1"/>
          </p:nvPr>
        </p:nvSpPr>
        <p:spPr>
          <a:xfrm>
            <a:off x="566738" y="1528763"/>
            <a:ext cx="8001000" cy="3230562"/>
          </a:xfrm>
        </p:spPr>
        <p:txBody>
          <a:bodyPr lIns="90360" tIns="44280" rIns="90360" bIns="44280"/>
          <a:lstStyle/>
          <a:p>
            <a:pPr marL="455613" indent="-452438"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455613" algn="l"/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</a:tabLst>
            </a:pPr>
            <a:r>
              <a:rPr lang="en-GB" sz="2800" b="1" i="1"/>
              <a:t>Database</a:t>
            </a:r>
          </a:p>
          <a:p>
            <a:pPr marL="455613" indent="-452438" eaLnBrk="1" hangingPunct="1">
              <a:lnSpc>
                <a:spcPct val="90000"/>
              </a:lnSpc>
              <a:spcBef>
                <a:spcPts val="700"/>
              </a:spcBef>
              <a:buClr>
                <a:srgbClr val="CC0000"/>
              </a:buClr>
              <a:buSzPct val="65000"/>
              <a:buFont typeface="Wingdings" charset="2"/>
              <a:buChar char=""/>
              <a:tabLst>
                <a:tab pos="455613" algn="l"/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</a:tabLst>
            </a:pPr>
            <a:r>
              <a:rPr lang="en-GB" sz="2800"/>
              <a:t>Pusat repositori data bagi seluruh organisasi.</a:t>
            </a:r>
          </a:p>
          <a:p>
            <a:pPr marL="455613" indent="-452438" eaLnBrk="1" hangingPunct="1">
              <a:lnSpc>
                <a:spcPct val="90000"/>
              </a:lnSpc>
              <a:spcBef>
                <a:spcPts val="700"/>
              </a:spcBef>
              <a:buClr>
                <a:srgbClr val="CC0000"/>
              </a:buClr>
              <a:buSzPct val="65000"/>
              <a:buFont typeface="Wingdings" charset="2"/>
              <a:buChar char=""/>
              <a:tabLst>
                <a:tab pos="455613" algn="l"/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</a:tabLst>
            </a:pPr>
            <a:r>
              <a:rPr lang="en-GB" sz="2800"/>
              <a:t>Data dikelola oleh suatu sistem pengendali.</a:t>
            </a:r>
          </a:p>
          <a:p>
            <a:pPr marL="455613" indent="-452438" eaLnBrk="1" hangingPunct="1">
              <a:lnSpc>
                <a:spcPct val="90000"/>
              </a:lnSpc>
              <a:spcBef>
                <a:spcPts val="700"/>
              </a:spcBef>
              <a:buClr>
                <a:srgbClr val="CC0000"/>
              </a:buClr>
              <a:buSzPct val="65000"/>
              <a:buFont typeface="Wingdings" charset="2"/>
              <a:buChar char=""/>
              <a:tabLst>
                <a:tab pos="455613" algn="l"/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</a:tabLst>
            </a:pPr>
            <a:r>
              <a:rPr lang="en-GB" sz="2800"/>
              <a:t>Data disimpan dalam format yang baku dan mudah dimengerti.</a:t>
            </a:r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797883-8213-4AC8-92A3-189AF1F7E810}" type="slidenum">
              <a:rPr lang="en-GB"/>
              <a:pPr/>
              <a:t>5</a:t>
            </a:fld>
            <a:endParaRPr lang="en-GB"/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11188" y="4941888"/>
            <a:ext cx="7951787" cy="947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>
                <a:solidFill>
                  <a:srgbClr val="CC0000"/>
                </a:solidFill>
                <a:latin typeface="Verdana" pitchFamily="32" charset="0"/>
              </a:rPr>
              <a:t>Membutuhan suatu </a:t>
            </a:r>
            <a:r>
              <a:rPr lang="en-GB" sz="2800" i="1">
                <a:solidFill>
                  <a:srgbClr val="CC0000"/>
                </a:solidFill>
                <a:latin typeface="Verdana" pitchFamily="32" charset="0"/>
              </a:rPr>
              <a:t>Database Management System</a:t>
            </a:r>
            <a:r>
              <a:rPr lang="en-GB" sz="2800">
                <a:solidFill>
                  <a:srgbClr val="CC0000"/>
                </a:solidFill>
                <a:latin typeface="Verdana" pitchFamily="32" charset="0"/>
              </a:rPr>
              <a:t> (DBMS).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89217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Database Management System</a:t>
            </a:r>
          </a:p>
        </p:txBody>
      </p:sp>
      <p:sp>
        <p:nvSpPr>
          <p:cNvPr id="8197" name="Rectangle 2"/>
          <p:cNvSpPr>
            <a:spLocks noGrp="1" noChangeArrowheads="1"/>
          </p:cNvSpPr>
          <p:nvPr>
            <p:ph idx="1"/>
          </p:nvPr>
        </p:nvSpPr>
        <p:spPr>
          <a:xfrm>
            <a:off x="684213" y="1989138"/>
            <a:ext cx="7772400" cy="3665537"/>
          </a:xfrm>
        </p:spPr>
        <p:txBody>
          <a:bodyPr/>
          <a:lstStyle/>
          <a:p>
            <a:pPr marL="452438" indent="-452438" eaLnBrk="1" hangingPunct="1">
              <a:lnSpc>
                <a:spcPct val="100000"/>
              </a:lnSpc>
              <a:spcBef>
                <a:spcPts val="700"/>
              </a:spcBef>
              <a:buClr>
                <a:srgbClr val="CC0000"/>
              </a:buClr>
              <a:buSzPct val="65000"/>
              <a:buFont typeface="Wingdings" charset="2"/>
              <a:buChar char=""/>
              <a:tabLst>
                <a:tab pos="452438" algn="l"/>
                <a:tab pos="565150" algn="l"/>
                <a:tab pos="1022350" algn="l"/>
                <a:tab pos="1479550" algn="l"/>
                <a:tab pos="1936750" algn="l"/>
                <a:tab pos="2393950" algn="l"/>
                <a:tab pos="2851150" algn="l"/>
                <a:tab pos="3308350" algn="l"/>
                <a:tab pos="3765550" algn="l"/>
                <a:tab pos="4222750" algn="l"/>
                <a:tab pos="4679950" algn="l"/>
                <a:tab pos="5137150" algn="l"/>
                <a:tab pos="5594350" algn="l"/>
                <a:tab pos="6051550" algn="l"/>
                <a:tab pos="6508750" algn="l"/>
                <a:tab pos="6965950" algn="l"/>
                <a:tab pos="7423150" algn="l"/>
                <a:tab pos="7880350" algn="l"/>
                <a:tab pos="8337550" algn="l"/>
                <a:tab pos="8794750" algn="l"/>
                <a:tab pos="9251950" algn="l"/>
              </a:tabLst>
            </a:pPr>
            <a:r>
              <a:rPr lang="en-GB" sz="2800" i="1"/>
              <a:t>Database Management System</a:t>
            </a:r>
            <a:r>
              <a:rPr lang="en-GB" sz="2800"/>
              <a:t> (DBMS) adalah sistem penyimpanan dan pengambilan data yang memungkinkan data untuk disimpan secara </a:t>
            </a:r>
            <a:r>
              <a:rPr lang="en-GB" sz="2800" b="1"/>
              <a:t>tidak terduplikasi</a:t>
            </a:r>
            <a:r>
              <a:rPr lang="en-GB" sz="2800"/>
              <a:t> dan mengorganisasikan data dengan </a:t>
            </a:r>
            <a:r>
              <a:rPr lang="en-GB" sz="2800" b="1"/>
              <a:t>struktur</a:t>
            </a:r>
            <a:r>
              <a:rPr lang="en-GB" sz="2800"/>
              <a:t> yang dikehendaki penggunanya.</a:t>
            </a:r>
          </a:p>
        </p:txBody>
      </p:sp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B8C28F-532A-47E3-ABB4-61E440100E44}" type="slidenum">
              <a:rPr lang="en-GB"/>
              <a:pPr/>
              <a:t>6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511175"/>
            <a:ext cx="8604250" cy="615950"/>
          </a:xfrm>
        </p:spPr>
        <p:txBody>
          <a:bodyPr lIns="41400" tIns="17640" rIns="41400" bIns="17640" anchor="t">
            <a:normAutofit/>
          </a:bodyPr>
          <a:lstStyle/>
          <a:p>
            <a:pPr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Database Management System</a:t>
            </a:r>
          </a:p>
        </p:txBody>
      </p:sp>
      <p:sp>
        <p:nvSpPr>
          <p:cNvPr id="921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D7FD4D-7D32-4EBC-93D6-711E479E4AD9}" type="slidenum">
              <a:rPr lang="en-GB"/>
              <a:pPr/>
              <a:t>7</a:t>
            </a:fld>
            <a:endParaRPr lang="en-GB"/>
          </a:p>
        </p:txBody>
      </p:sp>
      <p:sp>
        <p:nvSpPr>
          <p:cNvPr id="9221" name="Text Box 2"/>
          <p:cNvSpPr txBox="1">
            <a:spLocks noChangeArrowheads="1"/>
          </p:cNvSpPr>
          <p:nvPr/>
        </p:nvSpPr>
        <p:spPr bwMode="auto">
          <a:xfrm>
            <a:off x="3424238" y="4600576"/>
            <a:ext cx="3352800" cy="173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 b="1" dirty="0">
                <a:solidFill>
                  <a:srgbClr val="003366"/>
                </a:solidFill>
                <a:latin typeface="Tahoma" pitchFamily="32" charset="0"/>
              </a:rPr>
              <a:t>DBMS </a:t>
            </a:r>
            <a:r>
              <a:rPr lang="en-GB" sz="1800" b="1" dirty="0" err="1">
                <a:solidFill>
                  <a:srgbClr val="003366"/>
                </a:solidFill>
                <a:latin typeface="Tahoma" pitchFamily="32" charset="0"/>
              </a:rPr>
              <a:t>mengelola</a:t>
            </a:r>
            <a:r>
              <a:rPr lang="en-GB" sz="1800" b="1" dirty="0">
                <a:solidFill>
                  <a:srgbClr val="003366"/>
                </a:solidFill>
                <a:latin typeface="Tahoma" pitchFamily="32" charset="0"/>
              </a:rPr>
              <a:t> </a:t>
            </a:r>
            <a:r>
              <a:rPr lang="en-GB" sz="1800" b="1" dirty="0" err="1">
                <a:solidFill>
                  <a:srgbClr val="003366"/>
                </a:solidFill>
                <a:latin typeface="Tahoma" pitchFamily="32" charset="0"/>
              </a:rPr>
              <a:t>sumber</a:t>
            </a:r>
            <a:r>
              <a:rPr lang="en-GB" sz="1800" b="1" dirty="0">
                <a:solidFill>
                  <a:srgbClr val="003366"/>
                </a:solidFill>
                <a:latin typeface="Tahoma" pitchFamily="32" charset="0"/>
              </a:rPr>
              <a:t> </a:t>
            </a:r>
            <a:r>
              <a:rPr lang="en-GB" sz="1800" b="1" dirty="0" err="1">
                <a:solidFill>
                  <a:srgbClr val="003366"/>
                </a:solidFill>
                <a:latin typeface="Tahoma" pitchFamily="32" charset="0"/>
              </a:rPr>
              <a:t>daya</a:t>
            </a:r>
            <a:r>
              <a:rPr lang="en-GB" sz="1800" b="1" dirty="0">
                <a:solidFill>
                  <a:srgbClr val="003366"/>
                </a:solidFill>
                <a:latin typeface="Tahoma" pitchFamily="32" charset="0"/>
              </a:rPr>
              <a:t> data </a:t>
            </a:r>
            <a:r>
              <a:rPr lang="en-GB" sz="1800" b="1" dirty="0" err="1">
                <a:solidFill>
                  <a:srgbClr val="003366"/>
                </a:solidFill>
                <a:latin typeface="Tahoma" pitchFamily="32" charset="0"/>
              </a:rPr>
              <a:t>sebagaimana</a:t>
            </a:r>
            <a:r>
              <a:rPr lang="en-GB" sz="1800" b="1" dirty="0">
                <a:solidFill>
                  <a:srgbClr val="003366"/>
                </a:solidFill>
                <a:latin typeface="Tahoma" pitchFamily="32" charset="0"/>
              </a:rPr>
              <a:t> </a:t>
            </a:r>
            <a:r>
              <a:rPr lang="en-GB" sz="1800" b="1" i="1" dirty="0">
                <a:solidFill>
                  <a:srgbClr val="003366"/>
                </a:solidFill>
                <a:latin typeface="Tahoma" pitchFamily="32" charset="0"/>
              </a:rPr>
              <a:t>operating system</a:t>
            </a:r>
            <a:r>
              <a:rPr lang="en-GB" sz="1800" b="1" dirty="0">
                <a:solidFill>
                  <a:srgbClr val="003366"/>
                </a:solidFill>
                <a:latin typeface="Tahoma" pitchFamily="32" charset="0"/>
              </a:rPr>
              <a:t> (OS) </a:t>
            </a:r>
            <a:r>
              <a:rPr lang="en-GB" sz="1800" b="1" dirty="0" err="1">
                <a:solidFill>
                  <a:srgbClr val="003366"/>
                </a:solidFill>
                <a:latin typeface="Tahoma" pitchFamily="32" charset="0"/>
              </a:rPr>
              <a:t>mengelola</a:t>
            </a:r>
            <a:r>
              <a:rPr lang="en-GB" sz="1800" b="1" dirty="0">
                <a:solidFill>
                  <a:srgbClr val="003366"/>
                </a:solidFill>
                <a:latin typeface="Tahoma" pitchFamily="32" charset="0"/>
              </a:rPr>
              <a:t> </a:t>
            </a:r>
            <a:r>
              <a:rPr lang="en-GB" sz="1800" b="1" dirty="0" err="1">
                <a:solidFill>
                  <a:srgbClr val="003366"/>
                </a:solidFill>
                <a:latin typeface="Tahoma" pitchFamily="32" charset="0"/>
              </a:rPr>
              <a:t>sumber</a:t>
            </a:r>
            <a:r>
              <a:rPr lang="en-GB" sz="1800" b="1" dirty="0">
                <a:solidFill>
                  <a:srgbClr val="003366"/>
                </a:solidFill>
                <a:latin typeface="Tahoma" pitchFamily="32" charset="0"/>
              </a:rPr>
              <a:t> </a:t>
            </a:r>
            <a:r>
              <a:rPr lang="en-GB" sz="1800" b="1" dirty="0" err="1">
                <a:solidFill>
                  <a:srgbClr val="003366"/>
                </a:solidFill>
                <a:latin typeface="Tahoma" pitchFamily="32" charset="0"/>
              </a:rPr>
              <a:t>daya</a:t>
            </a:r>
            <a:r>
              <a:rPr lang="en-GB" sz="1800" b="1" dirty="0">
                <a:solidFill>
                  <a:srgbClr val="003366"/>
                </a:solidFill>
                <a:latin typeface="Tahoma" pitchFamily="32" charset="0"/>
              </a:rPr>
              <a:t> </a:t>
            </a:r>
            <a:r>
              <a:rPr lang="en-GB" sz="1800" b="1" dirty="0" err="1">
                <a:solidFill>
                  <a:srgbClr val="003366"/>
                </a:solidFill>
                <a:latin typeface="Tahoma" pitchFamily="32" charset="0"/>
              </a:rPr>
              <a:t>perangkat</a:t>
            </a:r>
            <a:r>
              <a:rPr lang="en-GB" sz="1800" b="1" dirty="0">
                <a:solidFill>
                  <a:srgbClr val="003366"/>
                </a:solidFill>
                <a:latin typeface="Tahoma" pitchFamily="32" charset="0"/>
              </a:rPr>
              <a:t> </a:t>
            </a:r>
            <a:r>
              <a:rPr lang="en-GB" sz="1800" b="1" dirty="0" err="1">
                <a:solidFill>
                  <a:srgbClr val="003366"/>
                </a:solidFill>
                <a:latin typeface="Tahoma" pitchFamily="32" charset="0"/>
              </a:rPr>
              <a:t>keras</a:t>
            </a:r>
            <a:r>
              <a:rPr lang="en-GB" sz="1800" b="1" dirty="0">
                <a:solidFill>
                  <a:srgbClr val="003366"/>
                </a:solidFill>
                <a:latin typeface="Tahoma" pitchFamily="32" charset="0"/>
              </a:rPr>
              <a:t>.</a:t>
            </a:r>
          </a:p>
        </p:txBody>
      </p:sp>
      <p:grpSp>
        <p:nvGrpSpPr>
          <p:cNvPr id="9222" name="Group 3"/>
          <p:cNvGrpSpPr>
            <a:grpSpLocks/>
          </p:cNvGrpSpPr>
          <p:nvPr/>
        </p:nvGrpSpPr>
        <p:grpSpPr bwMode="auto">
          <a:xfrm>
            <a:off x="457200" y="1828800"/>
            <a:ext cx="8193088" cy="4032250"/>
            <a:chOff x="288" y="1152"/>
            <a:chExt cx="5161" cy="2540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2236" y="2056"/>
              <a:ext cx="1216" cy="742"/>
            </a:xfrm>
            <a:prstGeom prst="rect">
              <a:avLst/>
            </a:prstGeom>
            <a:gradFill rotWithShape="0">
              <a:gsLst>
                <a:gs pos="0">
                  <a:srgbClr val="BDF48E"/>
                </a:gs>
                <a:gs pos="100000">
                  <a:srgbClr val="A3F25F"/>
                </a:gs>
              </a:gsLst>
              <a:lin ang="5400000" scaled="1"/>
            </a:gradFill>
            <a:ln w="12600">
              <a:solidFill>
                <a:srgbClr val="000000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000000"/>
              </a:outerShdw>
            </a:effectLst>
          </p:spPr>
          <p:txBody>
            <a:bodyPr wrap="none" lIns="92160" tIns="46080" rIns="92160" bIns="46080" anchor="ctr"/>
            <a:lstStyle/>
            <a:p>
              <a:pPr algn="ctr">
                <a:lnSpc>
                  <a:spcPct val="9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GB" sz="4400" b="1" dirty="0">
                  <a:solidFill>
                    <a:srgbClr val="000000"/>
                  </a:solidFill>
                  <a:latin typeface="Arial" charset="0"/>
                </a:rPr>
                <a:t>DBMS</a:t>
              </a:r>
            </a:p>
          </p:txBody>
        </p:sp>
        <p:grpSp>
          <p:nvGrpSpPr>
            <p:cNvPr id="9224" name="Group 5"/>
            <p:cNvGrpSpPr>
              <a:grpSpLocks/>
            </p:cNvGrpSpPr>
            <p:nvPr/>
          </p:nvGrpSpPr>
          <p:grpSpPr bwMode="auto">
            <a:xfrm>
              <a:off x="4178" y="1477"/>
              <a:ext cx="1271" cy="1697"/>
              <a:chOff x="4178" y="1477"/>
              <a:chExt cx="1271" cy="1697"/>
            </a:xfrm>
          </p:grpSpPr>
          <p:sp>
            <p:nvSpPr>
              <p:cNvPr id="10246" name="Freeform 6"/>
              <p:cNvSpPr>
                <a:spLocks noChangeArrowheads="1"/>
              </p:cNvSpPr>
              <p:nvPr/>
            </p:nvSpPr>
            <p:spPr bwMode="auto">
              <a:xfrm>
                <a:off x="4178" y="1477"/>
                <a:ext cx="1271" cy="1697"/>
              </a:xfrm>
              <a:custGeom>
                <a:avLst/>
                <a:gdLst/>
                <a:ahLst/>
                <a:cxnLst>
                  <a:cxn ang="0">
                    <a:pos x="809" y="112"/>
                  </a:cxn>
                  <a:cxn ang="0">
                    <a:pos x="809" y="714"/>
                  </a:cxn>
                  <a:cxn ang="0">
                    <a:pos x="796" y="732"/>
                  </a:cxn>
                  <a:cxn ang="0">
                    <a:pos x="777" y="749"/>
                  </a:cxn>
                  <a:cxn ang="0">
                    <a:pos x="748" y="765"/>
                  </a:cxn>
                  <a:cxn ang="0">
                    <a:pos x="711" y="780"/>
                  </a:cxn>
                  <a:cxn ang="0">
                    <a:pos x="658" y="795"/>
                  </a:cxn>
                  <a:cxn ang="0">
                    <a:pos x="605" y="804"/>
                  </a:cxn>
                  <a:cxn ang="0">
                    <a:pos x="547" y="812"/>
                  </a:cxn>
                  <a:cxn ang="0">
                    <a:pos x="492" y="817"/>
                  </a:cxn>
                  <a:cxn ang="0">
                    <a:pos x="442" y="820"/>
                  </a:cxn>
                  <a:cxn ang="0">
                    <a:pos x="386" y="820"/>
                  </a:cxn>
                  <a:cxn ang="0">
                    <a:pos x="323" y="817"/>
                  </a:cxn>
                  <a:cxn ang="0">
                    <a:pos x="270" y="813"/>
                  </a:cxn>
                  <a:cxn ang="0">
                    <a:pos x="212" y="806"/>
                  </a:cxn>
                  <a:cxn ang="0">
                    <a:pos x="156" y="796"/>
                  </a:cxn>
                  <a:cxn ang="0">
                    <a:pos x="116" y="786"/>
                  </a:cxn>
                  <a:cxn ang="0">
                    <a:pos x="74" y="772"/>
                  </a:cxn>
                  <a:cxn ang="0">
                    <a:pos x="42" y="756"/>
                  </a:cxn>
                  <a:cxn ang="0">
                    <a:pos x="26" y="746"/>
                  </a:cxn>
                  <a:cxn ang="0">
                    <a:pos x="11" y="731"/>
                  </a:cxn>
                  <a:cxn ang="0">
                    <a:pos x="0" y="713"/>
                  </a:cxn>
                  <a:cxn ang="0">
                    <a:pos x="0" y="103"/>
                  </a:cxn>
                  <a:cxn ang="0">
                    <a:pos x="8" y="88"/>
                  </a:cxn>
                  <a:cxn ang="0">
                    <a:pos x="26" y="71"/>
                  </a:cxn>
                  <a:cxn ang="0">
                    <a:pos x="71" y="48"/>
                  </a:cxn>
                  <a:cxn ang="0">
                    <a:pos x="45" y="61"/>
                  </a:cxn>
                  <a:cxn ang="0">
                    <a:pos x="93" y="40"/>
                  </a:cxn>
                  <a:cxn ang="0">
                    <a:pos x="130" y="30"/>
                  </a:cxn>
                  <a:cxn ang="0">
                    <a:pos x="177" y="20"/>
                  </a:cxn>
                  <a:cxn ang="0">
                    <a:pos x="230" y="11"/>
                  </a:cxn>
                  <a:cxn ang="0">
                    <a:pos x="286" y="3"/>
                  </a:cxn>
                  <a:cxn ang="0">
                    <a:pos x="352" y="0"/>
                  </a:cxn>
                  <a:cxn ang="0">
                    <a:pos x="407" y="0"/>
                  </a:cxn>
                  <a:cxn ang="0">
                    <a:pos x="481" y="0"/>
                  </a:cxn>
                  <a:cxn ang="0">
                    <a:pos x="534" y="4"/>
                  </a:cxn>
                  <a:cxn ang="0">
                    <a:pos x="582" y="11"/>
                  </a:cxn>
                  <a:cxn ang="0">
                    <a:pos x="637" y="20"/>
                  </a:cxn>
                  <a:cxn ang="0">
                    <a:pos x="682" y="31"/>
                  </a:cxn>
                  <a:cxn ang="0">
                    <a:pos x="724" y="47"/>
                  </a:cxn>
                  <a:cxn ang="0">
                    <a:pos x="756" y="59"/>
                  </a:cxn>
                  <a:cxn ang="0">
                    <a:pos x="777" y="72"/>
                  </a:cxn>
                  <a:cxn ang="0">
                    <a:pos x="796" y="89"/>
                  </a:cxn>
                  <a:cxn ang="0">
                    <a:pos x="809" y="112"/>
                  </a:cxn>
                </a:cxnLst>
                <a:rect l="0" t="0" r="r" b="b"/>
                <a:pathLst/>
              </a:custGeom>
              <a:gradFill rotWithShape="0">
                <a:gsLst>
                  <a:gs pos="0">
                    <a:srgbClr val="C6D8FD"/>
                  </a:gs>
                  <a:gs pos="100000">
                    <a:srgbClr val="A2C1FE"/>
                  </a:gs>
                </a:gsLst>
                <a:lin ang="5400000" scaled="1"/>
              </a:gradFill>
              <a:ln w="12600">
                <a:solidFill>
                  <a:srgbClr val="000000"/>
                </a:solidFill>
                <a:round/>
                <a:headEnd/>
                <a:tailEnd/>
              </a:ln>
              <a:effectLst>
                <a:outerShdw dist="36147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9252" name="Rectangle 8"/>
              <p:cNvSpPr>
                <a:spLocks noChangeArrowheads="1"/>
              </p:cNvSpPr>
              <p:nvPr/>
            </p:nvSpPr>
            <p:spPr bwMode="auto">
              <a:xfrm>
                <a:off x="4254" y="2248"/>
                <a:ext cx="1173" cy="52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2160" tIns="46080" rIns="92160" bIns="46080">
                <a:spAutoFit/>
              </a:bodyPr>
              <a:lstStyle/>
              <a:p>
                <a:pPr algn="ctr">
                  <a:lnSpc>
                    <a:spcPct val="90000"/>
                  </a:lnSpc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800" b="1">
                    <a:solidFill>
                      <a:srgbClr val="000000"/>
                    </a:solidFill>
                    <a:latin typeface="Arial" charset="0"/>
                  </a:rPr>
                  <a:t>Basis data</a:t>
                </a:r>
              </a:p>
              <a:p>
                <a:pPr algn="ctr">
                  <a:lnSpc>
                    <a:spcPct val="90000"/>
                  </a:lnSpc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800" b="1">
                    <a:solidFill>
                      <a:srgbClr val="000000"/>
                    </a:solidFill>
                    <a:latin typeface="Arial" charset="0"/>
                  </a:rPr>
                  <a:t>sebagai pusat </a:t>
                </a:r>
              </a:p>
              <a:p>
                <a:pPr algn="ctr">
                  <a:lnSpc>
                    <a:spcPct val="90000"/>
                  </a:lnSpc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800" b="1">
                    <a:solidFill>
                      <a:srgbClr val="000000"/>
                    </a:solidFill>
                    <a:latin typeface="Arial" charset="0"/>
                  </a:rPr>
                  <a:t>data organisasi</a:t>
                </a:r>
              </a:p>
            </p:txBody>
          </p:sp>
        </p:grpSp>
        <p:sp>
          <p:nvSpPr>
            <p:cNvPr id="9225" name="Line 9"/>
            <p:cNvSpPr>
              <a:spLocks noChangeShapeType="1"/>
            </p:cNvSpPr>
            <p:nvPr/>
          </p:nvSpPr>
          <p:spPr bwMode="auto">
            <a:xfrm>
              <a:off x="3456" y="2380"/>
              <a:ext cx="768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226" name="Line 10"/>
            <p:cNvSpPr>
              <a:spLocks noChangeShapeType="1"/>
            </p:cNvSpPr>
            <p:nvPr/>
          </p:nvSpPr>
          <p:spPr bwMode="auto">
            <a:xfrm>
              <a:off x="1296" y="1477"/>
              <a:ext cx="864" cy="65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227" name="Line 11"/>
            <p:cNvSpPr>
              <a:spLocks noChangeShapeType="1"/>
            </p:cNvSpPr>
            <p:nvPr/>
          </p:nvSpPr>
          <p:spPr bwMode="auto">
            <a:xfrm>
              <a:off x="1296" y="2452"/>
              <a:ext cx="960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228" name="Line 12"/>
            <p:cNvSpPr>
              <a:spLocks noChangeShapeType="1"/>
            </p:cNvSpPr>
            <p:nvPr/>
          </p:nvSpPr>
          <p:spPr bwMode="auto">
            <a:xfrm flipV="1">
              <a:off x="1296" y="2767"/>
              <a:ext cx="912" cy="383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9229" name="Group 13"/>
            <p:cNvGrpSpPr>
              <a:grpSpLocks/>
            </p:cNvGrpSpPr>
            <p:nvPr/>
          </p:nvGrpSpPr>
          <p:grpSpPr bwMode="auto">
            <a:xfrm>
              <a:off x="288" y="1152"/>
              <a:ext cx="906" cy="771"/>
              <a:chOff x="288" y="1152"/>
              <a:chExt cx="906" cy="771"/>
            </a:xfrm>
          </p:grpSpPr>
          <p:grpSp>
            <p:nvGrpSpPr>
              <p:cNvPr id="9244" name="Group 14"/>
              <p:cNvGrpSpPr>
                <a:grpSpLocks/>
              </p:cNvGrpSpPr>
              <p:nvPr/>
            </p:nvGrpSpPr>
            <p:grpSpPr bwMode="auto">
              <a:xfrm>
                <a:off x="288" y="1152"/>
                <a:ext cx="906" cy="771"/>
                <a:chOff x="288" y="1152"/>
                <a:chExt cx="906" cy="771"/>
              </a:xfrm>
            </p:grpSpPr>
            <p:sp>
              <p:nvSpPr>
                <p:cNvPr id="9246" name="AutoShape 15"/>
                <p:cNvSpPr>
                  <a:spLocks noChangeArrowheads="1"/>
                </p:cNvSpPr>
                <p:nvPr/>
              </p:nvSpPr>
              <p:spPr bwMode="auto">
                <a:xfrm>
                  <a:off x="288" y="1694"/>
                  <a:ext cx="907" cy="230"/>
                </a:xfrm>
                <a:prstGeom prst="roundRect">
                  <a:avLst>
                    <a:gd name="adj" fmla="val 12495"/>
                  </a:avLst>
                </a:prstGeom>
                <a:solidFill>
                  <a:srgbClr val="C0C0C0"/>
                </a:solidFill>
                <a:ln w="126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9247" name="AutoShape 16"/>
                <p:cNvSpPr>
                  <a:spLocks noChangeArrowheads="1"/>
                </p:cNvSpPr>
                <p:nvPr/>
              </p:nvSpPr>
              <p:spPr bwMode="auto">
                <a:xfrm>
                  <a:off x="288" y="1152"/>
                  <a:ext cx="884" cy="461"/>
                </a:xfrm>
                <a:prstGeom prst="roundRect">
                  <a:avLst>
                    <a:gd name="adj" fmla="val 12495"/>
                  </a:avLst>
                </a:prstGeom>
                <a:solidFill>
                  <a:srgbClr val="C0C0C0"/>
                </a:solidFill>
                <a:ln w="126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9248" name="AutoShape 17"/>
                <p:cNvSpPr>
                  <a:spLocks noChangeArrowheads="1"/>
                </p:cNvSpPr>
                <p:nvPr/>
              </p:nvSpPr>
              <p:spPr bwMode="auto">
                <a:xfrm>
                  <a:off x="529" y="1618"/>
                  <a:ext cx="418" cy="69"/>
                </a:xfrm>
                <a:prstGeom prst="roundRect">
                  <a:avLst>
                    <a:gd name="adj" fmla="val 12495"/>
                  </a:avLst>
                </a:prstGeom>
                <a:solidFill>
                  <a:srgbClr val="C0C0C0"/>
                </a:solidFill>
                <a:ln w="126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9249" name="AutoShape 18"/>
                <p:cNvSpPr>
                  <a:spLocks noChangeArrowheads="1"/>
                </p:cNvSpPr>
                <p:nvPr/>
              </p:nvSpPr>
              <p:spPr bwMode="auto">
                <a:xfrm>
                  <a:off x="401" y="1189"/>
                  <a:ext cx="644" cy="388"/>
                </a:xfrm>
                <a:prstGeom prst="roundRect">
                  <a:avLst>
                    <a:gd name="adj" fmla="val 12495"/>
                  </a:avLst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  <p:sp>
            <p:nvSpPr>
              <p:cNvPr id="9245" name="Rectangle 19"/>
              <p:cNvSpPr>
                <a:spLocks noChangeArrowheads="1"/>
              </p:cNvSpPr>
              <p:nvPr/>
            </p:nvSpPr>
            <p:spPr bwMode="auto">
              <a:xfrm>
                <a:off x="462" y="1260"/>
                <a:ext cx="486" cy="265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2160" tIns="46080" rIns="92160" bIns="46080">
                <a:spAutoFit/>
              </a:bodyPr>
              <a:lstStyle/>
              <a:p>
                <a:pPr algn="ctr">
                  <a:lnSpc>
                    <a:spcPct val="90000"/>
                  </a:lnSpc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200" b="1">
                    <a:solidFill>
                      <a:srgbClr val="000000"/>
                    </a:solidFill>
                    <a:latin typeface="Arial" charset="0"/>
                  </a:rPr>
                  <a:t>Aplikasi</a:t>
                </a:r>
              </a:p>
              <a:p>
                <a:pPr algn="ctr">
                  <a:lnSpc>
                    <a:spcPct val="90000"/>
                  </a:lnSpc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2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9230" name="Group 20"/>
            <p:cNvGrpSpPr>
              <a:grpSpLocks/>
            </p:cNvGrpSpPr>
            <p:nvPr/>
          </p:nvGrpSpPr>
          <p:grpSpPr bwMode="auto">
            <a:xfrm>
              <a:off x="288" y="2019"/>
              <a:ext cx="906" cy="770"/>
              <a:chOff x="288" y="2019"/>
              <a:chExt cx="906" cy="770"/>
            </a:xfrm>
          </p:grpSpPr>
          <p:grpSp>
            <p:nvGrpSpPr>
              <p:cNvPr id="9238" name="Group 21"/>
              <p:cNvGrpSpPr>
                <a:grpSpLocks/>
              </p:cNvGrpSpPr>
              <p:nvPr/>
            </p:nvGrpSpPr>
            <p:grpSpPr bwMode="auto">
              <a:xfrm>
                <a:off x="288" y="2019"/>
                <a:ext cx="906" cy="770"/>
                <a:chOff x="288" y="2019"/>
                <a:chExt cx="906" cy="770"/>
              </a:xfrm>
            </p:grpSpPr>
            <p:sp>
              <p:nvSpPr>
                <p:cNvPr id="9240" name="AutoShape 22"/>
                <p:cNvSpPr>
                  <a:spLocks noChangeArrowheads="1"/>
                </p:cNvSpPr>
                <p:nvPr/>
              </p:nvSpPr>
              <p:spPr bwMode="auto">
                <a:xfrm>
                  <a:off x="288" y="2560"/>
                  <a:ext cx="907" cy="230"/>
                </a:xfrm>
                <a:prstGeom prst="roundRect">
                  <a:avLst>
                    <a:gd name="adj" fmla="val 12495"/>
                  </a:avLst>
                </a:prstGeom>
                <a:solidFill>
                  <a:srgbClr val="C0C0C0"/>
                </a:solidFill>
                <a:ln w="126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9241" name="AutoShape 23"/>
                <p:cNvSpPr>
                  <a:spLocks noChangeArrowheads="1"/>
                </p:cNvSpPr>
                <p:nvPr/>
              </p:nvSpPr>
              <p:spPr bwMode="auto">
                <a:xfrm>
                  <a:off x="288" y="2019"/>
                  <a:ext cx="884" cy="461"/>
                </a:xfrm>
                <a:prstGeom prst="roundRect">
                  <a:avLst>
                    <a:gd name="adj" fmla="val 12495"/>
                  </a:avLst>
                </a:prstGeom>
                <a:solidFill>
                  <a:srgbClr val="C0C0C0"/>
                </a:solidFill>
                <a:ln w="126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9242" name="AutoShape 24"/>
                <p:cNvSpPr>
                  <a:spLocks noChangeArrowheads="1"/>
                </p:cNvSpPr>
                <p:nvPr/>
              </p:nvSpPr>
              <p:spPr bwMode="auto">
                <a:xfrm>
                  <a:off x="529" y="2485"/>
                  <a:ext cx="418" cy="69"/>
                </a:xfrm>
                <a:prstGeom prst="roundRect">
                  <a:avLst>
                    <a:gd name="adj" fmla="val 12495"/>
                  </a:avLst>
                </a:prstGeom>
                <a:solidFill>
                  <a:srgbClr val="C0C0C0"/>
                </a:solidFill>
                <a:ln w="126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9243" name="AutoShape 25"/>
                <p:cNvSpPr>
                  <a:spLocks noChangeArrowheads="1"/>
                </p:cNvSpPr>
                <p:nvPr/>
              </p:nvSpPr>
              <p:spPr bwMode="auto">
                <a:xfrm>
                  <a:off x="401" y="2056"/>
                  <a:ext cx="644" cy="388"/>
                </a:xfrm>
                <a:prstGeom prst="roundRect">
                  <a:avLst>
                    <a:gd name="adj" fmla="val 12495"/>
                  </a:avLst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  <p:sp>
            <p:nvSpPr>
              <p:cNvPr id="9239" name="Rectangle 26"/>
              <p:cNvSpPr>
                <a:spLocks noChangeArrowheads="1"/>
              </p:cNvSpPr>
              <p:nvPr/>
            </p:nvSpPr>
            <p:spPr bwMode="auto">
              <a:xfrm>
                <a:off x="462" y="2127"/>
                <a:ext cx="486" cy="265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2160" tIns="46080" rIns="92160" bIns="46080">
                <a:spAutoFit/>
              </a:bodyPr>
              <a:lstStyle/>
              <a:p>
                <a:pPr algn="ctr">
                  <a:lnSpc>
                    <a:spcPct val="90000"/>
                  </a:lnSpc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200" b="1">
                    <a:solidFill>
                      <a:srgbClr val="000000"/>
                    </a:solidFill>
                    <a:latin typeface="Arial" charset="0"/>
                  </a:rPr>
                  <a:t>Aplikasi</a:t>
                </a:r>
              </a:p>
              <a:p>
                <a:pPr algn="ctr">
                  <a:lnSpc>
                    <a:spcPct val="90000"/>
                  </a:lnSpc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200" b="1">
                    <a:solidFill>
                      <a:srgbClr val="000000"/>
                    </a:solidFill>
                    <a:latin typeface="Arial" charset="0"/>
                  </a:rPr>
                  <a:t>2</a:t>
                </a:r>
              </a:p>
            </p:txBody>
          </p:sp>
        </p:grpSp>
        <p:grpSp>
          <p:nvGrpSpPr>
            <p:cNvPr id="9231" name="Group 27"/>
            <p:cNvGrpSpPr>
              <a:grpSpLocks/>
            </p:cNvGrpSpPr>
            <p:nvPr/>
          </p:nvGrpSpPr>
          <p:grpSpPr bwMode="auto">
            <a:xfrm>
              <a:off x="336" y="2922"/>
              <a:ext cx="906" cy="770"/>
              <a:chOff x="336" y="2922"/>
              <a:chExt cx="906" cy="770"/>
            </a:xfrm>
          </p:grpSpPr>
          <p:grpSp>
            <p:nvGrpSpPr>
              <p:cNvPr id="9232" name="Group 28"/>
              <p:cNvGrpSpPr>
                <a:grpSpLocks/>
              </p:cNvGrpSpPr>
              <p:nvPr/>
            </p:nvGrpSpPr>
            <p:grpSpPr bwMode="auto">
              <a:xfrm>
                <a:off x="336" y="2922"/>
                <a:ext cx="906" cy="770"/>
                <a:chOff x="336" y="2922"/>
                <a:chExt cx="906" cy="770"/>
              </a:xfrm>
            </p:grpSpPr>
            <p:sp>
              <p:nvSpPr>
                <p:cNvPr id="9234" name="AutoShape 29"/>
                <p:cNvSpPr>
                  <a:spLocks noChangeArrowheads="1"/>
                </p:cNvSpPr>
                <p:nvPr/>
              </p:nvSpPr>
              <p:spPr bwMode="auto">
                <a:xfrm>
                  <a:off x="336" y="3463"/>
                  <a:ext cx="907" cy="230"/>
                </a:xfrm>
                <a:prstGeom prst="roundRect">
                  <a:avLst>
                    <a:gd name="adj" fmla="val 12495"/>
                  </a:avLst>
                </a:prstGeom>
                <a:solidFill>
                  <a:srgbClr val="C0C0C0"/>
                </a:solidFill>
                <a:ln w="126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9235" name="AutoShape 30"/>
                <p:cNvSpPr>
                  <a:spLocks noChangeArrowheads="1"/>
                </p:cNvSpPr>
                <p:nvPr/>
              </p:nvSpPr>
              <p:spPr bwMode="auto">
                <a:xfrm>
                  <a:off x="336" y="2922"/>
                  <a:ext cx="884" cy="461"/>
                </a:xfrm>
                <a:prstGeom prst="roundRect">
                  <a:avLst>
                    <a:gd name="adj" fmla="val 12495"/>
                  </a:avLst>
                </a:prstGeom>
                <a:solidFill>
                  <a:srgbClr val="C0C0C0"/>
                </a:solidFill>
                <a:ln w="126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9236" name="AutoShape 31"/>
                <p:cNvSpPr>
                  <a:spLocks noChangeArrowheads="1"/>
                </p:cNvSpPr>
                <p:nvPr/>
              </p:nvSpPr>
              <p:spPr bwMode="auto">
                <a:xfrm>
                  <a:off x="577" y="3388"/>
                  <a:ext cx="418" cy="69"/>
                </a:xfrm>
                <a:prstGeom prst="roundRect">
                  <a:avLst>
                    <a:gd name="adj" fmla="val 12495"/>
                  </a:avLst>
                </a:prstGeom>
                <a:solidFill>
                  <a:srgbClr val="C0C0C0"/>
                </a:solidFill>
                <a:ln w="126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9237" name="AutoShape 32"/>
                <p:cNvSpPr>
                  <a:spLocks noChangeArrowheads="1"/>
                </p:cNvSpPr>
                <p:nvPr/>
              </p:nvSpPr>
              <p:spPr bwMode="auto">
                <a:xfrm>
                  <a:off x="449" y="2959"/>
                  <a:ext cx="644" cy="388"/>
                </a:xfrm>
                <a:prstGeom prst="roundRect">
                  <a:avLst>
                    <a:gd name="adj" fmla="val 12495"/>
                  </a:avLst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  <p:sp>
            <p:nvSpPr>
              <p:cNvPr id="9233" name="Rectangle 33"/>
              <p:cNvSpPr>
                <a:spLocks noChangeArrowheads="1"/>
              </p:cNvSpPr>
              <p:nvPr/>
            </p:nvSpPr>
            <p:spPr bwMode="auto">
              <a:xfrm>
                <a:off x="509" y="3030"/>
                <a:ext cx="486" cy="265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2160" tIns="46080" rIns="92160" bIns="46080">
                <a:spAutoFit/>
              </a:bodyPr>
              <a:lstStyle/>
              <a:p>
                <a:pPr algn="ctr">
                  <a:lnSpc>
                    <a:spcPct val="90000"/>
                  </a:lnSpc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200" b="1">
                    <a:solidFill>
                      <a:srgbClr val="000000"/>
                    </a:solidFill>
                    <a:latin typeface="Arial" charset="0"/>
                  </a:rPr>
                  <a:t>Aplikasi</a:t>
                </a:r>
              </a:p>
              <a:p>
                <a:pPr algn="ctr">
                  <a:lnSpc>
                    <a:spcPct val="90000"/>
                  </a:lnSpc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200" b="1">
                    <a:solidFill>
                      <a:srgbClr val="000000"/>
                    </a:solidFill>
                    <a:latin typeface="Arial" charset="0"/>
                  </a:rPr>
                  <a:t>3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D88FF8-E6E6-495F-83BC-CDB04E8CA24A}" type="slidenum">
              <a:rPr lang="en-GB"/>
              <a:pPr/>
              <a:t>8</a:t>
            </a:fld>
            <a:endParaRPr lang="en-GB"/>
          </a:p>
        </p:txBody>
      </p:sp>
      <p:sp>
        <p:nvSpPr>
          <p:cNvPr id="11268" name="Text Box 1"/>
          <p:cNvSpPr txBox="1">
            <a:spLocks noChangeArrowheads="1"/>
          </p:cNvSpPr>
          <p:nvPr/>
        </p:nvSpPr>
        <p:spPr bwMode="auto">
          <a:xfrm>
            <a:off x="595313" y="500063"/>
            <a:ext cx="8093075" cy="673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800">
                <a:solidFill>
                  <a:srgbClr val="003366"/>
                </a:solidFill>
                <a:latin typeface="Arial" charset="0"/>
              </a:rPr>
              <a:t>Vendor/Aplikasi Relational DBMS</a:t>
            </a:r>
          </a:p>
        </p:txBody>
      </p:sp>
      <p:sp>
        <p:nvSpPr>
          <p:cNvPr id="11269" name="Text Box 2"/>
          <p:cNvSpPr txBox="1">
            <a:spLocks noChangeArrowheads="1"/>
          </p:cNvSpPr>
          <p:nvPr/>
        </p:nvSpPr>
        <p:spPr bwMode="auto">
          <a:xfrm>
            <a:off x="685800" y="1600200"/>
            <a:ext cx="3429000" cy="2835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/>
          <a:lstStyle/>
          <a:p>
            <a:pPr marL="452438" indent="-4492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  <a:tab pos="9596438" algn="l"/>
              </a:tabLst>
            </a:pPr>
            <a:r>
              <a:rPr lang="en-US" sz="2800" b="1" i="1">
                <a:solidFill>
                  <a:srgbClr val="000000"/>
                </a:solidFill>
                <a:latin typeface="Verdana" pitchFamily="32" charset="0"/>
              </a:rPr>
              <a:t>Proprietary</a:t>
            </a:r>
          </a:p>
          <a:p>
            <a:pPr marL="452438" indent="-449263">
              <a:lnSpc>
                <a:spcPct val="90000"/>
              </a:lnSpc>
              <a:spcBef>
                <a:spcPts val="700"/>
              </a:spcBef>
              <a:buClr>
                <a:srgbClr val="CC0000"/>
              </a:buClr>
              <a:buFont typeface="Wingdings" charset="2"/>
              <a:buChar char="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  <a:tab pos="9596438" algn="l"/>
              </a:tabLst>
            </a:pPr>
            <a:r>
              <a:rPr lang="en-US" sz="2800">
                <a:solidFill>
                  <a:srgbClr val="000000"/>
                </a:solidFill>
                <a:latin typeface="Verdana" pitchFamily="32" charset="0"/>
              </a:rPr>
              <a:t>MSQL Server</a:t>
            </a:r>
          </a:p>
          <a:p>
            <a:pPr marL="452438" indent="-449263">
              <a:lnSpc>
                <a:spcPct val="90000"/>
              </a:lnSpc>
              <a:spcBef>
                <a:spcPts val="700"/>
              </a:spcBef>
              <a:buClr>
                <a:srgbClr val="CC0000"/>
              </a:buClr>
              <a:buFont typeface="Wingdings" charset="2"/>
              <a:buChar char="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  <a:tab pos="9596438" algn="l"/>
              </a:tabLst>
            </a:pPr>
            <a:r>
              <a:rPr lang="en-US" sz="2800">
                <a:solidFill>
                  <a:srgbClr val="000000"/>
                </a:solidFill>
                <a:latin typeface="Verdana" pitchFamily="32" charset="0"/>
              </a:rPr>
              <a:t>MS Access</a:t>
            </a:r>
          </a:p>
          <a:p>
            <a:pPr marL="452438" indent="-449263">
              <a:lnSpc>
                <a:spcPct val="90000"/>
              </a:lnSpc>
              <a:spcBef>
                <a:spcPts val="700"/>
              </a:spcBef>
              <a:buClr>
                <a:srgbClr val="CC0000"/>
              </a:buClr>
              <a:buFont typeface="Wingdings" charset="2"/>
              <a:buChar char="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  <a:tab pos="9596438" algn="l"/>
              </a:tabLst>
            </a:pPr>
            <a:r>
              <a:rPr lang="en-US" sz="2800">
                <a:solidFill>
                  <a:srgbClr val="000000"/>
                </a:solidFill>
                <a:latin typeface="Verdana" pitchFamily="32" charset="0"/>
              </a:rPr>
              <a:t>Oracle</a:t>
            </a:r>
          </a:p>
          <a:p>
            <a:pPr marL="452438" indent="-449263">
              <a:lnSpc>
                <a:spcPct val="90000"/>
              </a:lnSpc>
              <a:spcBef>
                <a:spcPts val="700"/>
              </a:spcBef>
              <a:buClr>
                <a:srgbClr val="CC0000"/>
              </a:buClr>
              <a:buFont typeface="Wingdings" charset="2"/>
              <a:buChar char="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  <a:tab pos="9596438" algn="l"/>
              </a:tabLst>
            </a:pPr>
            <a:r>
              <a:rPr lang="en-US" sz="2800">
                <a:solidFill>
                  <a:srgbClr val="000000"/>
                </a:solidFill>
                <a:latin typeface="Verdana" pitchFamily="32" charset="0"/>
              </a:rPr>
              <a:t>IBM DB2</a:t>
            </a:r>
          </a:p>
          <a:p>
            <a:pPr marL="452438" indent="-449263">
              <a:lnSpc>
                <a:spcPct val="90000"/>
              </a:lnSpc>
              <a:spcBef>
                <a:spcPts val="700"/>
              </a:spcBef>
              <a:buClr>
                <a:srgbClr val="CC0000"/>
              </a:buClr>
              <a:buFont typeface="Wingdings" charset="2"/>
              <a:buChar char="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  <a:tab pos="9596438" algn="l"/>
              </a:tabLst>
            </a:pPr>
            <a:r>
              <a:rPr lang="en-US" sz="2800">
                <a:solidFill>
                  <a:srgbClr val="000000"/>
                </a:solidFill>
                <a:latin typeface="Verdana" pitchFamily="32" charset="0"/>
              </a:rPr>
              <a:t>SyBase</a:t>
            </a:r>
          </a:p>
        </p:txBody>
      </p:sp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685800" y="4470400"/>
            <a:ext cx="3429000" cy="1474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/>
          <a:lstStyle/>
          <a:p>
            <a:pPr marL="452438" indent="-4492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  <a:tab pos="9596438" algn="l"/>
              </a:tabLst>
            </a:pPr>
            <a:r>
              <a:rPr lang="en-US" sz="2800" b="1" i="1">
                <a:solidFill>
                  <a:srgbClr val="000000"/>
                </a:solidFill>
                <a:latin typeface="Verdana" pitchFamily="32" charset="0"/>
              </a:rPr>
              <a:t>Open Source</a:t>
            </a:r>
          </a:p>
          <a:p>
            <a:pPr marL="452438" indent="-449263">
              <a:lnSpc>
                <a:spcPct val="90000"/>
              </a:lnSpc>
              <a:spcBef>
                <a:spcPts val="700"/>
              </a:spcBef>
              <a:buClr>
                <a:srgbClr val="CC0000"/>
              </a:buClr>
              <a:buFont typeface="Wingdings" charset="2"/>
              <a:buChar char="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  <a:tab pos="9596438" algn="l"/>
              </a:tabLst>
            </a:pPr>
            <a:r>
              <a:rPr lang="en-US" sz="2800">
                <a:solidFill>
                  <a:srgbClr val="000000"/>
                </a:solidFill>
                <a:latin typeface="Verdana" pitchFamily="32" charset="0"/>
              </a:rPr>
              <a:t>MySQL</a:t>
            </a:r>
          </a:p>
          <a:p>
            <a:pPr marL="452438" indent="-449263">
              <a:lnSpc>
                <a:spcPct val="90000"/>
              </a:lnSpc>
              <a:spcBef>
                <a:spcPts val="700"/>
              </a:spcBef>
              <a:buClr>
                <a:srgbClr val="CC0000"/>
              </a:buClr>
              <a:buFont typeface="Wingdings" charset="2"/>
              <a:buChar char="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  <a:tab pos="9596438" algn="l"/>
              </a:tabLst>
            </a:pPr>
            <a:r>
              <a:rPr lang="en-US" sz="2800">
                <a:solidFill>
                  <a:srgbClr val="000000"/>
                </a:solidFill>
                <a:latin typeface="Verdana" pitchFamily="32" charset="0"/>
              </a:rPr>
              <a:t>PostgreSQL</a:t>
            </a:r>
          </a:p>
        </p:txBody>
      </p:sp>
      <p:sp>
        <p:nvSpPr>
          <p:cNvPr id="11271" name="AutoShape 4"/>
          <p:cNvSpPr>
            <a:spLocks noChangeArrowheads="1"/>
          </p:cNvSpPr>
          <p:nvPr/>
        </p:nvSpPr>
        <p:spPr bwMode="auto">
          <a:xfrm>
            <a:off x="4343400" y="1828800"/>
            <a:ext cx="2057400" cy="4114800"/>
          </a:xfrm>
          <a:prstGeom prst="rightArrowCallout">
            <a:avLst>
              <a:gd name="adj1" fmla="val 50000"/>
              <a:gd name="adj2" fmla="val 50000"/>
              <a:gd name="adj3" fmla="val 16667"/>
              <a:gd name="adj4" fmla="val 666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id-ID"/>
          </a:p>
        </p:txBody>
      </p:sp>
      <p:sp>
        <p:nvSpPr>
          <p:cNvPr id="11272" name="Text Box 5"/>
          <p:cNvSpPr txBox="1">
            <a:spLocks noChangeArrowheads="1"/>
          </p:cNvSpPr>
          <p:nvPr/>
        </p:nvSpPr>
        <p:spPr bwMode="auto">
          <a:xfrm>
            <a:off x="6629400" y="2743200"/>
            <a:ext cx="2057400" cy="2743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>
                <a:solidFill>
                  <a:srgbClr val="FF0000"/>
                </a:solidFill>
              </a:rPr>
              <a:t>SQL</a:t>
            </a:r>
            <a:r>
              <a:rPr lang="en-US" sz="3600">
                <a:solidFill>
                  <a:srgbClr val="000000"/>
                </a:solidFill>
              </a:rPr>
              <a:t>: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60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>
                <a:solidFill>
                  <a:srgbClr val="FF0000"/>
                </a:solidFill>
              </a:rPr>
              <a:t>S</a:t>
            </a:r>
            <a:r>
              <a:rPr lang="en-US" sz="3200">
                <a:solidFill>
                  <a:srgbClr val="000000"/>
                </a:solidFill>
              </a:rPr>
              <a:t>tructured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>
                <a:solidFill>
                  <a:srgbClr val="FF0000"/>
                </a:solidFill>
              </a:rPr>
              <a:t>Q</a:t>
            </a:r>
            <a:r>
              <a:rPr lang="en-US" sz="3200">
                <a:solidFill>
                  <a:srgbClr val="000000"/>
                </a:solidFill>
              </a:rPr>
              <a:t>uery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>
                <a:solidFill>
                  <a:srgbClr val="FF0000"/>
                </a:solidFill>
              </a:rPr>
              <a:t>L</a:t>
            </a:r>
            <a:r>
              <a:rPr lang="en-US" sz="3200">
                <a:solidFill>
                  <a:srgbClr val="000000"/>
                </a:solidFill>
              </a:rPr>
              <a:t>anguage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E4B3A0-E914-4640-B724-64FF8D3E719F}" type="slidenum">
              <a:rPr lang="en-GB"/>
              <a:pPr/>
              <a:t>9</a:t>
            </a:fld>
            <a:endParaRPr lang="en-GB"/>
          </a:p>
        </p:txBody>
      </p:sp>
      <p:sp>
        <p:nvSpPr>
          <p:cNvPr id="12292" name="Text Box 1"/>
          <p:cNvSpPr txBox="1">
            <a:spLocks noChangeArrowheads="1"/>
          </p:cNvSpPr>
          <p:nvPr/>
        </p:nvSpPr>
        <p:spPr bwMode="auto">
          <a:xfrm>
            <a:off x="595313" y="500063"/>
            <a:ext cx="8093075" cy="673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800">
                <a:solidFill>
                  <a:srgbClr val="003366"/>
                </a:solidFill>
                <a:latin typeface="Arial" charset="0"/>
              </a:rPr>
              <a:t>Relational Model</a:t>
            </a:r>
          </a:p>
        </p:txBody>
      </p:sp>
      <p:sp>
        <p:nvSpPr>
          <p:cNvPr id="12293" name="Text Box 2"/>
          <p:cNvSpPr txBox="1">
            <a:spLocks noChangeArrowheads="1"/>
          </p:cNvSpPr>
          <p:nvPr/>
        </p:nvSpPr>
        <p:spPr bwMode="auto">
          <a:xfrm>
            <a:off x="228600" y="1600200"/>
            <a:ext cx="8686800" cy="2514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2294" name="Text Box 3"/>
          <p:cNvSpPr txBox="1">
            <a:spLocks noChangeArrowheads="1"/>
          </p:cNvSpPr>
          <p:nvPr/>
        </p:nvSpPr>
        <p:spPr bwMode="auto">
          <a:xfrm>
            <a:off x="685800" y="1600200"/>
            <a:ext cx="7772400" cy="2085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/>
          <a:lstStyle/>
          <a:p>
            <a:pPr marL="452438" indent="-4492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  <a:tab pos="9596438" algn="l"/>
              </a:tabLst>
            </a:pPr>
            <a:r>
              <a:rPr lang="en-US" sz="2800" b="1" i="1">
                <a:solidFill>
                  <a:srgbClr val="000000"/>
                </a:solidFill>
                <a:latin typeface="Verdana" pitchFamily="32" charset="0"/>
              </a:rPr>
              <a:t>Simpel &amp; Elegan</a:t>
            </a:r>
          </a:p>
          <a:p>
            <a:pPr marL="452438" indent="-449263">
              <a:lnSpc>
                <a:spcPct val="89000"/>
              </a:lnSpc>
              <a:spcBef>
                <a:spcPts val="750"/>
              </a:spcBef>
              <a:buClr>
                <a:srgbClr val="CC0000"/>
              </a:buClr>
              <a:buFont typeface="Wingdings" charset="2"/>
              <a:buChar char="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  <a:tab pos="9596438" algn="l"/>
              </a:tabLst>
            </a:pPr>
            <a:r>
              <a:rPr lang="en-US" sz="2800">
                <a:solidFill>
                  <a:srgbClr val="000000"/>
                </a:solidFill>
                <a:latin typeface="Tahoma" pitchFamily="32" charset="0"/>
              </a:rPr>
              <a:t>Database adalah kumpulan dari satu atau lebih dari relasi, dimana setiap relasi adalah berupa tabel, kolom dan baris</a:t>
            </a:r>
          </a:p>
        </p:txBody>
      </p:sp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685800" y="3616325"/>
            <a:ext cx="7772400" cy="2181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/>
          <a:lstStyle/>
          <a:p>
            <a:pPr marL="452438" indent="-44926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  <a:tab pos="9596438" algn="l"/>
              </a:tabLst>
            </a:pPr>
            <a:r>
              <a:rPr lang="en-US" sz="2800" b="1" i="1">
                <a:solidFill>
                  <a:srgbClr val="000000"/>
                </a:solidFill>
                <a:latin typeface="Verdana" pitchFamily="32" charset="0"/>
              </a:rPr>
              <a:t>Keuntungan</a:t>
            </a:r>
          </a:p>
          <a:p>
            <a:pPr marL="452438" indent="-449263">
              <a:lnSpc>
                <a:spcPct val="89000"/>
              </a:lnSpc>
              <a:spcBef>
                <a:spcPts val="750"/>
              </a:spcBef>
              <a:buClr>
                <a:srgbClr val="CC0000"/>
              </a:buClr>
              <a:buFont typeface="Wingdings" charset="2"/>
              <a:buChar char="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  <a:tab pos="9596438" algn="l"/>
              </a:tabLst>
            </a:pPr>
            <a:r>
              <a:rPr lang="en-US" sz="2800">
                <a:solidFill>
                  <a:srgbClr val="000000"/>
                </a:solidFill>
                <a:latin typeface="Tahoma" pitchFamily="32" charset="0"/>
              </a:rPr>
              <a:t>Tampilan data berbentuk tabular mudah dimengerti</a:t>
            </a:r>
          </a:p>
          <a:p>
            <a:pPr marL="452438" indent="-449263">
              <a:lnSpc>
                <a:spcPct val="89000"/>
              </a:lnSpc>
              <a:spcBef>
                <a:spcPts val="750"/>
              </a:spcBef>
              <a:buClr>
                <a:srgbClr val="CC0000"/>
              </a:buClr>
              <a:buFont typeface="Wingdings" charset="2"/>
              <a:buChar char="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  <a:tab pos="9596438" algn="l"/>
              </a:tabLst>
            </a:pPr>
            <a:r>
              <a:rPr lang="en-US" sz="2800">
                <a:solidFill>
                  <a:srgbClr val="000000"/>
                </a:solidFill>
                <a:latin typeface="Tahoma" pitchFamily="32" charset="0"/>
              </a:rPr>
              <a:t>Kemudahan tampilan data walaupun dengan query yang rumit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34510</TotalTime>
  <Words>360</Words>
  <Application>Microsoft Office PowerPoint</Application>
  <PresentationFormat>On-screen Show (4:3)</PresentationFormat>
  <Paragraphs>95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DejaVu Sans</vt:lpstr>
      <vt:lpstr>Tahoma</vt:lpstr>
      <vt:lpstr>Times New Roman</vt:lpstr>
      <vt:lpstr>Verdana</vt:lpstr>
      <vt:lpstr>Wingdings</vt:lpstr>
      <vt:lpstr>Wingdings 3</vt:lpstr>
      <vt:lpstr>Office Theme</vt:lpstr>
      <vt:lpstr>Ion Boardroom</vt:lpstr>
      <vt:lpstr>Pengantar Basis Data</vt:lpstr>
      <vt:lpstr>Definisi</vt:lpstr>
      <vt:lpstr>PowerPoint Presentation</vt:lpstr>
      <vt:lpstr>PowerPoint Presentation</vt:lpstr>
      <vt:lpstr>Solusi: Pendekatan Basis Data</vt:lpstr>
      <vt:lpstr>Database Management System</vt:lpstr>
      <vt:lpstr>Database Management System</vt:lpstr>
      <vt:lpstr>PowerPoint Presentation</vt:lpstr>
      <vt:lpstr>PowerPoint Presentation</vt:lpstr>
      <vt:lpstr>Table : Data Tabular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</dc:title>
  <dc:creator>abi</dc:creator>
  <cp:lastModifiedBy>lp3 office</cp:lastModifiedBy>
  <cp:revision>8</cp:revision>
  <cp:lastPrinted>1601-01-01T00:00:00Z</cp:lastPrinted>
  <dcterms:created xsi:type="dcterms:W3CDTF">1601-01-01T00:00:00Z</dcterms:created>
  <dcterms:modified xsi:type="dcterms:W3CDTF">2019-12-08T22:16:14Z</dcterms:modified>
</cp:coreProperties>
</file>