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9DF339-824E-4565-ABF1-C14AAE449320}">
  <a:tblStyle styleId="{AB9DF339-824E-4565-ABF1-C14AAE4493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0351567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0351567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03515678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0351567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03515678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0351567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03515678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03515678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03515678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03515678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03515678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03515678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035fffe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035fffe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017cde5f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017cde5f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017cde5f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017cde5f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017cde5f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017cde5f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0351564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0351564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17cde5f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17cde5f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017cde5f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017cde5f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017cde5f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017cde5f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0351567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0351567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ython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hyperlink" Target="https://pandas.pydata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1238250"/>
            <a:ext cx="65913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>
            <p:ph idx="4294967295" type="body"/>
          </p:nvPr>
        </p:nvSpPr>
        <p:spPr>
          <a:xfrm>
            <a:off x="3682950" y="3935750"/>
            <a:ext cx="1778100" cy="3918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Rowi Alfata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(transpose)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990725"/>
            <a:ext cx="3105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Returns the transpose of the DataFrame. The rows and columns will interchange.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475" y="1608500"/>
            <a:ext cx="4592925" cy="25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dtypes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990725"/>
            <a:ext cx="2988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Returns the data type of each column.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646" y="1688175"/>
            <a:ext cx="5182099" cy="26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19150" y="1990725"/>
            <a:ext cx="2666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Returns a tuple representing the dimensionality of the DataFrame. Tuple (a,b), where a represents the number of rows and b represents the number of columns.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050" y="737050"/>
            <a:ext cx="4145574" cy="35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19150" y="1990725"/>
            <a:ext cx="3621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Returns the actual data in the DataFrame as an NDarray.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491888"/>
            <a:ext cx="4143324" cy="415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&amp; tail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819150" y="1990725"/>
            <a:ext cx="3661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view a small sample of a DataFrame object, use the head() and tail() methods. head() returns the first n rows (observe the index values). The default number of elements to display is five, but you may pass a custom number.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326" y="716913"/>
            <a:ext cx="4055924" cy="370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225" y="546663"/>
            <a:ext cx="5088326" cy="40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graphicFrame>
        <p:nvGraphicFramePr>
          <p:cNvPr id="231" name="Google Shape;231;p28"/>
          <p:cNvGraphicFramePr/>
          <p:nvPr/>
        </p:nvGraphicFramePr>
        <p:xfrm>
          <a:off x="1947050" y="22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{AB9DF339-824E-4565-ABF1-C14AAE449320}</a:tableStyleId>
              </a:tblPr>
              <a:tblGrid>
                <a:gridCol w="1823625"/>
                <a:gridCol w="1823625"/>
                <a:gridCol w="182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Umur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Kelas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Ahmad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Joko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819150" y="1639125"/>
            <a:ext cx="67755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the following dataframe and convert “Umur” into object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Pandas?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444444"/>
                </a:solidFill>
                <a:highlight>
                  <a:srgbClr val="E9ECEF"/>
                </a:highlight>
                <a:latin typeface="Roboto"/>
                <a:ea typeface="Roboto"/>
                <a:cs typeface="Roboto"/>
                <a:sym typeface="Roboto"/>
              </a:rPr>
              <a:t>Pandas is a fast, powerful, flexible and easy to use open source </a:t>
            </a:r>
            <a:r>
              <a:rPr b="1" lang="en" sz="1400">
                <a:solidFill>
                  <a:srgbClr val="444444"/>
                </a:solidFill>
                <a:highlight>
                  <a:srgbClr val="E9ECEF"/>
                </a:highlight>
                <a:latin typeface="Roboto"/>
                <a:ea typeface="Roboto"/>
                <a:cs typeface="Roboto"/>
                <a:sym typeface="Roboto"/>
              </a:rPr>
              <a:t>data analysis and manipulation tool</a:t>
            </a:r>
            <a:r>
              <a:rPr lang="en" sz="1400">
                <a:solidFill>
                  <a:srgbClr val="444444"/>
                </a:solidFill>
                <a:highlight>
                  <a:srgbClr val="E9ECEF"/>
                </a:highlight>
                <a:latin typeface="Roboto"/>
                <a:ea typeface="Roboto"/>
                <a:cs typeface="Roboto"/>
                <a:sym typeface="Roboto"/>
              </a:rPr>
              <a:t>, built on top of the </a:t>
            </a:r>
            <a:r>
              <a:rPr lang="en" sz="1400">
                <a:solidFill>
                  <a:srgbClr val="130654"/>
                </a:solidFill>
                <a:highlight>
                  <a:srgbClr val="E9ECE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</a:t>
            </a:r>
            <a:r>
              <a:rPr lang="en" sz="1400">
                <a:solidFill>
                  <a:srgbClr val="444444"/>
                </a:solidFill>
                <a:highlight>
                  <a:srgbClr val="E9ECEF"/>
                </a:highlight>
                <a:latin typeface="Roboto"/>
                <a:ea typeface="Roboto"/>
                <a:cs typeface="Roboto"/>
                <a:sym typeface="Roboto"/>
              </a:rPr>
              <a:t> programming language.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Fast and efficient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DataFrame object with default and customized indexing.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Tools for 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loading data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into in-memory data objects from different file formats.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alignment and integrated handling of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missing data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Reshaping and pivoting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date sets.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Label-based 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slicing, indexing and subsetting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large data sets.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Columns from a data structure can be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deleted or inserted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Group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by data for aggregation and transformations.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 performance 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merging and joining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data.</a:t>
            </a:r>
            <a:endParaRPr b="1" i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Concept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413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Series</a:t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Series is a one-dimensional array like structure with homogeneous data. For example, the following series is a collection of integers 10, 23, 56, …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Homogeneous data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Size Immutable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Values of Data Mutable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650" y="2512225"/>
            <a:ext cx="6352689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Concept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489275"/>
            <a:ext cx="7505700" cy="3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endParaRPr b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DataFrame is a two-dimensional array with heterogeneous data.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13716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Heterogeneous data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Size Mutable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Mutable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825" y="2332875"/>
            <a:ext cx="4867051" cy="15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learn?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loading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Selecting/Indexing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Filtering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Sorting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Mutating/conditionally adding columns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Groupby/summarize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75" y="1677124"/>
            <a:ext cx="5652326" cy="283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6124" y="1732425"/>
            <a:ext cx="1638675" cy="215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1161425" y="4516150"/>
            <a:ext cx="50661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https://pandas.pydata.org/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6526150" y="3883575"/>
            <a:ext cx="2121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Python for Data Analysis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(Wes McKinney)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started….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547875" y="1738825"/>
            <a:ext cx="2697000" cy="22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Basic Functionality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425" y="258051"/>
            <a:ext cx="3978200" cy="46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