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9144000" cx="13716000"/>
  <p:notesSz cx="6858000" cy="9144000"/>
  <p:embeddedFontLst>
    <p:embeddedFont>
      <p:font typeface="Nunito"/>
      <p:regular r:id="rId37"/>
      <p:bold r:id="rId38"/>
      <p:italic r:id="rId39"/>
      <p:boldItalic r:id="rId40"/>
    </p:embeddedFont>
    <p:embeddedFont>
      <p:font typeface="Maven Pro"/>
      <p:regular r:id="rId41"/>
      <p:bold r:id="rId42"/>
    </p:embeddedFont>
    <p:embeddedFont>
      <p:font typeface="Nunito ExtraBold"/>
      <p:bold r:id="rId43"/>
      <p:boldItalic r:id="rId44"/>
    </p:embeddedFont>
    <p:embeddedFont>
      <p:font typeface="Nunito Medium"/>
      <p:regular r:id="rId45"/>
      <p:bold r:id="rId46"/>
      <p:italic r:id="rId47"/>
      <p:boldItalic r:id="rId48"/>
    </p:embeddedFont>
    <p:embeddedFont>
      <p:font typeface="Nunito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43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42" Type="http://schemas.openxmlformats.org/officeDocument/2006/relationships/font" Target="fonts/MavenPro-bold.fntdata"/><Relationship Id="rId41" Type="http://schemas.openxmlformats.org/officeDocument/2006/relationships/font" Target="fonts/MavenPro-regular.fntdata"/><Relationship Id="rId44" Type="http://schemas.openxmlformats.org/officeDocument/2006/relationships/font" Target="fonts/NunitoExtraBold-boldItalic.fntdata"/><Relationship Id="rId43" Type="http://schemas.openxmlformats.org/officeDocument/2006/relationships/font" Target="fonts/NunitoExtraBold-bold.fntdata"/><Relationship Id="rId46" Type="http://schemas.openxmlformats.org/officeDocument/2006/relationships/font" Target="fonts/NunitoMedium-bold.fntdata"/><Relationship Id="rId45" Type="http://schemas.openxmlformats.org/officeDocument/2006/relationships/font" Target="fonts/Nunit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Medium-boldItalic.fntdata"/><Relationship Id="rId47" Type="http://schemas.openxmlformats.org/officeDocument/2006/relationships/font" Target="fonts/NunitoMedium-italic.fntdata"/><Relationship Id="rId49" Type="http://schemas.openxmlformats.org/officeDocument/2006/relationships/font" Target="fonts/Nunito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Nunito-regular.fntdata"/><Relationship Id="rId36" Type="http://schemas.openxmlformats.org/officeDocument/2006/relationships/slide" Target="slides/slide31.xml"/><Relationship Id="rId39" Type="http://schemas.openxmlformats.org/officeDocument/2006/relationships/font" Target="fonts/Nunito-italic.fntdata"/><Relationship Id="rId38" Type="http://schemas.openxmlformats.org/officeDocument/2006/relationships/font" Target="fonts/Nuni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Light-italic.fntdata"/><Relationship Id="rId50" Type="http://schemas.openxmlformats.org/officeDocument/2006/relationships/font" Target="fonts/NunitoLight-bold.fntdata"/><Relationship Id="rId52" Type="http://schemas.openxmlformats.org/officeDocument/2006/relationships/font" Target="fonts/Nunito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b67ec6059f4cf6e_0: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b67ec6059f4cf6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bf74f630f5_0_19: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bf74f630f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bf74f630f5_0_8: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bf74f630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b67ec6059f4cf6e_10: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b67ec6059f4cf6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bcf08c5afa_0_82: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bcf08c5af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bf74f630f5_0_31: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bf74f630f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bf74f630f5_0_40: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bf74f630f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bf74f630f5_0_50: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bf74f630f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bf74f630f5_0_59: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bf74f630f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bf74f630f5_0_67: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bf74f630f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058f797b6_0_1:notes"/>
          <p:cNvSpPr/>
          <p:nvPr>
            <p:ph idx="2" type="sldImg"/>
          </p:nvPr>
        </p:nvSpPr>
        <p:spPr>
          <a:xfrm>
            <a:off x="8575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058f797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bf74f630f5_0_76: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bf74f630f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c11c9a8937_0_7: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c11c9a89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bf74f630f5_0_81: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bf74f630f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c0d51b1876_0_94: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c0d51b187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c0d51b1876_0_9: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c0d51b187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c0d51b1876_0_41: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c0d51b187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c0d51b1876_0_53: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c0d51b187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c0d51b1876_0_65: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c0d51b187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c0d51b1876_0_78: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c0d51b187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c0d51b1876_0_99: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c0d51b187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058f797b6_0_10:notes"/>
          <p:cNvSpPr/>
          <p:nvPr>
            <p:ph idx="2" type="sldImg"/>
          </p:nvPr>
        </p:nvSpPr>
        <p:spPr>
          <a:xfrm>
            <a:off x="8575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058f797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c0d51b1876_0_103: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c0d51b187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c11c9a8937_0_1: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c11c9a89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058f797b6_0_27:notes"/>
          <p:cNvSpPr/>
          <p:nvPr>
            <p:ph idx="2" type="sldImg"/>
          </p:nvPr>
        </p:nvSpPr>
        <p:spPr>
          <a:xfrm>
            <a:off x="8575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058f797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bb83e7d601_0_0: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bb83e7d6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bcf08c5afa_0_0: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bcf08c5a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bcf08c5afa_0_69: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bcf08c5af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bcf08c5afa_0_5: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bcf08c5a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bcf08c5afa_0_76:notes"/>
          <p:cNvSpPr/>
          <p:nvPr>
            <p:ph idx="2" type="sldImg"/>
          </p:nvPr>
        </p:nvSpPr>
        <p:spPr>
          <a:xfrm>
            <a:off x="85753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bcf08c5af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11014505" y="6061721"/>
            <a:ext cx="2537133" cy="308012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7565254" y="0"/>
            <a:ext cx="5721108" cy="6825156"/>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1236000" y="2869000"/>
            <a:ext cx="6383100" cy="3329700"/>
          </a:xfrm>
          <a:prstGeom prst="rect">
            <a:avLst/>
          </a:prstGeom>
        </p:spPr>
        <p:txBody>
          <a:bodyPr anchorCtr="0" anchor="ctr" bIns="145600" lIns="145600" spcFirstLastPara="1" rIns="145600" wrap="square" tIns="145600">
            <a:normAutofit/>
          </a:bodyPr>
          <a:lstStyle>
            <a:lvl1pPr lvl="0">
              <a:spcBef>
                <a:spcPts val="0"/>
              </a:spcBef>
              <a:spcAft>
                <a:spcPts val="0"/>
              </a:spcAft>
              <a:buClr>
                <a:schemeClr val="lt1"/>
              </a:buClr>
              <a:buSzPts val="5700"/>
              <a:buNone/>
              <a:defRPr sz="5700">
                <a:solidFill>
                  <a:schemeClr val="lt1"/>
                </a:solidFill>
              </a:defRPr>
            </a:lvl1pPr>
            <a:lvl2pPr lvl="1">
              <a:spcBef>
                <a:spcPts val="0"/>
              </a:spcBef>
              <a:spcAft>
                <a:spcPts val="0"/>
              </a:spcAft>
              <a:buClr>
                <a:schemeClr val="lt1"/>
              </a:buClr>
              <a:buSzPts val="5700"/>
              <a:buNone/>
              <a:defRPr sz="5700">
                <a:solidFill>
                  <a:schemeClr val="lt1"/>
                </a:solidFill>
              </a:defRPr>
            </a:lvl2pPr>
            <a:lvl3pPr lvl="2">
              <a:spcBef>
                <a:spcPts val="0"/>
              </a:spcBef>
              <a:spcAft>
                <a:spcPts val="0"/>
              </a:spcAft>
              <a:buClr>
                <a:schemeClr val="lt1"/>
              </a:buClr>
              <a:buSzPts val="5700"/>
              <a:buNone/>
              <a:defRPr sz="5700">
                <a:solidFill>
                  <a:schemeClr val="lt1"/>
                </a:solidFill>
              </a:defRPr>
            </a:lvl3pPr>
            <a:lvl4pPr lvl="3">
              <a:spcBef>
                <a:spcPts val="0"/>
              </a:spcBef>
              <a:spcAft>
                <a:spcPts val="0"/>
              </a:spcAft>
              <a:buClr>
                <a:schemeClr val="lt1"/>
              </a:buClr>
              <a:buSzPts val="5700"/>
              <a:buNone/>
              <a:defRPr sz="5700">
                <a:solidFill>
                  <a:schemeClr val="lt1"/>
                </a:solidFill>
              </a:defRPr>
            </a:lvl4pPr>
            <a:lvl5pPr lvl="4">
              <a:spcBef>
                <a:spcPts val="0"/>
              </a:spcBef>
              <a:spcAft>
                <a:spcPts val="0"/>
              </a:spcAft>
              <a:buClr>
                <a:schemeClr val="lt1"/>
              </a:buClr>
              <a:buSzPts val="5700"/>
              <a:buNone/>
              <a:defRPr sz="5700">
                <a:solidFill>
                  <a:schemeClr val="lt1"/>
                </a:solidFill>
              </a:defRPr>
            </a:lvl5pPr>
            <a:lvl6pPr lvl="5">
              <a:spcBef>
                <a:spcPts val="0"/>
              </a:spcBef>
              <a:spcAft>
                <a:spcPts val="0"/>
              </a:spcAft>
              <a:buClr>
                <a:schemeClr val="lt1"/>
              </a:buClr>
              <a:buSzPts val="5700"/>
              <a:buNone/>
              <a:defRPr sz="5700">
                <a:solidFill>
                  <a:schemeClr val="lt1"/>
                </a:solidFill>
              </a:defRPr>
            </a:lvl6pPr>
            <a:lvl7pPr lvl="6">
              <a:spcBef>
                <a:spcPts val="0"/>
              </a:spcBef>
              <a:spcAft>
                <a:spcPts val="0"/>
              </a:spcAft>
              <a:buClr>
                <a:schemeClr val="lt1"/>
              </a:buClr>
              <a:buSzPts val="5700"/>
              <a:buNone/>
              <a:defRPr sz="5700">
                <a:solidFill>
                  <a:schemeClr val="lt1"/>
                </a:solidFill>
              </a:defRPr>
            </a:lvl7pPr>
            <a:lvl8pPr lvl="7">
              <a:spcBef>
                <a:spcPts val="0"/>
              </a:spcBef>
              <a:spcAft>
                <a:spcPts val="0"/>
              </a:spcAft>
              <a:buClr>
                <a:schemeClr val="lt1"/>
              </a:buClr>
              <a:buSzPts val="5700"/>
              <a:buNone/>
              <a:defRPr sz="5700">
                <a:solidFill>
                  <a:schemeClr val="lt1"/>
                </a:solidFill>
              </a:defRPr>
            </a:lvl8pPr>
            <a:lvl9pPr lvl="8">
              <a:spcBef>
                <a:spcPts val="0"/>
              </a:spcBef>
              <a:spcAft>
                <a:spcPts val="0"/>
              </a:spcAft>
              <a:buClr>
                <a:schemeClr val="lt1"/>
              </a:buClr>
              <a:buSzPts val="5700"/>
              <a:buNone/>
              <a:defRPr sz="5700">
                <a:solidFill>
                  <a:schemeClr val="lt1"/>
                </a:solidFill>
              </a:defRPr>
            </a:lvl9pPr>
          </a:lstStyle>
          <a:p/>
        </p:txBody>
      </p:sp>
      <p:sp>
        <p:nvSpPr>
          <p:cNvPr id="47" name="Google Shape;47;p2"/>
          <p:cNvSpPr txBox="1"/>
          <p:nvPr>
            <p:ph idx="1" type="subTitle"/>
          </p:nvPr>
        </p:nvSpPr>
        <p:spPr>
          <a:xfrm>
            <a:off x="1236000" y="6393422"/>
            <a:ext cx="6383100" cy="1236300"/>
          </a:xfrm>
          <a:prstGeom prst="rect">
            <a:avLst/>
          </a:prstGeom>
        </p:spPr>
        <p:txBody>
          <a:bodyPr anchorCtr="0" anchor="t" bIns="145600" lIns="145600" spcFirstLastPara="1" rIns="145600" wrap="square" tIns="145600">
            <a:normAutofit/>
          </a:bodyPr>
          <a:lstStyle>
            <a:lvl1pPr lvl="0">
              <a:lnSpc>
                <a:spcPct val="100000"/>
              </a:lnSpc>
              <a:spcBef>
                <a:spcPts val="0"/>
              </a:spcBef>
              <a:spcAft>
                <a:spcPts val="0"/>
              </a:spcAft>
              <a:buClr>
                <a:schemeClr val="lt1"/>
              </a:buClr>
              <a:buSzPts val="2500"/>
              <a:buNone/>
              <a:defRPr sz="2500">
                <a:solidFill>
                  <a:schemeClr val="lt1"/>
                </a:solidFill>
              </a:defRPr>
            </a:lvl1pPr>
            <a:lvl2pPr lvl="1">
              <a:lnSpc>
                <a:spcPct val="100000"/>
              </a:lnSpc>
              <a:spcBef>
                <a:spcPts val="0"/>
              </a:spcBef>
              <a:spcAft>
                <a:spcPts val="0"/>
              </a:spcAft>
              <a:buClr>
                <a:schemeClr val="lt1"/>
              </a:buClr>
              <a:buSzPts val="2500"/>
              <a:buNone/>
              <a:defRPr sz="2500">
                <a:solidFill>
                  <a:schemeClr val="lt1"/>
                </a:solidFill>
              </a:defRPr>
            </a:lvl2pPr>
            <a:lvl3pPr lvl="2">
              <a:lnSpc>
                <a:spcPct val="100000"/>
              </a:lnSpc>
              <a:spcBef>
                <a:spcPts val="0"/>
              </a:spcBef>
              <a:spcAft>
                <a:spcPts val="0"/>
              </a:spcAft>
              <a:buClr>
                <a:schemeClr val="lt1"/>
              </a:buClr>
              <a:buSzPts val="2500"/>
              <a:buNone/>
              <a:defRPr sz="2500">
                <a:solidFill>
                  <a:schemeClr val="lt1"/>
                </a:solidFill>
              </a:defRPr>
            </a:lvl3pPr>
            <a:lvl4pPr lvl="3">
              <a:lnSpc>
                <a:spcPct val="100000"/>
              </a:lnSpc>
              <a:spcBef>
                <a:spcPts val="0"/>
              </a:spcBef>
              <a:spcAft>
                <a:spcPts val="0"/>
              </a:spcAft>
              <a:buClr>
                <a:schemeClr val="lt1"/>
              </a:buClr>
              <a:buSzPts val="2500"/>
              <a:buNone/>
              <a:defRPr sz="2500">
                <a:solidFill>
                  <a:schemeClr val="lt1"/>
                </a:solidFill>
              </a:defRPr>
            </a:lvl4pPr>
            <a:lvl5pPr lvl="4">
              <a:lnSpc>
                <a:spcPct val="100000"/>
              </a:lnSpc>
              <a:spcBef>
                <a:spcPts val="0"/>
              </a:spcBef>
              <a:spcAft>
                <a:spcPts val="0"/>
              </a:spcAft>
              <a:buClr>
                <a:schemeClr val="lt1"/>
              </a:buClr>
              <a:buSzPts val="2500"/>
              <a:buNone/>
              <a:defRPr sz="2500">
                <a:solidFill>
                  <a:schemeClr val="lt1"/>
                </a:solidFill>
              </a:defRPr>
            </a:lvl5pPr>
            <a:lvl6pPr lvl="5">
              <a:lnSpc>
                <a:spcPct val="100000"/>
              </a:lnSpc>
              <a:spcBef>
                <a:spcPts val="0"/>
              </a:spcBef>
              <a:spcAft>
                <a:spcPts val="0"/>
              </a:spcAft>
              <a:buClr>
                <a:schemeClr val="lt1"/>
              </a:buClr>
              <a:buSzPts val="2500"/>
              <a:buNone/>
              <a:defRPr sz="2500">
                <a:solidFill>
                  <a:schemeClr val="lt1"/>
                </a:solidFill>
              </a:defRPr>
            </a:lvl6pPr>
            <a:lvl7pPr lvl="6">
              <a:lnSpc>
                <a:spcPct val="100000"/>
              </a:lnSpc>
              <a:spcBef>
                <a:spcPts val="0"/>
              </a:spcBef>
              <a:spcAft>
                <a:spcPts val="0"/>
              </a:spcAft>
              <a:buClr>
                <a:schemeClr val="lt1"/>
              </a:buClr>
              <a:buSzPts val="2500"/>
              <a:buNone/>
              <a:defRPr sz="2500">
                <a:solidFill>
                  <a:schemeClr val="lt1"/>
                </a:solidFill>
              </a:defRPr>
            </a:lvl7pPr>
            <a:lvl8pPr lvl="7">
              <a:lnSpc>
                <a:spcPct val="100000"/>
              </a:lnSpc>
              <a:spcBef>
                <a:spcPts val="0"/>
              </a:spcBef>
              <a:spcAft>
                <a:spcPts val="0"/>
              </a:spcAft>
              <a:buClr>
                <a:schemeClr val="lt1"/>
              </a:buClr>
              <a:buSzPts val="2500"/>
              <a:buNone/>
              <a:defRPr sz="2500">
                <a:solidFill>
                  <a:schemeClr val="lt1"/>
                </a:solidFill>
              </a:defRPr>
            </a:lvl8pPr>
            <a:lvl9pPr lvl="8">
              <a:lnSpc>
                <a:spcPct val="100000"/>
              </a:lnSpc>
              <a:spcBef>
                <a:spcPts val="0"/>
              </a:spcBef>
              <a:spcAft>
                <a:spcPts val="0"/>
              </a:spcAft>
              <a:buClr>
                <a:schemeClr val="lt1"/>
              </a:buClr>
              <a:buSzPts val="2500"/>
              <a:buNone/>
              <a:defRPr sz="2500">
                <a:solidFill>
                  <a:schemeClr val="lt1"/>
                </a:solidFill>
              </a:defRPr>
            </a:lvl9pPr>
          </a:lstStyle>
          <a:p/>
        </p:txBody>
      </p:sp>
      <p:sp>
        <p:nvSpPr>
          <p:cNvPr id="48" name="Google Shape;48;p2"/>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78" y="7287558"/>
            <a:ext cx="13716053" cy="1856557"/>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2082938" y="1373733"/>
            <a:ext cx="9550200" cy="3312600"/>
          </a:xfrm>
          <a:prstGeom prst="rect">
            <a:avLst/>
          </a:prstGeom>
        </p:spPr>
        <p:txBody>
          <a:bodyPr anchorCtr="0" anchor="ctr" bIns="145600" lIns="145600" spcFirstLastPara="1" rIns="145600" wrap="square" tIns="145600">
            <a:normAutofit/>
          </a:bodyPr>
          <a:lstStyle>
            <a:lvl1pPr lvl="0" algn="ctr">
              <a:spcBef>
                <a:spcPts val="0"/>
              </a:spcBef>
              <a:spcAft>
                <a:spcPts val="0"/>
              </a:spcAft>
              <a:buClr>
                <a:schemeClr val="lt1"/>
              </a:buClr>
              <a:buSzPts val="12700"/>
              <a:buNone/>
              <a:defRPr sz="12700">
                <a:solidFill>
                  <a:schemeClr val="lt1"/>
                </a:solidFill>
              </a:defRPr>
            </a:lvl1pPr>
            <a:lvl2pPr lvl="1" algn="ctr">
              <a:spcBef>
                <a:spcPts val="0"/>
              </a:spcBef>
              <a:spcAft>
                <a:spcPts val="0"/>
              </a:spcAft>
              <a:buClr>
                <a:schemeClr val="lt1"/>
              </a:buClr>
              <a:buSzPts val="12700"/>
              <a:buNone/>
              <a:defRPr sz="12700">
                <a:solidFill>
                  <a:schemeClr val="lt1"/>
                </a:solidFill>
              </a:defRPr>
            </a:lvl2pPr>
            <a:lvl3pPr lvl="2" algn="ctr">
              <a:spcBef>
                <a:spcPts val="0"/>
              </a:spcBef>
              <a:spcAft>
                <a:spcPts val="0"/>
              </a:spcAft>
              <a:buClr>
                <a:schemeClr val="lt1"/>
              </a:buClr>
              <a:buSzPts val="12700"/>
              <a:buNone/>
              <a:defRPr sz="12700">
                <a:solidFill>
                  <a:schemeClr val="lt1"/>
                </a:solidFill>
              </a:defRPr>
            </a:lvl3pPr>
            <a:lvl4pPr lvl="3" algn="ctr">
              <a:spcBef>
                <a:spcPts val="0"/>
              </a:spcBef>
              <a:spcAft>
                <a:spcPts val="0"/>
              </a:spcAft>
              <a:buClr>
                <a:schemeClr val="lt1"/>
              </a:buClr>
              <a:buSzPts val="12700"/>
              <a:buNone/>
              <a:defRPr sz="12700">
                <a:solidFill>
                  <a:schemeClr val="lt1"/>
                </a:solidFill>
              </a:defRPr>
            </a:lvl4pPr>
            <a:lvl5pPr lvl="4" algn="ctr">
              <a:spcBef>
                <a:spcPts val="0"/>
              </a:spcBef>
              <a:spcAft>
                <a:spcPts val="0"/>
              </a:spcAft>
              <a:buClr>
                <a:schemeClr val="lt1"/>
              </a:buClr>
              <a:buSzPts val="12700"/>
              <a:buNone/>
              <a:defRPr sz="12700">
                <a:solidFill>
                  <a:schemeClr val="lt1"/>
                </a:solidFill>
              </a:defRPr>
            </a:lvl5pPr>
            <a:lvl6pPr lvl="5" algn="ctr">
              <a:spcBef>
                <a:spcPts val="0"/>
              </a:spcBef>
              <a:spcAft>
                <a:spcPts val="0"/>
              </a:spcAft>
              <a:buClr>
                <a:schemeClr val="lt1"/>
              </a:buClr>
              <a:buSzPts val="12700"/>
              <a:buNone/>
              <a:defRPr sz="12700">
                <a:solidFill>
                  <a:schemeClr val="lt1"/>
                </a:solidFill>
              </a:defRPr>
            </a:lvl6pPr>
            <a:lvl7pPr lvl="6" algn="ctr">
              <a:spcBef>
                <a:spcPts val="0"/>
              </a:spcBef>
              <a:spcAft>
                <a:spcPts val="0"/>
              </a:spcAft>
              <a:buClr>
                <a:schemeClr val="lt1"/>
              </a:buClr>
              <a:buSzPts val="12700"/>
              <a:buNone/>
              <a:defRPr sz="12700">
                <a:solidFill>
                  <a:schemeClr val="lt1"/>
                </a:solidFill>
              </a:defRPr>
            </a:lvl7pPr>
            <a:lvl8pPr lvl="7" algn="ctr">
              <a:spcBef>
                <a:spcPts val="0"/>
              </a:spcBef>
              <a:spcAft>
                <a:spcPts val="0"/>
              </a:spcAft>
              <a:buClr>
                <a:schemeClr val="lt1"/>
              </a:buClr>
              <a:buSzPts val="12700"/>
              <a:buNone/>
              <a:defRPr sz="12700">
                <a:solidFill>
                  <a:schemeClr val="lt1"/>
                </a:solidFill>
              </a:defRPr>
            </a:lvl8pPr>
            <a:lvl9pPr lvl="8" algn="ctr">
              <a:spcBef>
                <a:spcPts val="0"/>
              </a:spcBef>
              <a:spcAft>
                <a:spcPts val="0"/>
              </a:spcAft>
              <a:buClr>
                <a:schemeClr val="lt1"/>
              </a:buClr>
              <a:buSzPts val="12700"/>
              <a:buNone/>
              <a:defRPr sz="12700">
                <a:solidFill>
                  <a:schemeClr val="lt1"/>
                </a:solidFill>
              </a:defRPr>
            </a:lvl9pPr>
          </a:lstStyle>
          <a:p>
            <a:r>
              <a:t>xx%</a:t>
            </a:r>
          </a:p>
        </p:txBody>
      </p:sp>
      <p:sp>
        <p:nvSpPr>
          <p:cNvPr id="269" name="Google Shape;269;p11"/>
          <p:cNvSpPr txBox="1"/>
          <p:nvPr>
            <p:ph idx="1" type="body"/>
          </p:nvPr>
        </p:nvSpPr>
        <p:spPr>
          <a:xfrm>
            <a:off x="2082938" y="4821867"/>
            <a:ext cx="9550200" cy="1975500"/>
          </a:xfrm>
          <a:prstGeom prst="rect">
            <a:avLst/>
          </a:prstGeom>
        </p:spPr>
        <p:txBody>
          <a:bodyPr anchorCtr="0" anchor="t" bIns="145600" lIns="145600" spcFirstLastPara="1" rIns="145600" wrap="square" tIns="145600">
            <a:normAutofit/>
          </a:bodyPr>
          <a:lstStyle>
            <a:lvl1pPr indent="-361950" lvl="0" marL="457200" algn="ctr">
              <a:spcBef>
                <a:spcPts val="0"/>
              </a:spcBef>
              <a:spcAft>
                <a:spcPts val="0"/>
              </a:spcAft>
              <a:buClr>
                <a:schemeClr val="lt1"/>
              </a:buClr>
              <a:buSzPts val="2100"/>
              <a:buChar char="●"/>
              <a:defRPr>
                <a:solidFill>
                  <a:schemeClr val="lt1"/>
                </a:solidFill>
              </a:defRPr>
            </a:lvl1pPr>
            <a:lvl2pPr indent="-342900" lvl="1" marL="914400" algn="ctr">
              <a:spcBef>
                <a:spcPts val="0"/>
              </a:spcBef>
              <a:spcAft>
                <a:spcPts val="0"/>
              </a:spcAft>
              <a:buClr>
                <a:schemeClr val="lt1"/>
              </a:buClr>
              <a:buSzPts val="1800"/>
              <a:buChar char="○"/>
              <a:defRPr>
                <a:solidFill>
                  <a:schemeClr val="lt1"/>
                </a:solidFill>
              </a:defRPr>
            </a:lvl2pPr>
            <a:lvl3pPr indent="-342900" lvl="2" marL="1371600" algn="ctr">
              <a:spcBef>
                <a:spcPts val="0"/>
              </a:spcBef>
              <a:spcAft>
                <a:spcPts val="0"/>
              </a:spcAft>
              <a:buClr>
                <a:schemeClr val="lt1"/>
              </a:buClr>
              <a:buSzPts val="1800"/>
              <a:buChar char="■"/>
              <a:defRPr>
                <a:solidFill>
                  <a:schemeClr val="lt1"/>
                </a:solidFill>
              </a:defRPr>
            </a:lvl3pPr>
            <a:lvl4pPr indent="-342900" lvl="3" marL="1828800" algn="ctr">
              <a:spcBef>
                <a:spcPts val="0"/>
              </a:spcBef>
              <a:spcAft>
                <a:spcPts val="0"/>
              </a:spcAft>
              <a:buClr>
                <a:schemeClr val="lt1"/>
              </a:buClr>
              <a:buSzPts val="1800"/>
              <a:buChar char="●"/>
              <a:defRPr>
                <a:solidFill>
                  <a:schemeClr val="lt1"/>
                </a:solidFill>
              </a:defRPr>
            </a:lvl4pPr>
            <a:lvl5pPr indent="-342900" lvl="4" marL="2286000" algn="ctr">
              <a:spcBef>
                <a:spcPts val="0"/>
              </a:spcBef>
              <a:spcAft>
                <a:spcPts val="0"/>
              </a:spcAft>
              <a:buClr>
                <a:schemeClr val="lt1"/>
              </a:buClr>
              <a:buSzPts val="1800"/>
              <a:buChar char="○"/>
              <a:defRPr>
                <a:solidFill>
                  <a:schemeClr val="lt1"/>
                </a:solidFill>
              </a:defRPr>
            </a:lvl5pPr>
            <a:lvl6pPr indent="-342900" lvl="5" marL="2743200" algn="ctr">
              <a:spcBef>
                <a:spcPts val="0"/>
              </a:spcBef>
              <a:spcAft>
                <a:spcPts val="0"/>
              </a:spcAft>
              <a:buClr>
                <a:schemeClr val="lt1"/>
              </a:buClr>
              <a:buSzPts val="1800"/>
              <a:buChar char="■"/>
              <a:defRPr>
                <a:solidFill>
                  <a:schemeClr val="lt1"/>
                </a:solidFill>
              </a:defRPr>
            </a:lvl6pPr>
            <a:lvl7pPr indent="-342900" lvl="6" marL="3200400" algn="ctr">
              <a:spcBef>
                <a:spcPts val="0"/>
              </a:spcBef>
              <a:spcAft>
                <a:spcPts val="0"/>
              </a:spcAft>
              <a:buClr>
                <a:schemeClr val="lt1"/>
              </a:buClr>
              <a:buSzPts val="1800"/>
              <a:buChar char="●"/>
              <a:defRPr>
                <a:solidFill>
                  <a:schemeClr val="lt1"/>
                </a:solidFill>
              </a:defRPr>
            </a:lvl7pPr>
            <a:lvl8pPr indent="-342900" lvl="7" marL="3657600" algn="ctr">
              <a:spcBef>
                <a:spcPts val="0"/>
              </a:spcBef>
              <a:spcAft>
                <a:spcPts val="0"/>
              </a:spcAft>
              <a:buClr>
                <a:schemeClr val="lt1"/>
              </a:buClr>
              <a:buSzPts val="1800"/>
              <a:buChar char="○"/>
              <a:defRPr>
                <a:solidFill>
                  <a:schemeClr val="lt1"/>
                </a:solidFill>
              </a:defRPr>
            </a:lvl8pPr>
            <a:lvl9pPr indent="-342900" lvl="8" marL="4114800" algn="ctr">
              <a:spcBef>
                <a:spcPts val="0"/>
              </a:spcBef>
              <a:spcAft>
                <a:spcPts val="0"/>
              </a:spcAft>
              <a:buClr>
                <a:schemeClr val="lt1"/>
              </a:buClr>
              <a:buSzPts val="1800"/>
              <a:buChar char="■"/>
              <a:defRPr>
                <a:solidFill>
                  <a:schemeClr val="lt1"/>
                </a:solidFill>
              </a:defRPr>
            </a:lvl9pPr>
          </a:lstStyle>
          <a:p/>
        </p:txBody>
      </p:sp>
      <p:sp>
        <p:nvSpPr>
          <p:cNvPr id="270" name="Google Shape;270;p11"/>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220153" y="6055"/>
            <a:ext cx="1849822" cy="2461427"/>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10162625" y="5162746"/>
            <a:ext cx="3279221" cy="3981383"/>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1236000" y="2869022"/>
            <a:ext cx="8786700" cy="3329700"/>
          </a:xfrm>
          <a:prstGeom prst="rect">
            <a:avLst/>
          </a:prstGeom>
        </p:spPr>
        <p:txBody>
          <a:bodyPr anchorCtr="0" anchor="ctr" bIns="145600" lIns="145600" spcFirstLastPara="1" rIns="145600" wrap="square" tIns="145600">
            <a:normAutofit/>
          </a:bodyPr>
          <a:lstStyle>
            <a:lvl1pPr lvl="0">
              <a:spcBef>
                <a:spcPts val="0"/>
              </a:spcBef>
              <a:spcAft>
                <a:spcPts val="0"/>
              </a:spcAft>
              <a:buClr>
                <a:schemeClr val="lt1"/>
              </a:buClr>
              <a:buSzPts val="5700"/>
              <a:buNone/>
              <a:defRPr sz="5700">
                <a:solidFill>
                  <a:schemeClr val="lt1"/>
                </a:solidFill>
              </a:defRPr>
            </a:lvl1pPr>
            <a:lvl2pPr lvl="1">
              <a:spcBef>
                <a:spcPts val="0"/>
              </a:spcBef>
              <a:spcAft>
                <a:spcPts val="0"/>
              </a:spcAft>
              <a:buClr>
                <a:schemeClr val="lt1"/>
              </a:buClr>
              <a:buSzPts val="5700"/>
              <a:buNone/>
              <a:defRPr sz="5700">
                <a:solidFill>
                  <a:schemeClr val="lt1"/>
                </a:solidFill>
              </a:defRPr>
            </a:lvl2pPr>
            <a:lvl3pPr lvl="2">
              <a:spcBef>
                <a:spcPts val="0"/>
              </a:spcBef>
              <a:spcAft>
                <a:spcPts val="0"/>
              </a:spcAft>
              <a:buClr>
                <a:schemeClr val="lt1"/>
              </a:buClr>
              <a:buSzPts val="5700"/>
              <a:buNone/>
              <a:defRPr sz="5700">
                <a:solidFill>
                  <a:schemeClr val="lt1"/>
                </a:solidFill>
              </a:defRPr>
            </a:lvl3pPr>
            <a:lvl4pPr lvl="3">
              <a:spcBef>
                <a:spcPts val="0"/>
              </a:spcBef>
              <a:spcAft>
                <a:spcPts val="0"/>
              </a:spcAft>
              <a:buClr>
                <a:schemeClr val="lt1"/>
              </a:buClr>
              <a:buSzPts val="5700"/>
              <a:buNone/>
              <a:defRPr sz="5700">
                <a:solidFill>
                  <a:schemeClr val="lt1"/>
                </a:solidFill>
              </a:defRPr>
            </a:lvl4pPr>
            <a:lvl5pPr lvl="4">
              <a:spcBef>
                <a:spcPts val="0"/>
              </a:spcBef>
              <a:spcAft>
                <a:spcPts val="0"/>
              </a:spcAft>
              <a:buClr>
                <a:schemeClr val="lt1"/>
              </a:buClr>
              <a:buSzPts val="5700"/>
              <a:buNone/>
              <a:defRPr sz="5700">
                <a:solidFill>
                  <a:schemeClr val="lt1"/>
                </a:solidFill>
              </a:defRPr>
            </a:lvl5pPr>
            <a:lvl6pPr lvl="5">
              <a:spcBef>
                <a:spcPts val="0"/>
              </a:spcBef>
              <a:spcAft>
                <a:spcPts val="0"/>
              </a:spcAft>
              <a:buClr>
                <a:schemeClr val="lt1"/>
              </a:buClr>
              <a:buSzPts val="5700"/>
              <a:buNone/>
              <a:defRPr sz="5700">
                <a:solidFill>
                  <a:schemeClr val="lt1"/>
                </a:solidFill>
              </a:defRPr>
            </a:lvl6pPr>
            <a:lvl7pPr lvl="6">
              <a:spcBef>
                <a:spcPts val="0"/>
              </a:spcBef>
              <a:spcAft>
                <a:spcPts val="0"/>
              </a:spcAft>
              <a:buClr>
                <a:schemeClr val="lt1"/>
              </a:buClr>
              <a:buSzPts val="5700"/>
              <a:buNone/>
              <a:defRPr sz="5700">
                <a:solidFill>
                  <a:schemeClr val="lt1"/>
                </a:solidFill>
              </a:defRPr>
            </a:lvl7pPr>
            <a:lvl8pPr lvl="7">
              <a:spcBef>
                <a:spcPts val="0"/>
              </a:spcBef>
              <a:spcAft>
                <a:spcPts val="0"/>
              </a:spcAft>
              <a:buClr>
                <a:schemeClr val="lt1"/>
              </a:buClr>
              <a:buSzPts val="5700"/>
              <a:buNone/>
              <a:defRPr sz="5700">
                <a:solidFill>
                  <a:schemeClr val="lt1"/>
                </a:solidFill>
              </a:defRPr>
            </a:lvl8pPr>
            <a:lvl9pPr lvl="8">
              <a:spcBef>
                <a:spcPts val="0"/>
              </a:spcBef>
              <a:spcAft>
                <a:spcPts val="0"/>
              </a:spcAft>
              <a:buClr>
                <a:schemeClr val="lt1"/>
              </a:buClr>
              <a:buSzPts val="5700"/>
              <a:buNone/>
              <a:defRPr sz="5700">
                <a:solidFill>
                  <a:schemeClr val="lt1"/>
                </a:solidFill>
              </a:defRPr>
            </a:lvl9pPr>
          </a:lstStyle>
          <a:p/>
        </p:txBody>
      </p:sp>
      <p:sp>
        <p:nvSpPr>
          <p:cNvPr id="83" name="Google Shape;83;p3"/>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938949" y="532231"/>
            <a:ext cx="1498968" cy="1776591"/>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89" name="Google Shape;89;p4"/>
          <p:cNvSpPr txBox="1"/>
          <p:nvPr>
            <p:ph idx="1" type="body"/>
          </p:nvPr>
        </p:nvSpPr>
        <p:spPr>
          <a:xfrm>
            <a:off x="1955700" y="3537867"/>
            <a:ext cx="10545600" cy="4518300"/>
          </a:xfrm>
          <a:prstGeom prst="rect">
            <a:avLst/>
          </a:prstGeom>
        </p:spPr>
        <p:txBody>
          <a:bodyPr anchorCtr="0" anchor="t" bIns="145600" lIns="145600" spcFirstLastPara="1" rIns="145600" wrap="square" tIns="145600">
            <a:normAutofit/>
          </a:bodyPr>
          <a:lstStyle>
            <a:lvl1pPr indent="-361950" lvl="0" marL="457200">
              <a:spcBef>
                <a:spcPts val="0"/>
              </a:spcBef>
              <a:spcAft>
                <a:spcPts val="0"/>
              </a:spcAft>
              <a:buSzPts val="21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90" name="Google Shape;90;p4"/>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938949" y="532231"/>
            <a:ext cx="1498968" cy="1776591"/>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96" name="Google Shape;96;p5"/>
          <p:cNvSpPr txBox="1"/>
          <p:nvPr>
            <p:ph idx="1" type="body"/>
          </p:nvPr>
        </p:nvSpPr>
        <p:spPr>
          <a:xfrm>
            <a:off x="1955700" y="3537867"/>
            <a:ext cx="5145600" cy="4518300"/>
          </a:xfrm>
          <a:prstGeom prst="rect">
            <a:avLst/>
          </a:prstGeom>
        </p:spPr>
        <p:txBody>
          <a:bodyPr anchorCtr="0" anchor="t" bIns="145600" lIns="145600" spcFirstLastPara="1" rIns="145600" wrap="square" tIns="145600">
            <a:normAutofit/>
          </a:bodyPr>
          <a:lstStyle>
            <a:lvl1pPr indent="-361950" lvl="0" marL="457200">
              <a:spcBef>
                <a:spcPts val="0"/>
              </a:spcBef>
              <a:spcAft>
                <a:spcPts val="0"/>
              </a:spcAft>
              <a:buSzPts val="21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97" name="Google Shape;97;p5"/>
          <p:cNvSpPr txBox="1"/>
          <p:nvPr>
            <p:ph idx="2" type="body"/>
          </p:nvPr>
        </p:nvSpPr>
        <p:spPr>
          <a:xfrm>
            <a:off x="7355475" y="3537867"/>
            <a:ext cx="5145600" cy="4518300"/>
          </a:xfrm>
          <a:prstGeom prst="rect">
            <a:avLst/>
          </a:prstGeom>
        </p:spPr>
        <p:txBody>
          <a:bodyPr anchorCtr="0" anchor="t" bIns="145600" lIns="145600" spcFirstLastPara="1" rIns="145600" wrap="square" tIns="145600">
            <a:normAutofit/>
          </a:bodyPr>
          <a:lstStyle>
            <a:lvl1pPr indent="-361950" lvl="0" marL="457200">
              <a:spcBef>
                <a:spcPts val="0"/>
              </a:spcBef>
              <a:spcAft>
                <a:spcPts val="0"/>
              </a:spcAft>
              <a:buSzPts val="21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98" name="Google Shape;98;p5"/>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938949" y="532231"/>
            <a:ext cx="1498968" cy="1776591"/>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104" name="Google Shape;104;p6"/>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938949" y="532231"/>
            <a:ext cx="1498968" cy="1776591"/>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955700" y="1064133"/>
            <a:ext cx="4968000" cy="2826600"/>
          </a:xfrm>
          <a:prstGeom prst="rect">
            <a:avLst/>
          </a:prstGeom>
        </p:spPr>
        <p:txBody>
          <a:bodyPr anchorCtr="0" anchor="t" bIns="145600" lIns="145600" spcFirstLastPara="1" rIns="145600" wrap="square" tIns="1456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110" name="Google Shape;110;p7"/>
          <p:cNvSpPr txBox="1"/>
          <p:nvPr>
            <p:ph idx="1" type="body"/>
          </p:nvPr>
        </p:nvSpPr>
        <p:spPr>
          <a:xfrm>
            <a:off x="1955700" y="4106089"/>
            <a:ext cx="4968000" cy="3949800"/>
          </a:xfrm>
          <a:prstGeom prst="rect">
            <a:avLst/>
          </a:prstGeom>
        </p:spPr>
        <p:txBody>
          <a:bodyPr anchorCtr="0" anchor="t" bIns="145600" lIns="145600" spcFirstLastPara="1" rIns="145600" wrap="square" tIns="145600">
            <a:normAutofit/>
          </a:bodyPr>
          <a:lstStyle>
            <a:lvl1pPr indent="-361950" lvl="0" marL="457200">
              <a:spcBef>
                <a:spcPts val="0"/>
              </a:spcBef>
              <a:spcAft>
                <a:spcPts val="0"/>
              </a:spcAft>
              <a:buSzPts val="21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11" name="Google Shape;111;p7"/>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10300071" y="2323"/>
            <a:ext cx="3401176" cy="4625284"/>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1236000" y="1357511"/>
            <a:ext cx="8786700" cy="6352500"/>
          </a:xfrm>
          <a:prstGeom prst="rect">
            <a:avLst/>
          </a:prstGeom>
        </p:spPr>
        <p:txBody>
          <a:bodyPr anchorCtr="0" anchor="ctr" bIns="145600" lIns="145600" spcFirstLastPara="1" rIns="145600" wrap="square" tIns="145600">
            <a:normAutofit/>
          </a:bodyPr>
          <a:lstStyle>
            <a:lvl1pPr lvl="0">
              <a:spcBef>
                <a:spcPts val="0"/>
              </a:spcBef>
              <a:spcAft>
                <a:spcPts val="0"/>
              </a:spcAft>
              <a:buClr>
                <a:schemeClr val="lt1"/>
              </a:buClr>
              <a:buSzPts val="5700"/>
              <a:buNone/>
              <a:defRPr sz="5700">
                <a:solidFill>
                  <a:schemeClr val="lt1"/>
                </a:solidFill>
              </a:defRPr>
            </a:lvl1pPr>
            <a:lvl2pPr lvl="1">
              <a:spcBef>
                <a:spcPts val="0"/>
              </a:spcBef>
              <a:spcAft>
                <a:spcPts val="0"/>
              </a:spcAft>
              <a:buClr>
                <a:schemeClr val="lt1"/>
              </a:buClr>
              <a:buSzPts val="5700"/>
              <a:buNone/>
              <a:defRPr sz="5700">
                <a:solidFill>
                  <a:schemeClr val="lt1"/>
                </a:solidFill>
              </a:defRPr>
            </a:lvl2pPr>
            <a:lvl3pPr lvl="2">
              <a:spcBef>
                <a:spcPts val="0"/>
              </a:spcBef>
              <a:spcAft>
                <a:spcPts val="0"/>
              </a:spcAft>
              <a:buClr>
                <a:schemeClr val="lt1"/>
              </a:buClr>
              <a:buSzPts val="5700"/>
              <a:buNone/>
              <a:defRPr sz="5700">
                <a:solidFill>
                  <a:schemeClr val="lt1"/>
                </a:solidFill>
              </a:defRPr>
            </a:lvl3pPr>
            <a:lvl4pPr lvl="3">
              <a:spcBef>
                <a:spcPts val="0"/>
              </a:spcBef>
              <a:spcAft>
                <a:spcPts val="0"/>
              </a:spcAft>
              <a:buClr>
                <a:schemeClr val="lt1"/>
              </a:buClr>
              <a:buSzPts val="5700"/>
              <a:buNone/>
              <a:defRPr sz="5700">
                <a:solidFill>
                  <a:schemeClr val="lt1"/>
                </a:solidFill>
              </a:defRPr>
            </a:lvl4pPr>
            <a:lvl5pPr lvl="4">
              <a:spcBef>
                <a:spcPts val="0"/>
              </a:spcBef>
              <a:spcAft>
                <a:spcPts val="0"/>
              </a:spcAft>
              <a:buClr>
                <a:schemeClr val="lt1"/>
              </a:buClr>
              <a:buSzPts val="5700"/>
              <a:buNone/>
              <a:defRPr sz="5700">
                <a:solidFill>
                  <a:schemeClr val="lt1"/>
                </a:solidFill>
              </a:defRPr>
            </a:lvl5pPr>
            <a:lvl6pPr lvl="5">
              <a:spcBef>
                <a:spcPts val="0"/>
              </a:spcBef>
              <a:spcAft>
                <a:spcPts val="0"/>
              </a:spcAft>
              <a:buClr>
                <a:schemeClr val="lt1"/>
              </a:buClr>
              <a:buSzPts val="5700"/>
              <a:buNone/>
              <a:defRPr sz="5700">
                <a:solidFill>
                  <a:schemeClr val="lt1"/>
                </a:solidFill>
              </a:defRPr>
            </a:lvl6pPr>
            <a:lvl7pPr lvl="6">
              <a:spcBef>
                <a:spcPts val="0"/>
              </a:spcBef>
              <a:spcAft>
                <a:spcPts val="0"/>
              </a:spcAft>
              <a:buClr>
                <a:schemeClr val="lt1"/>
              </a:buClr>
              <a:buSzPts val="5700"/>
              <a:buNone/>
              <a:defRPr sz="5700">
                <a:solidFill>
                  <a:schemeClr val="lt1"/>
                </a:solidFill>
              </a:defRPr>
            </a:lvl7pPr>
            <a:lvl8pPr lvl="7">
              <a:spcBef>
                <a:spcPts val="0"/>
              </a:spcBef>
              <a:spcAft>
                <a:spcPts val="0"/>
              </a:spcAft>
              <a:buClr>
                <a:schemeClr val="lt1"/>
              </a:buClr>
              <a:buSzPts val="5700"/>
              <a:buNone/>
              <a:defRPr sz="5700">
                <a:solidFill>
                  <a:schemeClr val="lt1"/>
                </a:solidFill>
              </a:defRPr>
            </a:lvl8pPr>
            <a:lvl9pPr lvl="8">
              <a:spcBef>
                <a:spcPts val="0"/>
              </a:spcBef>
              <a:spcAft>
                <a:spcPts val="0"/>
              </a:spcAft>
              <a:buClr>
                <a:schemeClr val="lt1"/>
              </a:buClr>
              <a:buSzPts val="5700"/>
              <a:buNone/>
              <a:defRPr sz="5700">
                <a:solidFill>
                  <a:schemeClr val="lt1"/>
                </a:solidFill>
              </a:defRPr>
            </a:lvl9pPr>
          </a:lstStyle>
          <a:p/>
        </p:txBody>
      </p:sp>
      <p:sp>
        <p:nvSpPr>
          <p:cNvPr id="126" name="Google Shape;126;p8"/>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938949" y="532231"/>
            <a:ext cx="1498968" cy="1776591"/>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955700" y="1064133"/>
            <a:ext cx="5145600" cy="3538200"/>
          </a:xfrm>
          <a:prstGeom prst="rect">
            <a:avLst/>
          </a:prstGeom>
          <a:ln cap="flat" cmpd="sng" w="9525">
            <a:solidFill>
              <a:schemeClr val="lt1"/>
            </a:solidFill>
            <a:prstDash val="solid"/>
            <a:round/>
            <a:headEnd len="sm" w="sm" type="none"/>
            <a:tailEnd len="sm" w="sm" type="none"/>
          </a:ln>
        </p:spPr>
        <p:txBody>
          <a:bodyPr anchorCtr="0" anchor="t" bIns="145600" lIns="145600" spcFirstLastPara="1" rIns="145600" wrap="square" tIns="1456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132" name="Google Shape;132;p9"/>
          <p:cNvSpPr txBox="1"/>
          <p:nvPr>
            <p:ph idx="1" type="subTitle"/>
          </p:nvPr>
        </p:nvSpPr>
        <p:spPr>
          <a:xfrm>
            <a:off x="1955700" y="4876805"/>
            <a:ext cx="5145600" cy="1290600"/>
          </a:xfrm>
          <a:prstGeom prst="rect">
            <a:avLst/>
          </a:prstGeom>
          <a:ln cap="flat" cmpd="sng" w="9525">
            <a:solidFill>
              <a:schemeClr val="lt1"/>
            </a:solidFill>
            <a:prstDash val="solid"/>
            <a:round/>
            <a:headEnd len="sm" w="sm" type="none"/>
            <a:tailEnd len="sm" w="sm" type="none"/>
          </a:ln>
        </p:spPr>
        <p:txBody>
          <a:bodyPr anchorCtr="0" anchor="t" bIns="145600" lIns="145600" spcFirstLastPara="1" rIns="145600" wrap="square" tIns="145600">
            <a:normAutofit/>
          </a:bodyPr>
          <a:lstStyle>
            <a:lvl1pPr lvl="0">
              <a:lnSpc>
                <a:spcPct val="100000"/>
              </a:lnSpc>
              <a:spcBef>
                <a:spcPts val="0"/>
              </a:spcBef>
              <a:spcAft>
                <a:spcPts val="0"/>
              </a:spcAft>
              <a:buSzPts val="2500"/>
              <a:buNone/>
              <a:defRPr sz="2500"/>
            </a:lvl1pPr>
            <a:lvl2pPr lvl="1">
              <a:lnSpc>
                <a:spcPct val="100000"/>
              </a:lnSpc>
              <a:spcBef>
                <a:spcPts val="0"/>
              </a:spcBef>
              <a:spcAft>
                <a:spcPts val="0"/>
              </a:spcAft>
              <a:buSzPts val="2500"/>
              <a:buNone/>
              <a:defRPr sz="2500"/>
            </a:lvl2pPr>
            <a:lvl3pPr lvl="2">
              <a:lnSpc>
                <a:spcPct val="100000"/>
              </a:lnSpc>
              <a:spcBef>
                <a:spcPts val="0"/>
              </a:spcBef>
              <a:spcAft>
                <a:spcPts val="0"/>
              </a:spcAft>
              <a:buSzPts val="2500"/>
              <a:buNone/>
              <a:defRPr sz="2500"/>
            </a:lvl3pPr>
            <a:lvl4pPr lvl="3">
              <a:lnSpc>
                <a:spcPct val="100000"/>
              </a:lnSpc>
              <a:spcBef>
                <a:spcPts val="0"/>
              </a:spcBef>
              <a:spcAft>
                <a:spcPts val="0"/>
              </a:spcAft>
              <a:buSzPts val="2500"/>
              <a:buNone/>
              <a:defRPr sz="2500"/>
            </a:lvl4pPr>
            <a:lvl5pPr lvl="4">
              <a:lnSpc>
                <a:spcPct val="100000"/>
              </a:lnSpc>
              <a:spcBef>
                <a:spcPts val="0"/>
              </a:spcBef>
              <a:spcAft>
                <a:spcPts val="0"/>
              </a:spcAft>
              <a:buSzPts val="2500"/>
              <a:buNone/>
              <a:defRPr sz="2500"/>
            </a:lvl5pPr>
            <a:lvl6pPr lvl="5">
              <a:lnSpc>
                <a:spcPct val="100000"/>
              </a:lnSpc>
              <a:spcBef>
                <a:spcPts val="0"/>
              </a:spcBef>
              <a:spcAft>
                <a:spcPts val="0"/>
              </a:spcAft>
              <a:buSzPts val="2500"/>
              <a:buNone/>
              <a:defRPr sz="2500"/>
            </a:lvl6pPr>
            <a:lvl7pPr lvl="6">
              <a:lnSpc>
                <a:spcPct val="100000"/>
              </a:lnSpc>
              <a:spcBef>
                <a:spcPts val="0"/>
              </a:spcBef>
              <a:spcAft>
                <a:spcPts val="0"/>
              </a:spcAft>
              <a:buSzPts val="2500"/>
              <a:buNone/>
              <a:defRPr sz="2500"/>
            </a:lvl7pPr>
            <a:lvl8pPr lvl="7">
              <a:lnSpc>
                <a:spcPct val="100000"/>
              </a:lnSpc>
              <a:spcBef>
                <a:spcPts val="0"/>
              </a:spcBef>
              <a:spcAft>
                <a:spcPts val="0"/>
              </a:spcAft>
              <a:buSzPts val="2500"/>
              <a:buNone/>
              <a:defRPr sz="2500"/>
            </a:lvl8pPr>
            <a:lvl9pPr lvl="8">
              <a:lnSpc>
                <a:spcPct val="100000"/>
              </a:lnSpc>
              <a:spcBef>
                <a:spcPts val="0"/>
              </a:spcBef>
              <a:spcAft>
                <a:spcPts val="0"/>
              </a:spcAft>
              <a:buSzPts val="2500"/>
              <a:buNone/>
              <a:defRPr sz="2500"/>
            </a:lvl9pPr>
          </a:lstStyle>
          <a:p/>
        </p:txBody>
      </p:sp>
      <p:sp>
        <p:nvSpPr>
          <p:cNvPr id="133" name="Google Shape;133;p9"/>
          <p:cNvSpPr txBox="1"/>
          <p:nvPr>
            <p:ph idx="2" type="body"/>
          </p:nvPr>
        </p:nvSpPr>
        <p:spPr>
          <a:xfrm>
            <a:off x="7355550" y="1175111"/>
            <a:ext cx="5145600" cy="6881100"/>
          </a:xfrm>
          <a:prstGeom prst="rect">
            <a:avLst/>
          </a:prstGeom>
          <a:ln cap="flat" cmpd="sng" w="9525">
            <a:solidFill>
              <a:schemeClr val="lt1"/>
            </a:solidFill>
            <a:prstDash val="solid"/>
            <a:round/>
            <a:headEnd len="sm" w="sm" type="none"/>
            <a:tailEnd len="sm" w="sm" type="none"/>
          </a:ln>
        </p:spPr>
        <p:txBody>
          <a:bodyPr anchorCtr="0" anchor="t" bIns="145600" lIns="145600" spcFirstLastPara="1" rIns="145600" wrap="square" tIns="145600">
            <a:normAutofit/>
          </a:bodyPr>
          <a:lstStyle>
            <a:lvl1pPr indent="-361950" lvl="0" marL="457200">
              <a:spcBef>
                <a:spcPts val="0"/>
              </a:spcBef>
              <a:spcAft>
                <a:spcPts val="0"/>
              </a:spcAft>
              <a:buSzPts val="21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34" name="Google Shape;134;p9"/>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1070059" y="6839324"/>
            <a:ext cx="1238088" cy="1467376"/>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45600" lIns="145600" spcFirstLastPara="1" rIns="145600" wrap="square" tIns="145600">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955700" y="7358178"/>
            <a:ext cx="8764800" cy="951000"/>
          </a:xfrm>
          <a:prstGeom prst="rect">
            <a:avLst/>
          </a:prstGeom>
        </p:spPr>
        <p:txBody>
          <a:bodyPr anchorCtr="0" anchor="t" bIns="145600" lIns="145600" spcFirstLastPara="1" rIns="145600" wrap="square" tIns="145600">
            <a:normAutofit/>
          </a:bodyPr>
          <a:lstStyle>
            <a:lvl1pPr indent="-228600" lvl="0" marL="457200">
              <a:lnSpc>
                <a:spcPct val="100000"/>
              </a:lnSpc>
              <a:spcBef>
                <a:spcPts val="0"/>
              </a:spcBef>
              <a:spcAft>
                <a:spcPts val="0"/>
              </a:spcAft>
              <a:buSzPts val="2100"/>
              <a:buNone/>
              <a:defRPr/>
            </a:lvl1pPr>
          </a:lstStyle>
          <a:p/>
        </p:txBody>
      </p:sp>
      <p:sp>
        <p:nvSpPr>
          <p:cNvPr id="140" name="Google Shape;140;p10"/>
          <p:cNvSpPr txBox="1"/>
          <p:nvPr>
            <p:ph idx="12" type="sldNum"/>
          </p:nvPr>
        </p:nvSpPr>
        <p:spPr>
          <a:xfrm>
            <a:off x="12676569" y="8421290"/>
            <a:ext cx="822900" cy="699600"/>
          </a:xfrm>
          <a:prstGeom prst="rect">
            <a:avLst/>
          </a:prstGeom>
        </p:spPr>
        <p:txBody>
          <a:bodyPr anchorCtr="0" anchor="ctr" bIns="145600" lIns="145600" spcFirstLastPara="1" rIns="145600" wrap="square" tIns="145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67550" y="791156"/>
            <a:ext cx="12780900" cy="1018200"/>
          </a:xfrm>
          <a:prstGeom prst="rect">
            <a:avLst/>
          </a:prstGeom>
          <a:noFill/>
          <a:ln>
            <a:noFill/>
          </a:ln>
        </p:spPr>
        <p:txBody>
          <a:bodyPr anchorCtr="0" anchor="t" bIns="145600" lIns="145600" spcFirstLastPara="1" rIns="145600" wrap="square" tIns="145600">
            <a:normAutofit/>
          </a:bodyPr>
          <a:lstStyle>
            <a:lvl1pPr lvl="0">
              <a:spcBef>
                <a:spcPts val="0"/>
              </a:spcBef>
              <a:spcAft>
                <a:spcPts val="0"/>
              </a:spcAft>
              <a:buClr>
                <a:schemeClr val="dk2"/>
              </a:buClr>
              <a:buSzPts val="4500"/>
              <a:buFont typeface="Maven Pro"/>
              <a:buNone/>
              <a:defRPr b="1" sz="4500">
                <a:solidFill>
                  <a:schemeClr val="dk2"/>
                </a:solidFill>
                <a:latin typeface="Maven Pro"/>
                <a:ea typeface="Maven Pro"/>
                <a:cs typeface="Maven Pro"/>
                <a:sym typeface="Maven Pro"/>
              </a:defRPr>
            </a:lvl1pPr>
            <a:lvl2pPr lvl="1">
              <a:spcBef>
                <a:spcPts val="0"/>
              </a:spcBef>
              <a:spcAft>
                <a:spcPts val="0"/>
              </a:spcAft>
              <a:buClr>
                <a:schemeClr val="dk2"/>
              </a:buClr>
              <a:buSzPts val="4500"/>
              <a:buFont typeface="Maven Pro"/>
              <a:buNone/>
              <a:defRPr b="1" sz="4500">
                <a:solidFill>
                  <a:schemeClr val="dk2"/>
                </a:solidFill>
                <a:latin typeface="Maven Pro"/>
                <a:ea typeface="Maven Pro"/>
                <a:cs typeface="Maven Pro"/>
                <a:sym typeface="Maven Pro"/>
              </a:defRPr>
            </a:lvl2pPr>
            <a:lvl3pPr lvl="2">
              <a:spcBef>
                <a:spcPts val="0"/>
              </a:spcBef>
              <a:spcAft>
                <a:spcPts val="0"/>
              </a:spcAft>
              <a:buClr>
                <a:schemeClr val="dk2"/>
              </a:buClr>
              <a:buSzPts val="4500"/>
              <a:buFont typeface="Maven Pro"/>
              <a:buNone/>
              <a:defRPr b="1" sz="4500">
                <a:solidFill>
                  <a:schemeClr val="dk2"/>
                </a:solidFill>
                <a:latin typeface="Maven Pro"/>
                <a:ea typeface="Maven Pro"/>
                <a:cs typeface="Maven Pro"/>
                <a:sym typeface="Maven Pro"/>
              </a:defRPr>
            </a:lvl3pPr>
            <a:lvl4pPr lvl="3">
              <a:spcBef>
                <a:spcPts val="0"/>
              </a:spcBef>
              <a:spcAft>
                <a:spcPts val="0"/>
              </a:spcAft>
              <a:buClr>
                <a:schemeClr val="dk2"/>
              </a:buClr>
              <a:buSzPts val="4500"/>
              <a:buFont typeface="Maven Pro"/>
              <a:buNone/>
              <a:defRPr b="1" sz="4500">
                <a:solidFill>
                  <a:schemeClr val="dk2"/>
                </a:solidFill>
                <a:latin typeface="Maven Pro"/>
                <a:ea typeface="Maven Pro"/>
                <a:cs typeface="Maven Pro"/>
                <a:sym typeface="Maven Pro"/>
              </a:defRPr>
            </a:lvl4pPr>
            <a:lvl5pPr lvl="4">
              <a:spcBef>
                <a:spcPts val="0"/>
              </a:spcBef>
              <a:spcAft>
                <a:spcPts val="0"/>
              </a:spcAft>
              <a:buClr>
                <a:schemeClr val="dk2"/>
              </a:buClr>
              <a:buSzPts val="4500"/>
              <a:buFont typeface="Maven Pro"/>
              <a:buNone/>
              <a:defRPr b="1" sz="4500">
                <a:solidFill>
                  <a:schemeClr val="dk2"/>
                </a:solidFill>
                <a:latin typeface="Maven Pro"/>
                <a:ea typeface="Maven Pro"/>
                <a:cs typeface="Maven Pro"/>
                <a:sym typeface="Maven Pro"/>
              </a:defRPr>
            </a:lvl5pPr>
            <a:lvl6pPr lvl="5">
              <a:spcBef>
                <a:spcPts val="0"/>
              </a:spcBef>
              <a:spcAft>
                <a:spcPts val="0"/>
              </a:spcAft>
              <a:buClr>
                <a:schemeClr val="dk2"/>
              </a:buClr>
              <a:buSzPts val="4500"/>
              <a:buFont typeface="Maven Pro"/>
              <a:buNone/>
              <a:defRPr b="1" sz="4500">
                <a:solidFill>
                  <a:schemeClr val="dk2"/>
                </a:solidFill>
                <a:latin typeface="Maven Pro"/>
                <a:ea typeface="Maven Pro"/>
                <a:cs typeface="Maven Pro"/>
                <a:sym typeface="Maven Pro"/>
              </a:defRPr>
            </a:lvl6pPr>
            <a:lvl7pPr lvl="6">
              <a:spcBef>
                <a:spcPts val="0"/>
              </a:spcBef>
              <a:spcAft>
                <a:spcPts val="0"/>
              </a:spcAft>
              <a:buClr>
                <a:schemeClr val="dk2"/>
              </a:buClr>
              <a:buSzPts val="4500"/>
              <a:buFont typeface="Maven Pro"/>
              <a:buNone/>
              <a:defRPr b="1" sz="4500">
                <a:solidFill>
                  <a:schemeClr val="dk2"/>
                </a:solidFill>
                <a:latin typeface="Maven Pro"/>
                <a:ea typeface="Maven Pro"/>
                <a:cs typeface="Maven Pro"/>
                <a:sym typeface="Maven Pro"/>
              </a:defRPr>
            </a:lvl7pPr>
            <a:lvl8pPr lvl="7">
              <a:spcBef>
                <a:spcPts val="0"/>
              </a:spcBef>
              <a:spcAft>
                <a:spcPts val="0"/>
              </a:spcAft>
              <a:buClr>
                <a:schemeClr val="dk2"/>
              </a:buClr>
              <a:buSzPts val="4500"/>
              <a:buFont typeface="Maven Pro"/>
              <a:buNone/>
              <a:defRPr b="1" sz="4500">
                <a:solidFill>
                  <a:schemeClr val="dk2"/>
                </a:solidFill>
                <a:latin typeface="Maven Pro"/>
                <a:ea typeface="Maven Pro"/>
                <a:cs typeface="Maven Pro"/>
                <a:sym typeface="Maven Pro"/>
              </a:defRPr>
            </a:lvl8pPr>
            <a:lvl9pPr lvl="8">
              <a:spcBef>
                <a:spcPts val="0"/>
              </a:spcBef>
              <a:spcAft>
                <a:spcPts val="0"/>
              </a:spcAft>
              <a:buClr>
                <a:schemeClr val="dk2"/>
              </a:buClr>
              <a:buSzPts val="4500"/>
              <a:buFont typeface="Maven Pro"/>
              <a:buNone/>
              <a:defRPr b="1" sz="45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467550" y="2048844"/>
            <a:ext cx="12780900" cy="6073500"/>
          </a:xfrm>
          <a:prstGeom prst="rect">
            <a:avLst/>
          </a:prstGeom>
          <a:noFill/>
          <a:ln>
            <a:noFill/>
          </a:ln>
        </p:spPr>
        <p:txBody>
          <a:bodyPr anchorCtr="0" anchor="t" bIns="145600" lIns="145600" spcFirstLastPara="1" rIns="145600" wrap="square" tIns="145600">
            <a:normAutofit/>
          </a:bodyPr>
          <a:lstStyle>
            <a:lvl1pPr indent="-361950" lvl="0" marL="457200">
              <a:lnSpc>
                <a:spcPct val="115000"/>
              </a:lnSpc>
              <a:spcBef>
                <a:spcPts val="0"/>
              </a:spcBef>
              <a:spcAft>
                <a:spcPts val="0"/>
              </a:spcAft>
              <a:buClr>
                <a:schemeClr val="dk2"/>
              </a:buClr>
              <a:buSzPts val="2100"/>
              <a:buFont typeface="Nunito"/>
              <a:buChar char="●"/>
              <a:defRPr sz="2100">
                <a:solidFill>
                  <a:schemeClr val="dk2"/>
                </a:solidFill>
                <a:latin typeface="Nunito"/>
                <a:ea typeface="Nunito"/>
                <a:cs typeface="Nunito"/>
                <a:sym typeface="Nunito"/>
              </a:defRPr>
            </a:lvl1pPr>
            <a:lvl2pPr indent="-342900" lvl="1" marL="9144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2pPr>
            <a:lvl3pPr indent="-342900" lvl="2" marL="13716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3pPr>
            <a:lvl4pPr indent="-342900" lvl="3" marL="18288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4pPr>
            <a:lvl5pPr indent="-342900" lvl="4" marL="22860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5pPr>
            <a:lvl6pPr indent="-342900" lvl="5" marL="2743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6pPr>
            <a:lvl7pPr indent="-342900" lvl="6" marL="32004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7pPr>
            <a:lvl8pPr indent="-342900" lvl="7" marL="36576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8pPr>
            <a:lvl9pPr indent="-342900" lvl="8" marL="41148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12676569" y="8421290"/>
            <a:ext cx="822900" cy="699600"/>
          </a:xfrm>
          <a:prstGeom prst="rect">
            <a:avLst/>
          </a:prstGeom>
          <a:noFill/>
          <a:ln>
            <a:noFill/>
          </a:ln>
        </p:spPr>
        <p:txBody>
          <a:bodyPr anchorCtr="0" anchor="ctr" bIns="145600" lIns="145600" spcFirstLastPara="1" rIns="145600" wrap="square" tIns="145600">
            <a:normAutofit/>
          </a:bodyPr>
          <a:lstStyle>
            <a:lvl1pPr lvl="0" algn="r">
              <a:buNone/>
              <a:defRPr sz="1400">
                <a:solidFill>
                  <a:schemeClr val="dk2"/>
                </a:solidFill>
                <a:latin typeface="Nunito"/>
                <a:ea typeface="Nunito"/>
                <a:cs typeface="Nunito"/>
                <a:sym typeface="Nunito"/>
              </a:defRPr>
            </a:lvl1pPr>
            <a:lvl2pPr lvl="1" algn="r">
              <a:buNone/>
              <a:defRPr sz="1400">
                <a:solidFill>
                  <a:schemeClr val="dk2"/>
                </a:solidFill>
                <a:latin typeface="Nunito"/>
                <a:ea typeface="Nunito"/>
                <a:cs typeface="Nunito"/>
                <a:sym typeface="Nunito"/>
              </a:defRPr>
            </a:lvl2pPr>
            <a:lvl3pPr lvl="2" algn="r">
              <a:buNone/>
              <a:defRPr sz="1400">
                <a:solidFill>
                  <a:schemeClr val="dk2"/>
                </a:solidFill>
                <a:latin typeface="Nunito"/>
                <a:ea typeface="Nunito"/>
                <a:cs typeface="Nunito"/>
                <a:sym typeface="Nunito"/>
              </a:defRPr>
            </a:lvl3pPr>
            <a:lvl4pPr lvl="3" algn="r">
              <a:buNone/>
              <a:defRPr sz="1400">
                <a:solidFill>
                  <a:schemeClr val="dk2"/>
                </a:solidFill>
                <a:latin typeface="Nunito"/>
                <a:ea typeface="Nunito"/>
                <a:cs typeface="Nunito"/>
                <a:sym typeface="Nunito"/>
              </a:defRPr>
            </a:lvl4pPr>
            <a:lvl5pPr lvl="4" algn="r">
              <a:buNone/>
              <a:defRPr sz="1400">
                <a:solidFill>
                  <a:schemeClr val="dk2"/>
                </a:solidFill>
                <a:latin typeface="Nunito"/>
                <a:ea typeface="Nunito"/>
                <a:cs typeface="Nunito"/>
                <a:sym typeface="Nunito"/>
              </a:defRPr>
            </a:lvl5pPr>
            <a:lvl6pPr lvl="5" algn="r">
              <a:buNone/>
              <a:defRPr sz="1400">
                <a:solidFill>
                  <a:schemeClr val="dk2"/>
                </a:solidFill>
                <a:latin typeface="Nunito"/>
                <a:ea typeface="Nunito"/>
                <a:cs typeface="Nunito"/>
                <a:sym typeface="Nunito"/>
              </a:defRPr>
            </a:lvl6pPr>
            <a:lvl7pPr lvl="6" algn="r">
              <a:buNone/>
              <a:defRPr sz="1400">
                <a:solidFill>
                  <a:schemeClr val="dk2"/>
                </a:solidFill>
                <a:latin typeface="Nunito"/>
                <a:ea typeface="Nunito"/>
                <a:cs typeface="Nunito"/>
                <a:sym typeface="Nunito"/>
              </a:defRPr>
            </a:lvl7pPr>
            <a:lvl8pPr lvl="7" algn="r">
              <a:buNone/>
              <a:defRPr sz="1400">
                <a:solidFill>
                  <a:schemeClr val="dk2"/>
                </a:solidFill>
                <a:latin typeface="Nunito"/>
                <a:ea typeface="Nunito"/>
                <a:cs typeface="Nunito"/>
                <a:sym typeface="Nunito"/>
              </a:defRPr>
            </a:lvl8pPr>
            <a:lvl9pPr lvl="8" algn="r">
              <a:buNone/>
              <a:defRPr sz="14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236000" y="2869000"/>
            <a:ext cx="6383100" cy="3329700"/>
          </a:xfrm>
          <a:prstGeom prst="rect">
            <a:avLst/>
          </a:prstGeom>
        </p:spPr>
        <p:txBody>
          <a:bodyPr anchorCtr="0" anchor="ctr" bIns="145600" lIns="145600" spcFirstLastPara="1" rIns="145600" wrap="square" tIns="145600">
            <a:normAutofit/>
          </a:bodyPr>
          <a:lstStyle/>
          <a:p>
            <a:pPr indent="0" lvl="0" marL="0" rtl="0" algn="l">
              <a:spcBef>
                <a:spcPts val="0"/>
              </a:spcBef>
              <a:spcAft>
                <a:spcPts val="0"/>
              </a:spcAft>
              <a:buNone/>
            </a:pPr>
            <a:r>
              <a:rPr lang="en"/>
              <a:t>Project 5 udacity </a:t>
            </a:r>
            <a:endParaRPr/>
          </a:p>
        </p:txBody>
      </p:sp>
      <p:sp>
        <p:nvSpPr>
          <p:cNvPr id="278" name="Google Shape;278;p13"/>
          <p:cNvSpPr txBox="1"/>
          <p:nvPr>
            <p:ph idx="1" type="subTitle"/>
          </p:nvPr>
        </p:nvSpPr>
        <p:spPr>
          <a:xfrm>
            <a:off x="1236000" y="6393422"/>
            <a:ext cx="6383100" cy="12363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lang="en"/>
              <a:t>Data visualization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1143050" y="74650"/>
            <a:ext cx="11863800" cy="1256100"/>
          </a:xfrm>
          <a:prstGeom prst="rect">
            <a:avLst/>
          </a:prstGeom>
        </p:spPr>
        <p:txBody>
          <a:bodyPr anchorCtr="0" anchor="t" bIns="145600" lIns="145600" spcFirstLastPara="1" rIns="145600" wrap="square" tIns="145600">
            <a:noAutofit/>
          </a:bodyPr>
          <a:lstStyle/>
          <a:p>
            <a:pPr indent="0" lvl="0" marL="0" rtl="0" algn="ctr">
              <a:spcBef>
                <a:spcPts val="0"/>
              </a:spcBef>
              <a:spcAft>
                <a:spcPts val="0"/>
              </a:spcAft>
              <a:buSzPts val="990"/>
              <a:buNone/>
            </a:pPr>
            <a:r>
              <a:rPr lang="en" sz="3750"/>
              <a:t>The  popularity in relation with the revenue</a:t>
            </a:r>
            <a:endParaRPr sz="3750"/>
          </a:p>
        </p:txBody>
      </p:sp>
      <p:sp>
        <p:nvSpPr>
          <p:cNvPr id="354" name="Google Shape;354;p22"/>
          <p:cNvSpPr txBox="1"/>
          <p:nvPr/>
        </p:nvSpPr>
        <p:spPr>
          <a:xfrm>
            <a:off x="10618225" y="2205375"/>
            <a:ext cx="27432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There is positive strong relation between the revenue and  popularity  </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All the five genres  except the horror have the least popularity  among all </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Despite being more popular than music, history, comedy, romance, and drama, the horror genre generated less revenue than those other genres.</a:t>
            </a:r>
            <a:endParaRPr>
              <a:highlight>
                <a:schemeClr val="lt1"/>
              </a:highlight>
              <a:latin typeface="Nunito"/>
              <a:ea typeface="Nunito"/>
              <a:cs typeface="Nunito"/>
              <a:sym typeface="Nunito"/>
            </a:endParaRPr>
          </a:p>
        </p:txBody>
      </p:sp>
      <p:pic>
        <p:nvPicPr>
          <p:cNvPr id="355" name="Google Shape;355;p22"/>
          <p:cNvPicPr preferRelativeResize="0"/>
          <p:nvPr/>
        </p:nvPicPr>
        <p:blipFill>
          <a:blip r:embed="rId3">
            <a:alphaModFix/>
          </a:blip>
          <a:stretch>
            <a:fillRect/>
          </a:stretch>
        </p:blipFill>
        <p:spPr>
          <a:xfrm>
            <a:off x="152400" y="1483150"/>
            <a:ext cx="5592149" cy="4828591"/>
          </a:xfrm>
          <a:prstGeom prst="rect">
            <a:avLst/>
          </a:prstGeom>
          <a:noFill/>
          <a:ln>
            <a:noFill/>
          </a:ln>
        </p:spPr>
      </p:pic>
      <p:pic>
        <p:nvPicPr>
          <p:cNvPr id="356" name="Google Shape;356;p22"/>
          <p:cNvPicPr preferRelativeResize="0"/>
          <p:nvPr/>
        </p:nvPicPr>
        <p:blipFill>
          <a:blip r:embed="rId4">
            <a:alphaModFix/>
          </a:blip>
          <a:stretch>
            <a:fillRect/>
          </a:stretch>
        </p:blipFill>
        <p:spPr>
          <a:xfrm>
            <a:off x="5551050" y="1483150"/>
            <a:ext cx="5194699" cy="4467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ph type="title"/>
          </p:nvPr>
        </p:nvSpPr>
        <p:spPr>
          <a:xfrm>
            <a:off x="1143050" y="74650"/>
            <a:ext cx="11863800" cy="1256100"/>
          </a:xfrm>
          <a:prstGeom prst="rect">
            <a:avLst/>
          </a:prstGeom>
        </p:spPr>
        <p:txBody>
          <a:bodyPr anchorCtr="0" anchor="t" bIns="145600" lIns="145600" spcFirstLastPara="1" rIns="145600" wrap="square" tIns="145600">
            <a:noAutofit/>
          </a:bodyPr>
          <a:lstStyle/>
          <a:p>
            <a:pPr indent="0" lvl="0" marL="0" rtl="0" algn="ctr">
              <a:spcBef>
                <a:spcPts val="0"/>
              </a:spcBef>
              <a:spcAft>
                <a:spcPts val="0"/>
              </a:spcAft>
              <a:buSzPts val="990"/>
              <a:buNone/>
            </a:pPr>
            <a:r>
              <a:rPr lang="en" sz="3750"/>
              <a:t>The  vote count in relation with the revenue</a:t>
            </a:r>
            <a:endParaRPr sz="3750"/>
          </a:p>
        </p:txBody>
      </p:sp>
      <p:sp>
        <p:nvSpPr>
          <p:cNvPr id="362" name="Google Shape;362;p23"/>
          <p:cNvSpPr txBox="1"/>
          <p:nvPr/>
        </p:nvSpPr>
        <p:spPr>
          <a:xfrm>
            <a:off x="10618225" y="2205375"/>
            <a:ext cx="2743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There is positive strong relation between the revenue and  vote count  </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All the five genres  have the least vote count   among all genres</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Foreign</a:t>
            </a:r>
            <a:r>
              <a:rPr lang="en">
                <a:highlight>
                  <a:schemeClr val="lt1"/>
                </a:highlight>
                <a:latin typeface="Nunito"/>
                <a:ea typeface="Nunito"/>
                <a:cs typeface="Nunito"/>
                <a:sym typeface="Nunito"/>
              </a:rPr>
              <a:t> , Tv movies and </a:t>
            </a:r>
            <a:r>
              <a:rPr lang="en">
                <a:highlight>
                  <a:schemeClr val="lt1"/>
                </a:highlight>
                <a:latin typeface="Nunito"/>
                <a:ea typeface="Nunito"/>
                <a:cs typeface="Nunito"/>
                <a:sym typeface="Nunito"/>
              </a:rPr>
              <a:t>documentary</a:t>
            </a:r>
            <a:r>
              <a:rPr lang="en">
                <a:highlight>
                  <a:schemeClr val="lt1"/>
                </a:highlight>
                <a:latin typeface="Nunito"/>
                <a:ea typeface="Nunito"/>
                <a:cs typeface="Nunito"/>
                <a:sym typeface="Nunito"/>
              </a:rPr>
              <a:t> have very low vote count with 22 or less </a:t>
            </a:r>
            <a:endParaRPr>
              <a:highlight>
                <a:schemeClr val="lt1"/>
              </a:highlight>
              <a:latin typeface="Nunito"/>
              <a:ea typeface="Nunito"/>
              <a:cs typeface="Nunito"/>
              <a:sym typeface="Nunito"/>
            </a:endParaRPr>
          </a:p>
        </p:txBody>
      </p:sp>
      <p:pic>
        <p:nvPicPr>
          <p:cNvPr id="363" name="Google Shape;363;p23"/>
          <p:cNvPicPr preferRelativeResize="0"/>
          <p:nvPr/>
        </p:nvPicPr>
        <p:blipFill>
          <a:blip r:embed="rId3">
            <a:alphaModFix/>
          </a:blip>
          <a:stretch>
            <a:fillRect/>
          </a:stretch>
        </p:blipFill>
        <p:spPr>
          <a:xfrm>
            <a:off x="152400" y="1483150"/>
            <a:ext cx="5246249" cy="4408258"/>
          </a:xfrm>
          <a:prstGeom prst="rect">
            <a:avLst/>
          </a:prstGeom>
          <a:noFill/>
          <a:ln>
            <a:noFill/>
          </a:ln>
        </p:spPr>
      </p:pic>
      <p:pic>
        <p:nvPicPr>
          <p:cNvPr id="364" name="Google Shape;364;p23"/>
          <p:cNvPicPr preferRelativeResize="0"/>
          <p:nvPr/>
        </p:nvPicPr>
        <p:blipFill>
          <a:blip r:embed="rId4">
            <a:alphaModFix/>
          </a:blip>
          <a:stretch>
            <a:fillRect/>
          </a:stretch>
        </p:blipFill>
        <p:spPr>
          <a:xfrm>
            <a:off x="5551049" y="1602825"/>
            <a:ext cx="4914777" cy="41689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type="title"/>
          </p:nvPr>
        </p:nvSpPr>
        <p:spPr>
          <a:xfrm>
            <a:off x="1143050" y="74650"/>
            <a:ext cx="11863800" cy="1256100"/>
          </a:xfrm>
          <a:prstGeom prst="rect">
            <a:avLst/>
          </a:prstGeom>
        </p:spPr>
        <p:txBody>
          <a:bodyPr anchorCtr="0" anchor="t" bIns="145600" lIns="145600" spcFirstLastPara="1" rIns="145600" wrap="square" tIns="145600">
            <a:noAutofit/>
          </a:bodyPr>
          <a:lstStyle/>
          <a:p>
            <a:pPr indent="0" lvl="0" marL="0" rtl="0" algn="ctr">
              <a:spcBef>
                <a:spcPts val="0"/>
              </a:spcBef>
              <a:spcAft>
                <a:spcPts val="0"/>
              </a:spcAft>
              <a:buSzPts val="990"/>
              <a:buNone/>
            </a:pPr>
            <a:r>
              <a:rPr lang="en" sz="3750"/>
              <a:t>The  runtime in relation with the revenue</a:t>
            </a:r>
            <a:endParaRPr sz="3750"/>
          </a:p>
        </p:txBody>
      </p:sp>
      <p:sp>
        <p:nvSpPr>
          <p:cNvPr id="370" name="Google Shape;370;p24"/>
          <p:cNvSpPr txBox="1"/>
          <p:nvPr/>
        </p:nvSpPr>
        <p:spPr>
          <a:xfrm>
            <a:off x="10618225" y="2205375"/>
            <a:ext cx="27432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There is no clear relation between revenue and average runtime of the genre movies</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All five genres have a varied runtime, with foreign  runtime among the highest-runtime genres while having no revenue.</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The genres with the shortest runtimes include TV movies, which also had no revenue.</a:t>
            </a:r>
            <a:endParaRPr>
              <a:highlight>
                <a:schemeClr val="lt1"/>
              </a:highlight>
              <a:latin typeface="Nunito"/>
              <a:ea typeface="Nunito"/>
              <a:cs typeface="Nunito"/>
              <a:sym typeface="Nunito"/>
            </a:endParaRPr>
          </a:p>
        </p:txBody>
      </p:sp>
      <p:pic>
        <p:nvPicPr>
          <p:cNvPr id="371" name="Google Shape;371;p24"/>
          <p:cNvPicPr preferRelativeResize="0"/>
          <p:nvPr/>
        </p:nvPicPr>
        <p:blipFill>
          <a:blip r:embed="rId3">
            <a:alphaModFix/>
          </a:blip>
          <a:stretch>
            <a:fillRect/>
          </a:stretch>
        </p:blipFill>
        <p:spPr>
          <a:xfrm>
            <a:off x="152400" y="1483150"/>
            <a:ext cx="5246250" cy="4450071"/>
          </a:xfrm>
          <a:prstGeom prst="rect">
            <a:avLst/>
          </a:prstGeom>
          <a:noFill/>
          <a:ln>
            <a:noFill/>
          </a:ln>
        </p:spPr>
      </p:pic>
      <p:pic>
        <p:nvPicPr>
          <p:cNvPr id="372" name="Google Shape;372;p24"/>
          <p:cNvPicPr preferRelativeResize="0"/>
          <p:nvPr/>
        </p:nvPicPr>
        <p:blipFill>
          <a:blip r:embed="rId4">
            <a:alphaModFix/>
          </a:blip>
          <a:stretch>
            <a:fillRect/>
          </a:stretch>
        </p:blipFill>
        <p:spPr>
          <a:xfrm>
            <a:off x="5551050" y="1483150"/>
            <a:ext cx="4914774" cy="416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5"/>
          <p:cNvSpPr txBox="1"/>
          <p:nvPr>
            <p:ph type="title"/>
          </p:nvPr>
        </p:nvSpPr>
        <p:spPr>
          <a:xfrm>
            <a:off x="1143050" y="74650"/>
            <a:ext cx="11863800" cy="1256100"/>
          </a:xfrm>
          <a:prstGeom prst="rect">
            <a:avLst/>
          </a:prstGeom>
        </p:spPr>
        <p:txBody>
          <a:bodyPr anchorCtr="0" anchor="t" bIns="145600" lIns="145600" spcFirstLastPara="1" rIns="145600" wrap="square" tIns="145600">
            <a:noAutofit/>
          </a:bodyPr>
          <a:lstStyle/>
          <a:p>
            <a:pPr indent="0" lvl="0" marL="0" rtl="0" algn="ctr">
              <a:spcBef>
                <a:spcPts val="0"/>
              </a:spcBef>
              <a:spcAft>
                <a:spcPts val="0"/>
              </a:spcAft>
              <a:buSzPts val="990"/>
              <a:buNone/>
            </a:pPr>
            <a:r>
              <a:rPr lang="en" sz="3750"/>
              <a:t>The number of released movie in relation with the revenue</a:t>
            </a:r>
            <a:endParaRPr sz="3750"/>
          </a:p>
        </p:txBody>
      </p:sp>
      <p:pic>
        <p:nvPicPr>
          <p:cNvPr id="378" name="Google Shape;378;p25"/>
          <p:cNvPicPr preferRelativeResize="0"/>
          <p:nvPr/>
        </p:nvPicPr>
        <p:blipFill>
          <a:blip r:embed="rId3">
            <a:alphaModFix/>
          </a:blip>
          <a:stretch>
            <a:fillRect/>
          </a:stretch>
        </p:blipFill>
        <p:spPr>
          <a:xfrm>
            <a:off x="1143050" y="2205375"/>
            <a:ext cx="4753901" cy="4268949"/>
          </a:xfrm>
          <a:prstGeom prst="rect">
            <a:avLst/>
          </a:prstGeom>
          <a:noFill/>
          <a:ln>
            <a:noFill/>
          </a:ln>
        </p:spPr>
      </p:pic>
      <p:sp>
        <p:nvSpPr>
          <p:cNvPr id="379" name="Google Shape;379;p25"/>
          <p:cNvSpPr txBox="1"/>
          <p:nvPr/>
        </p:nvSpPr>
        <p:spPr>
          <a:xfrm>
            <a:off x="10898150" y="2205375"/>
            <a:ext cx="2463300" cy="4710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There is no clear relation between revenue and number of released movies </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The number of released movies of foreign genre is only about 12 movie  hence it apparent that it has nearly zero revenue during this period  </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Although Tv Movies have about 50 movies released none of it obtained any revenue </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Despite the number of documentary released movies which is 267 , it only obtained an average of nearly 80.000 $</a:t>
            </a:r>
            <a:endParaRPr>
              <a:highlight>
                <a:schemeClr val="lt1"/>
              </a:highlight>
              <a:latin typeface="Nunito"/>
              <a:ea typeface="Nunito"/>
              <a:cs typeface="Nunito"/>
              <a:sym typeface="Nunito"/>
            </a:endParaRPr>
          </a:p>
        </p:txBody>
      </p:sp>
      <p:pic>
        <p:nvPicPr>
          <p:cNvPr id="380" name="Google Shape;380;p25"/>
          <p:cNvPicPr preferRelativeResize="0"/>
          <p:nvPr/>
        </p:nvPicPr>
        <p:blipFill>
          <a:blip r:embed="rId4">
            <a:alphaModFix/>
          </a:blip>
          <a:stretch>
            <a:fillRect/>
          </a:stretch>
        </p:blipFill>
        <p:spPr>
          <a:xfrm>
            <a:off x="5896950" y="2205375"/>
            <a:ext cx="4614474" cy="391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ph type="title"/>
          </p:nvPr>
        </p:nvSpPr>
        <p:spPr>
          <a:xfrm>
            <a:off x="668525" y="193804"/>
            <a:ext cx="10545600" cy="1009800"/>
          </a:xfrm>
          <a:prstGeom prst="rect">
            <a:avLst/>
          </a:prstGeom>
        </p:spPr>
        <p:txBody>
          <a:bodyPr anchorCtr="0" anchor="t" bIns="145600" lIns="145600" spcFirstLastPara="1" rIns="145600" wrap="square" tIns="145600">
            <a:normAutofit fontScale="90000"/>
          </a:bodyPr>
          <a:lstStyle/>
          <a:p>
            <a:pPr indent="0" lvl="0" marL="0" rtl="0" algn="l">
              <a:spcBef>
                <a:spcPts val="0"/>
              </a:spcBef>
              <a:spcAft>
                <a:spcPts val="0"/>
              </a:spcAft>
              <a:buNone/>
            </a:pPr>
            <a:r>
              <a:rPr lang="en"/>
              <a:t>Revenue by Genres and Released Year</a:t>
            </a:r>
            <a:endParaRPr/>
          </a:p>
        </p:txBody>
      </p:sp>
      <p:pic>
        <p:nvPicPr>
          <p:cNvPr id="386" name="Google Shape;386;p26"/>
          <p:cNvPicPr preferRelativeResize="0"/>
          <p:nvPr/>
        </p:nvPicPr>
        <p:blipFill>
          <a:blip r:embed="rId3">
            <a:alphaModFix/>
          </a:blip>
          <a:stretch>
            <a:fillRect/>
          </a:stretch>
        </p:blipFill>
        <p:spPr>
          <a:xfrm>
            <a:off x="467900" y="1504500"/>
            <a:ext cx="9645676" cy="6007575"/>
          </a:xfrm>
          <a:prstGeom prst="rect">
            <a:avLst/>
          </a:prstGeom>
          <a:noFill/>
          <a:ln>
            <a:noFill/>
          </a:ln>
        </p:spPr>
      </p:pic>
      <p:sp>
        <p:nvSpPr>
          <p:cNvPr id="387" name="Google Shape;387;p26"/>
          <p:cNvSpPr txBox="1"/>
          <p:nvPr/>
        </p:nvSpPr>
        <p:spPr>
          <a:xfrm>
            <a:off x="10147000" y="1788675"/>
            <a:ext cx="3309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Foreign and TV movies generated no revenue during the five years.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Even </a:t>
            </a:r>
            <a:r>
              <a:rPr lang="en">
                <a:latin typeface="Nunito"/>
                <a:ea typeface="Nunito"/>
                <a:cs typeface="Nunito"/>
                <a:sym typeface="Nunito"/>
              </a:rPr>
              <a:t>though</a:t>
            </a:r>
            <a:r>
              <a:rPr lang="en">
                <a:latin typeface="Nunito"/>
                <a:ea typeface="Nunito"/>
                <a:cs typeface="Nunito"/>
                <a:sym typeface="Nunito"/>
              </a:rPr>
              <a:t> the music genre </a:t>
            </a:r>
            <a:r>
              <a:rPr lang="en">
                <a:latin typeface="Nunito"/>
                <a:ea typeface="Nunito"/>
                <a:cs typeface="Nunito"/>
                <a:sym typeface="Nunito"/>
              </a:rPr>
              <a:t>revenue increases from 2013 to 2016 , it havely drop  in 2017 </a:t>
            </a:r>
            <a:r>
              <a:rPr lang="en">
                <a:latin typeface="Nunito"/>
                <a:ea typeface="Nunito"/>
                <a:cs typeface="Nunito"/>
                <a:sym typeface="Nunito"/>
              </a:rPr>
              <a: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Horror</a:t>
            </a:r>
            <a:r>
              <a:rPr lang="en">
                <a:latin typeface="Nunito"/>
                <a:ea typeface="Nunito"/>
                <a:cs typeface="Nunito"/>
                <a:sym typeface="Nunito"/>
              </a:rPr>
              <a:t> movies </a:t>
            </a:r>
            <a:r>
              <a:rPr lang="en">
                <a:latin typeface="Nunito"/>
                <a:ea typeface="Nunito"/>
                <a:cs typeface="Nunito"/>
                <a:sym typeface="Nunito"/>
              </a:rPr>
              <a:t>revenue</a:t>
            </a:r>
            <a:r>
              <a:rPr lang="en">
                <a:latin typeface="Nunito"/>
                <a:ea typeface="Nunito"/>
                <a:cs typeface="Nunito"/>
                <a:sym typeface="Nunito"/>
              </a:rPr>
              <a:t> have </a:t>
            </a:r>
            <a:r>
              <a:rPr lang="en">
                <a:latin typeface="Nunito"/>
                <a:ea typeface="Nunito"/>
                <a:cs typeface="Nunito"/>
                <a:sym typeface="Nunito"/>
              </a:rPr>
              <a:t>dropped</a:t>
            </a:r>
            <a:r>
              <a:rPr lang="en">
                <a:latin typeface="Nunito"/>
                <a:ea typeface="Nunito"/>
                <a:cs typeface="Nunito"/>
                <a:sym typeface="Nunito"/>
              </a:rPr>
              <a:t> in 2014 and 2015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668525" y="193804"/>
            <a:ext cx="10545600" cy="1009800"/>
          </a:xfrm>
          <a:prstGeom prst="rect">
            <a:avLst/>
          </a:prstGeom>
        </p:spPr>
        <p:txBody>
          <a:bodyPr anchorCtr="0" anchor="t" bIns="145600" lIns="145600" spcFirstLastPara="1" rIns="145600" wrap="square" tIns="145600">
            <a:normAutofit fontScale="90000"/>
          </a:bodyPr>
          <a:lstStyle/>
          <a:p>
            <a:pPr indent="0" lvl="0" marL="0" rtl="0" algn="ctr">
              <a:spcBef>
                <a:spcPts val="0"/>
              </a:spcBef>
              <a:spcAft>
                <a:spcPts val="0"/>
              </a:spcAft>
              <a:buNone/>
            </a:pPr>
            <a:r>
              <a:rPr lang="en"/>
              <a:t>Number of </a:t>
            </a:r>
            <a:r>
              <a:rPr lang="en"/>
              <a:t>released</a:t>
            </a:r>
            <a:r>
              <a:rPr lang="en"/>
              <a:t> movies </a:t>
            </a:r>
            <a:r>
              <a:rPr lang="en"/>
              <a:t> by Genres and Released Year</a:t>
            </a:r>
            <a:endParaRPr/>
          </a:p>
        </p:txBody>
      </p:sp>
      <p:pic>
        <p:nvPicPr>
          <p:cNvPr id="393" name="Google Shape;393;p27"/>
          <p:cNvPicPr preferRelativeResize="0"/>
          <p:nvPr/>
        </p:nvPicPr>
        <p:blipFill>
          <a:blip r:embed="rId3">
            <a:alphaModFix/>
          </a:blip>
          <a:stretch>
            <a:fillRect/>
          </a:stretch>
        </p:blipFill>
        <p:spPr>
          <a:xfrm>
            <a:off x="530525" y="1578675"/>
            <a:ext cx="9349000" cy="6134025"/>
          </a:xfrm>
          <a:prstGeom prst="rect">
            <a:avLst/>
          </a:prstGeom>
          <a:noFill/>
          <a:ln>
            <a:noFill/>
          </a:ln>
        </p:spPr>
      </p:pic>
      <p:sp>
        <p:nvSpPr>
          <p:cNvPr id="394" name="Google Shape;394;p27"/>
          <p:cNvSpPr txBox="1"/>
          <p:nvPr/>
        </p:nvSpPr>
        <p:spPr>
          <a:xfrm>
            <a:off x="10147000" y="1788675"/>
            <a:ext cx="3309900" cy="664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Char char="●"/>
            </a:pPr>
            <a:r>
              <a:rPr lang="en" sz="1700">
                <a:latin typeface="Nunito"/>
                <a:ea typeface="Nunito"/>
                <a:cs typeface="Nunito"/>
                <a:sym typeface="Nunito"/>
              </a:rPr>
              <a:t>No movies were released for </a:t>
            </a:r>
            <a:r>
              <a:rPr lang="en" sz="1700">
                <a:latin typeface="Nunito"/>
                <a:ea typeface="Nunito"/>
                <a:cs typeface="Nunito"/>
                <a:sym typeface="Nunito"/>
              </a:rPr>
              <a:t>foreign</a:t>
            </a:r>
            <a:r>
              <a:rPr lang="en" sz="1700">
                <a:latin typeface="Nunito"/>
                <a:ea typeface="Nunito"/>
                <a:cs typeface="Nunito"/>
                <a:sym typeface="Nunito"/>
              </a:rPr>
              <a:t> genre in 2013, 2014, or 2015.</a:t>
            </a:r>
            <a:endParaRPr sz="1700">
              <a:latin typeface="Nunito"/>
              <a:ea typeface="Nunito"/>
              <a:cs typeface="Nunito"/>
              <a:sym typeface="Nunito"/>
            </a:endParaRPr>
          </a:p>
          <a:p>
            <a:pPr indent="-336550" lvl="0" marL="457200" rtl="0" algn="l">
              <a:lnSpc>
                <a:spcPct val="115000"/>
              </a:lnSpc>
              <a:spcBef>
                <a:spcPts val="0"/>
              </a:spcBef>
              <a:spcAft>
                <a:spcPts val="0"/>
              </a:spcAft>
              <a:buClr>
                <a:srgbClr val="0E101A"/>
              </a:buClr>
              <a:buSzPts val="1700"/>
              <a:buFont typeface="Nunito"/>
              <a:buChar char="●"/>
            </a:pPr>
            <a:r>
              <a:rPr lang="en" sz="1700">
                <a:solidFill>
                  <a:srgbClr val="0E101A"/>
                </a:solidFill>
                <a:latin typeface="Nunito"/>
                <a:ea typeface="Nunito"/>
                <a:cs typeface="Nunito"/>
                <a:sym typeface="Nunito"/>
              </a:rPr>
              <a:t>There is no clear relation between the number of released movies and the revenue.</a:t>
            </a:r>
            <a:endParaRPr sz="1700">
              <a:solidFill>
                <a:srgbClr val="0E101A"/>
              </a:solidFill>
              <a:latin typeface="Nunito"/>
              <a:ea typeface="Nunito"/>
              <a:cs typeface="Nunito"/>
              <a:sym typeface="Nunito"/>
            </a:endParaRPr>
          </a:p>
          <a:p>
            <a:pPr indent="-336550" lvl="0" marL="457200" rtl="0" algn="l">
              <a:lnSpc>
                <a:spcPct val="115000"/>
              </a:lnSpc>
              <a:spcBef>
                <a:spcPts val="0"/>
              </a:spcBef>
              <a:spcAft>
                <a:spcPts val="0"/>
              </a:spcAft>
              <a:buClr>
                <a:srgbClr val="0E101A"/>
              </a:buClr>
              <a:buSzPts val="1700"/>
              <a:buFont typeface="Nunito"/>
              <a:buChar char="●"/>
            </a:pPr>
            <a:r>
              <a:rPr lang="en" sz="1700">
                <a:solidFill>
                  <a:srgbClr val="0E101A"/>
                </a:solidFill>
                <a:latin typeface="Nunito"/>
                <a:ea typeface="Nunito"/>
                <a:cs typeface="Nunito"/>
                <a:sym typeface="Nunito"/>
              </a:rPr>
              <a:t>The number of released movie genres, documentary and horror, kept increasing during the years and exceeded many genres with higher revenue, such as Adventure, Fantasy and Family. </a:t>
            </a:r>
            <a:endParaRPr sz="1700">
              <a:solidFill>
                <a:srgbClr val="0E101A"/>
              </a:solidFill>
              <a:latin typeface="Nunito"/>
              <a:ea typeface="Nunito"/>
              <a:cs typeface="Nunito"/>
              <a:sym typeface="Nunito"/>
            </a:endParaRPr>
          </a:p>
          <a:p>
            <a:pPr indent="-336550" lvl="0" marL="457200" rtl="0" algn="l">
              <a:lnSpc>
                <a:spcPct val="115000"/>
              </a:lnSpc>
              <a:spcBef>
                <a:spcPts val="0"/>
              </a:spcBef>
              <a:spcAft>
                <a:spcPts val="0"/>
              </a:spcAft>
              <a:buClr>
                <a:srgbClr val="0E101A"/>
              </a:buClr>
              <a:buSzPts val="1700"/>
              <a:buFont typeface="Nunito"/>
              <a:buChar char="●"/>
            </a:pPr>
            <a:r>
              <a:rPr lang="en" sz="1700">
                <a:solidFill>
                  <a:srgbClr val="0E101A"/>
                </a:solidFill>
                <a:latin typeface="Nunito"/>
                <a:ea typeface="Nunito"/>
                <a:cs typeface="Nunito"/>
                <a:sym typeface="Nunito"/>
              </a:rPr>
              <a:t>Even though genres like western don't have the least revenue, it has the least number of released movies from 2013 to 2017</a:t>
            </a:r>
            <a:endParaRPr sz="1700">
              <a:solidFill>
                <a:srgbClr val="0E101A"/>
              </a:solidFill>
              <a:latin typeface="Nunito"/>
              <a:ea typeface="Nunito"/>
              <a:cs typeface="Nunito"/>
              <a:sym typeface="Nunito"/>
            </a:endParaRPr>
          </a:p>
          <a:p>
            <a:pPr indent="0" lvl="0" marL="457200" rtl="0" algn="l">
              <a:spcBef>
                <a:spcPts val="0"/>
              </a:spcBef>
              <a:spcAft>
                <a:spcPts val="0"/>
              </a:spcAft>
              <a:buNone/>
            </a:pPr>
            <a:r>
              <a:t/>
            </a:r>
            <a:endParaRPr sz="17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type="title"/>
          </p:nvPr>
        </p:nvSpPr>
        <p:spPr>
          <a:xfrm>
            <a:off x="668525" y="193804"/>
            <a:ext cx="10545600" cy="10098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lang="en"/>
              <a:t>Budget</a:t>
            </a:r>
            <a:r>
              <a:rPr lang="en"/>
              <a:t> by Genres and Released Year</a:t>
            </a:r>
            <a:endParaRPr/>
          </a:p>
        </p:txBody>
      </p:sp>
      <p:sp>
        <p:nvSpPr>
          <p:cNvPr id="400" name="Google Shape;400;p28"/>
          <p:cNvSpPr txBox="1"/>
          <p:nvPr/>
        </p:nvSpPr>
        <p:spPr>
          <a:xfrm>
            <a:off x="10147000" y="1788675"/>
            <a:ext cx="33099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02124"/>
              </a:buClr>
              <a:buSzPts val="1800"/>
              <a:buFont typeface="Nunito"/>
              <a:buChar char="●"/>
            </a:pPr>
            <a:r>
              <a:rPr lang="en" sz="1800">
                <a:solidFill>
                  <a:srgbClr val="202124"/>
                </a:solidFill>
                <a:latin typeface="Nunito"/>
                <a:ea typeface="Nunito"/>
                <a:cs typeface="Nunito"/>
                <a:sym typeface="Nunito"/>
              </a:rPr>
              <a:t>Foreign  genre have budget only in 2013</a:t>
            </a:r>
            <a:endParaRPr sz="1800">
              <a:solidFill>
                <a:srgbClr val="202124"/>
              </a:solidFill>
              <a:latin typeface="Nunito"/>
              <a:ea typeface="Nunito"/>
              <a:cs typeface="Nunito"/>
              <a:sym typeface="Nunito"/>
            </a:endParaRPr>
          </a:p>
          <a:p>
            <a:pPr indent="-342900" lvl="0" marL="457200" rtl="0" algn="l">
              <a:spcBef>
                <a:spcPts val="0"/>
              </a:spcBef>
              <a:spcAft>
                <a:spcPts val="0"/>
              </a:spcAft>
              <a:buClr>
                <a:srgbClr val="202124"/>
              </a:buClr>
              <a:buSzPts val="1800"/>
              <a:buFont typeface="Nunito"/>
              <a:buChar char="●"/>
            </a:pPr>
            <a:r>
              <a:rPr lang="en" sz="1800">
                <a:solidFill>
                  <a:srgbClr val="202124"/>
                </a:solidFill>
                <a:latin typeface="Nunito"/>
                <a:ea typeface="Nunito"/>
                <a:cs typeface="Nunito"/>
                <a:sym typeface="Nunito"/>
              </a:rPr>
              <a:t>Tv movies , </a:t>
            </a:r>
            <a:r>
              <a:rPr lang="en" sz="1800">
                <a:solidFill>
                  <a:srgbClr val="202124"/>
                </a:solidFill>
                <a:latin typeface="Nunito"/>
                <a:ea typeface="Nunito"/>
                <a:cs typeface="Nunito"/>
                <a:sym typeface="Nunito"/>
              </a:rPr>
              <a:t>documentary</a:t>
            </a:r>
            <a:r>
              <a:rPr lang="en" sz="1800">
                <a:solidFill>
                  <a:srgbClr val="202124"/>
                </a:solidFill>
                <a:latin typeface="Nunito"/>
                <a:ea typeface="Nunito"/>
                <a:cs typeface="Nunito"/>
                <a:sym typeface="Nunito"/>
              </a:rPr>
              <a:t> and </a:t>
            </a:r>
            <a:r>
              <a:rPr lang="en" sz="1800">
                <a:solidFill>
                  <a:srgbClr val="202124"/>
                </a:solidFill>
                <a:latin typeface="Nunito"/>
                <a:ea typeface="Nunito"/>
                <a:cs typeface="Nunito"/>
                <a:sym typeface="Nunito"/>
              </a:rPr>
              <a:t>foreign</a:t>
            </a:r>
            <a:r>
              <a:rPr lang="en" sz="1800">
                <a:solidFill>
                  <a:srgbClr val="202124"/>
                </a:solidFill>
                <a:latin typeface="Nunito"/>
                <a:ea typeface="Nunito"/>
                <a:cs typeface="Nunito"/>
                <a:sym typeface="Nunito"/>
              </a:rPr>
              <a:t> </a:t>
            </a:r>
            <a:r>
              <a:rPr lang="en" sz="1800">
                <a:solidFill>
                  <a:srgbClr val="202124"/>
                </a:solidFill>
                <a:highlight>
                  <a:schemeClr val="lt1"/>
                </a:highlight>
                <a:latin typeface="Nunito Light"/>
                <a:ea typeface="Nunito Light"/>
                <a:cs typeface="Nunito Light"/>
                <a:sym typeface="Nunito Light"/>
              </a:rPr>
              <a:t>genre</a:t>
            </a:r>
            <a:r>
              <a:rPr lang="en" sz="1800">
                <a:solidFill>
                  <a:srgbClr val="202124"/>
                </a:solidFill>
                <a:latin typeface="Nunito"/>
                <a:ea typeface="Nunito"/>
                <a:cs typeface="Nunito"/>
                <a:sym typeface="Nunito"/>
              </a:rPr>
              <a:t>  have the least budget during all the years </a:t>
            </a:r>
            <a:endParaRPr sz="1800">
              <a:solidFill>
                <a:srgbClr val="202124"/>
              </a:solidFill>
              <a:latin typeface="Nunito"/>
              <a:ea typeface="Nunito"/>
              <a:cs typeface="Nunito"/>
              <a:sym typeface="Nunito"/>
            </a:endParaRPr>
          </a:p>
          <a:p>
            <a:pPr indent="-342900" lvl="0" marL="457200" rtl="0" algn="l">
              <a:spcBef>
                <a:spcPts val="0"/>
              </a:spcBef>
              <a:spcAft>
                <a:spcPts val="0"/>
              </a:spcAft>
              <a:buClr>
                <a:srgbClr val="202124"/>
              </a:buClr>
              <a:buSzPts val="1800"/>
              <a:buFont typeface="Nunito"/>
              <a:buChar char="●"/>
            </a:pPr>
            <a:r>
              <a:rPr lang="en" sz="1800">
                <a:solidFill>
                  <a:srgbClr val="202124"/>
                </a:solidFill>
                <a:latin typeface="Nunito"/>
                <a:ea typeface="Nunito"/>
                <a:cs typeface="Nunito"/>
                <a:sym typeface="Nunito"/>
              </a:rPr>
              <a:t>The horror genre also had lower budgets generally, with the exception of 2017, which also reflected in its revenue during this year, when horror made the most revenue.</a:t>
            </a:r>
            <a:endParaRPr sz="1800">
              <a:solidFill>
                <a:srgbClr val="202124"/>
              </a:solidFill>
              <a:latin typeface="Nunito"/>
              <a:ea typeface="Nunito"/>
              <a:cs typeface="Nunito"/>
              <a:sym typeface="Nunito"/>
            </a:endParaRPr>
          </a:p>
          <a:p>
            <a:pPr indent="0" lvl="0" marL="457200" rtl="0" algn="l">
              <a:spcBef>
                <a:spcPts val="0"/>
              </a:spcBef>
              <a:spcAft>
                <a:spcPts val="0"/>
              </a:spcAft>
              <a:buNone/>
            </a:pPr>
            <a:r>
              <a:t/>
            </a:r>
            <a:endParaRPr sz="1800">
              <a:solidFill>
                <a:srgbClr val="202124"/>
              </a:solidFill>
              <a:latin typeface="Nunito"/>
              <a:ea typeface="Nunito"/>
              <a:cs typeface="Nunito"/>
              <a:sym typeface="Nunito"/>
            </a:endParaRPr>
          </a:p>
        </p:txBody>
      </p:sp>
      <p:pic>
        <p:nvPicPr>
          <p:cNvPr id="401" name="Google Shape;401;p28"/>
          <p:cNvPicPr preferRelativeResize="0"/>
          <p:nvPr/>
        </p:nvPicPr>
        <p:blipFill>
          <a:blip r:embed="rId3">
            <a:alphaModFix/>
          </a:blip>
          <a:stretch>
            <a:fillRect/>
          </a:stretch>
        </p:blipFill>
        <p:spPr>
          <a:xfrm>
            <a:off x="1205850" y="1788675"/>
            <a:ext cx="9022802" cy="4145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9"/>
          <p:cNvSpPr txBox="1"/>
          <p:nvPr>
            <p:ph type="title"/>
          </p:nvPr>
        </p:nvSpPr>
        <p:spPr>
          <a:xfrm>
            <a:off x="668525" y="193804"/>
            <a:ext cx="10545600" cy="1009800"/>
          </a:xfrm>
          <a:prstGeom prst="rect">
            <a:avLst/>
          </a:prstGeom>
        </p:spPr>
        <p:txBody>
          <a:bodyPr anchorCtr="0" anchor="t" bIns="145600" lIns="145600" spcFirstLastPara="1" rIns="145600" wrap="square" tIns="145600">
            <a:normAutofit fontScale="90000"/>
          </a:bodyPr>
          <a:lstStyle/>
          <a:p>
            <a:pPr indent="0" lvl="0" marL="0" rtl="0" algn="l">
              <a:spcBef>
                <a:spcPts val="0"/>
              </a:spcBef>
              <a:spcAft>
                <a:spcPts val="0"/>
              </a:spcAft>
              <a:buNone/>
            </a:pPr>
            <a:r>
              <a:rPr lang="en"/>
              <a:t>Popularity </a:t>
            </a:r>
            <a:r>
              <a:rPr lang="en"/>
              <a:t>by Genres and Released Year</a:t>
            </a:r>
            <a:endParaRPr/>
          </a:p>
        </p:txBody>
      </p:sp>
      <p:sp>
        <p:nvSpPr>
          <p:cNvPr id="407" name="Google Shape;407;p29"/>
          <p:cNvSpPr txBox="1"/>
          <p:nvPr/>
        </p:nvSpPr>
        <p:spPr>
          <a:xfrm>
            <a:off x="9294450" y="1788675"/>
            <a:ext cx="41625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202124"/>
              </a:buClr>
              <a:buSzPts val="2000"/>
              <a:buFont typeface="Nunito"/>
              <a:buChar char="●"/>
            </a:pPr>
            <a:r>
              <a:rPr lang="en" sz="2000">
                <a:solidFill>
                  <a:srgbClr val="202124"/>
                </a:solidFill>
                <a:latin typeface="Nunito"/>
                <a:ea typeface="Nunito"/>
                <a:cs typeface="Nunito"/>
                <a:sym typeface="Nunito"/>
              </a:rPr>
              <a:t>Tv movies ,documentary ,foreign and music  </a:t>
            </a:r>
            <a:r>
              <a:rPr lang="en" sz="2000">
                <a:solidFill>
                  <a:srgbClr val="202124"/>
                </a:solidFill>
                <a:highlight>
                  <a:schemeClr val="lt1"/>
                </a:highlight>
                <a:latin typeface="Nunito"/>
                <a:ea typeface="Nunito"/>
                <a:cs typeface="Nunito"/>
                <a:sym typeface="Nunito"/>
              </a:rPr>
              <a:t>genres</a:t>
            </a:r>
            <a:r>
              <a:rPr lang="en" sz="2000">
                <a:solidFill>
                  <a:srgbClr val="202124"/>
                </a:solidFill>
                <a:latin typeface="Nunito"/>
                <a:ea typeface="Nunito"/>
                <a:cs typeface="Nunito"/>
                <a:sym typeface="Nunito"/>
              </a:rPr>
              <a:t>  have the least popularity  on most of the years. </a:t>
            </a:r>
            <a:endParaRPr sz="2000">
              <a:solidFill>
                <a:srgbClr val="202124"/>
              </a:solidFill>
              <a:latin typeface="Nunito"/>
              <a:ea typeface="Nunito"/>
              <a:cs typeface="Nunito"/>
              <a:sym typeface="Nunito"/>
            </a:endParaRPr>
          </a:p>
          <a:p>
            <a:pPr indent="-355600" lvl="0" marL="457200" rtl="0" algn="l">
              <a:spcBef>
                <a:spcPts val="0"/>
              </a:spcBef>
              <a:spcAft>
                <a:spcPts val="0"/>
              </a:spcAft>
              <a:buClr>
                <a:srgbClr val="202124"/>
              </a:buClr>
              <a:buSzPts val="2000"/>
              <a:buFont typeface="Nunito"/>
              <a:buChar char="●"/>
            </a:pPr>
            <a:r>
              <a:rPr lang="en" sz="2000">
                <a:solidFill>
                  <a:srgbClr val="202124"/>
                </a:solidFill>
                <a:latin typeface="Nunito"/>
                <a:ea typeface="Nunito"/>
                <a:cs typeface="Nunito"/>
                <a:sym typeface="Nunito"/>
              </a:rPr>
              <a:t>Despite receiving less revenue than other genres like drama and romance, the horror genre is more popular than either of those two.</a:t>
            </a:r>
            <a:endParaRPr sz="2000">
              <a:solidFill>
                <a:srgbClr val="202124"/>
              </a:solidFill>
              <a:latin typeface="Nunito"/>
              <a:ea typeface="Nunito"/>
              <a:cs typeface="Nunito"/>
              <a:sym typeface="Nunito"/>
            </a:endParaRPr>
          </a:p>
          <a:p>
            <a:pPr indent="0" lvl="0" marL="0" rtl="0" algn="l">
              <a:spcBef>
                <a:spcPts val="0"/>
              </a:spcBef>
              <a:spcAft>
                <a:spcPts val="0"/>
              </a:spcAft>
              <a:buNone/>
            </a:pPr>
            <a:r>
              <a:t/>
            </a:r>
            <a:endParaRPr sz="2000">
              <a:solidFill>
                <a:srgbClr val="202124"/>
              </a:solidFill>
              <a:latin typeface="Nunito"/>
              <a:ea typeface="Nunito"/>
              <a:cs typeface="Nunito"/>
              <a:sym typeface="Nunito"/>
            </a:endParaRPr>
          </a:p>
          <a:p>
            <a:pPr indent="0" lvl="0" marL="457200" rtl="0" algn="l">
              <a:spcBef>
                <a:spcPts val="0"/>
              </a:spcBef>
              <a:spcAft>
                <a:spcPts val="0"/>
              </a:spcAft>
              <a:buNone/>
            </a:pPr>
            <a:r>
              <a:t/>
            </a:r>
            <a:endParaRPr sz="2000">
              <a:solidFill>
                <a:srgbClr val="202124"/>
              </a:solidFill>
              <a:latin typeface="Nunito"/>
              <a:ea typeface="Nunito"/>
              <a:cs typeface="Nunito"/>
              <a:sym typeface="Nunito"/>
            </a:endParaRPr>
          </a:p>
        </p:txBody>
      </p:sp>
      <p:pic>
        <p:nvPicPr>
          <p:cNvPr id="408" name="Google Shape;408;p29"/>
          <p:cNvPicPr preferRelativeResize="0"/>
          <p:nvPr/>
        </p:nvPicPr>
        <p:blipFill>
          <a:blip r:embed="rId3">
            <a:alphaModFix/>
          </a:blip>
          <a:stretch>
            <a:fillRect/>
          </a:stretch>
        </p:blipFill>
        <p:spPr>
          <a:xfrm>
            <a:off x="296475" y="1337350"/>
            <a:ext cx="8997975" cy="47300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0"/>
          <p:cNvSpPr txBox="1"/>
          <p:nvPr>
            <p:ph type="title"/>
          </p:nvPr>
        </p:nvSpPr>
        <p:spPr>
          <a:xfrm>
            <a:off x="668525" y="193804"/>
            <a:ext cx="10545600" cy="1009800"/>
          </a:xfrm>
          <a:prstGeom prst="rect">
            <a:avLst/>
          </a:prstGeom>
        </p:spPr>
        <p:txBody>
          <a:bodyPr anchorCtr="0" anchor="t" bIns="145600" lIns="145600" spcFirstLastPara="1" rIns="145600" wrap="square" tIns="145600">
            <a:normAutofit fontScale="90000"/>
          </a:bodyPr>
          <a:lstStyle/>
          <a:p>
            <a:pPr indent="0" lvl="0" marL="0" rtl="0" algn="l">
              <a:spcBef>
                <a:spcPts val="0"/>
              </a:spcBef>
              <a:spcAft>
                <a:spcPts val="0"/>
              </a:spcAft>
              <a:buNone/>
            </a:pPr>
            <a:r>
              <a:rPr lang="en"/>
              <a:t>Vote count</a:t>
            </a:r>
            <a:r>
              <a:rPr lang="en"/>
              <a:t> by Genres and Released Year</a:t>
            </a:r>
            <a:endParaRPr/>
          </a:p>
        </p:txBody>
      </p:sp>
      <p:sp>
        <p:nvSpPr>
          <p:cNvPr id="414" name="Google Shape;414;p30"/>
          <p:cNvSpPr txBox="1"/>
          <p:nvPr/>
        </p:nvSpPr>
        <p:spPr>
          <a:xfrm>
            <a:off x="9294450" y="1788675"/>
            <a:ext cx="41625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202124"/>
              </a:buClr>
              <a:buSzPts val="2000"/>
              <a:buFont typeface="Nunito"/>
              <a:buChar char="●"/>
            </a:pPr>
            <a:r>
              <a:rPr lang="en" sz="2000">
                <a:solidFill>
                  <a:srgbClr val="202124"/>
                </a:solidFill>
                <a:latin typeface="Nunito"/>
                <a:ea typeface="Nunito"/>
                <a:cs typeface="Nunito"/>
                <a:sym typeface="Nunito"/>
              </a:rPr>
              <a:t>Tv movies ,documentary ,foreign and music  </a:t>
            </a:r>
            <a:r>
              <a:rPr lang="en" sz="2000">
                <a:solidFill>
                  <a:srgbClr val="202124"/>
                </a:solidFill>
                <a:highlight>
                  <a:schemeClr val="lt1"/>
                </a:highlight>
                <a:latin typeface="Nunito"/>
                <a:ea typeface="Nunito"/>
                <a:cs typeface="Nunito"/>
                <a:sym typeface="Nunito"/>
              </a:rPr>
              <a:t>genres</a:t>
            </a:r>
            <a:r>
              <a:rPr lang="en" sz="2000">
                <a:solidFill>
                  <a:srgbClr val="202124"/>
                </a:solidFill>
                <a:latin typeface="Nunito"/>
                <a:ea typeface="Nunito"/>
                <a:cs typeface="Nunito"/>
                <a:sym typeface="Nunito"/>
              </a:rPr>
              <a:t>  have the least vote count  on most of the years. </a:t>
            </a:r>
            <a:endParaRPr sz="2000">
              <a:solidFill>
                <a:srgbClr val="202124"/>
              </a:solidFill>
              <a:latin typeface="Nunito"/>
              <a:ea typeface="Nunito"/>
              <a:cs typeface="Nunito"/>
              <a:sym typeface="Nunito"/>
            </a:endParaRPr>
          </a:p>
          <a:p>
            <a:pPr indent="-355600" lvl="0" marL="457200" rtl="0" algn="l">
              <a:spcBef>
                <a:spcPts val="0"/>
              </a:spcBef>
              <a:spcAft>
                <a:spcPts val="0"/>
              </a:spcAft>
              <a:buClr>
                <a:srgbClr val="202124"/>
              </a:buClr>
              <a:buSzPts val="2000"/>
              <a:buFont typeface="Nunito"/>
              <a:buChar char="●"/>
            </a:pPr>
            <a:r>
              <a:rPr lang="en" sz="2000">
                <a:solidFill>
                  <a:srgbClr val="202124"/>
                </a:solidFill>
                <a:latin typeface="Nunito"/>
                <a:ea typeface="Nunito"/>
                <a:cs typeface="Nunito"/>
                <a:sym typeface="Nunito"/>
              </a:rPr>
              <a:t>The horror genre receives more votes compared to drama, comedy, and romance even though it generates less revenue</a:t>
            </a:r>
            <a:r>
              <a:rPr lang="en" sz="2000">
                <a:solidFill>
                  <a:srgbClr val="202124"/>
                </a:solidFill>
                <a:latin typeface="Nunito"/>
                <a:ea typeface="Nunito"/>
                <a:cs typeface="Nunito"/>
                <a:sym typeface="Nunito"/>
              </a:rPr>
              <a:t>.</a:t>
            </a:r>
            <a:endParaRPr sz="2000">
              <a:solidFill>
                <a:srgbClr val="202124"/>
              </a:solidFill>
              <a:latin typeface="Nunito"/>
              <a:ea typeface="Nunito"/>
              <a:cs typeface="Nunito"/>
              <a:sym typeface="Nunito"/>
            </a:endParaRPr>
          </a:p>
          <a:p>
            <a:pPr indent="0" lvl="0" marL="0" rtl="0" algn="l">
              <a:spcBef>
                <a:spcPts val="0"/>
              </a:spcBef>
              <a:spcAft>
                <a:spcPts val="0"/>
              </a:spcAft>
              <a:buNone/>
            </a:pPr>
            <a:r>
              <a:t/>
            </a:r>
            <a:endParaRPr sz="2000">
              <a:solidFill>
                <a:srgbClr val="202124"/>
              </a:solidFill>
              <a:latin typeface="Nunito"/>
              <a:ea typeface="Nunito"/>
              <a:cs typeface="Nunito"/>
              <a:sym typeface="Nunito"/>
            </a:endParaRPr>
          </a:p>
          <a:p>
            <a:pPr indent="0" lvl="0" marL="457200" rtl="0" algn="l">
              <a:spcBef>
                <a:spcPts val="0"/>
              </a:spcBef>
              <a:spcAft>
                <a:spcPts val="0"/>
              </a:spcAft>
              <a:buNone/>
            </a:pPr>
            <a:r>
              <a:t/>
            </a:r>
            <a:endParaRPr sz="2000">
              <a:solidFill>
                <a:srgbClr val="202124"/>
              </a:solidFill>
              <a:latin typeface="Nunito"/>
              <a:ea typeface="Nunito"/>
              <a:cs typeface="Nunito"/>
              <a:sym typeface="Nunito"/>
            </a:endParaRPr>
          </a:p>
        </p:txBody>
      </p:sp>
      <p:pic>
        <p:nvPicPr>
          <p:cNvPr id="415" name="Google Shape;415;p30"/>
          <p:cNvPicPr preferRelativeResize="0"/>
          <p:nvPr/>
        </p:nvPicPr>
        <p:blipFill>
          <a:blip r:embed="rId3">
            <a:alphaModFix/>
          </a:blip>
          <a:stretch>
            <a:fillRect/>
          </a:stretch>
        </p:blipFill>
        <p:spPr>
          <a:xfrm>
            <a:off x="470025" y="1690329"/>
            <a:ext cx="8989650" cy="4130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1"/>
          <p:cNvSpPr txBox="1"/>
          <p:nvPr>
            <p:ph type="title"/>
          </p:nvPr>
        </p:nvSpPr>
        <p:spPr>
          <a:xfrm>
            <a:off x="668525" y="193804"/>
            <a:ext cx="10545600" cy="1009800"/>
          </a:xfrm>
          <a:prstGeom prst="rect">
            <a:avLst/>
          </a:prstGeom>
        </p:spPr>
        <p:txBody>
          <a:bodyPr anchorCtr="0" anchor="t" bIns="145600" lIns="145600" spcFirstLastPara="1" rIns="145600" wrap="square" tIns="145600">
            <a:normAutofit fontScale="90000"/>
          </a:bodyPr>
          <a:lstStyle/>
          <a:p>
            <a:pPr indent="0" lvl="0" marL="0" rtl="0" algn="l">
              <a:spcBef>
                <a:spcPts val="0"/>
              </a:spcBef>
              <a:spcAft>
                <a:spcPts val="0"/>
              </a:spcAft>
              <a:buNone/>
            </a:pPr>
            <a:r>
              <a:rPr lang="en"/>
              <a:t>Runtime</a:t>
            </a:r>
            <a:r>
              <a:rPr lang="en"/>
              <a:t> by Genres and Released Year</a:t>
            </a:r>
            <a:endParaRPr/>
          </a:p>
        </p:txBody>
      </p:sp>
      <p:sp>
        <p:nvSpPr>
          <p:cNvPr id="421" name="Google Shape;421;p31"/>
          <p:cNvSpPr txBox="1"/>
          <p:nvPr/>
        </p:nvSpPr>
        <p:spPr>
          <a:xfrm>
            <a:off x="9294450" y="1788675"/>
            <a:ext cx="4162500" cy="18471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202124"/>
              </a:buClr>
              <a:buSzPts val="2200"/>
              <a:buFont typeface="Nunito"/>
              <a:buChar char="●"/>
            </a:pPr>
            <a:r>
              <a:rPr lang="en" sz="2200">
                <a:solidFill>
                  <a:srgbClr val="202124"/>
                </a:solidFill>
                <a:latin typeface="Nunito"/>
                <a:ea typeface="Nunito"/>
                <a:cs typeface="Nunito"/>
                <a:sym typeface="Nunito"/>
              </a:rPr>
              <a:t>There no clear distinction between low and high revenue genres regrading runtime</a:t>
            </a:r>
            <a:endParaRPr sz="2200">
              <a:solidFill>
                <a:srgbClr val="202124"/>
              </a:solidFill>
              <a:latin typeface="Nunito"/>
              <a:ea typeface="Nunito"/>
              <a:cs typeface="Nunito"/>
              <a:sym typeface="Nunito"/>
            </a:endParaRPr>
          </a:p>
          <a:p>
            <a:pPr indent="0" lvl="0" marL="457200" rtl="0" algn="l">
              <a:spcBef>
                <a:spcPts val="0"/>
              </a:spcBef>
              <a:spcAft>
                <a:spcPts val="0"/>
              </a:spcAft>
              <a:buNone/>
            </a:pPr>
            <a:r>
              <a:t/>
            </a:r>
            <a:endParaRPr sz="2000">
              <a:solidFill>
                <a:srgbClr val="202124"/>
              </a:solidFill>
              <a:latin typeface="Nunito"/>
              <a:ea typeface="Nunito"/>
              <a:cs typeface="Nunito"/>
              <a:sym typeface="Nunito"/>
            </a:endParaRPr>
          </a:p>
        </p:txBody>
      </p:sp>
      <p:pic>
        <p:nvPicPr>
          <p:cNvPr id="422" name="Google Shape;422;p31"/>
          <p:cNvPicPr preferRelativeResize="0"/>
          <p:nvPr/>
        </p:nvPicPr>
        <p:blipFill>
          <a:blip r:embed="rId3">
            <a:alphaModFix/>
          </a:blip>
          <a:stretch>
            <a:fillRect/>
          </a:stretch>
        </p:blipFill>
        <p:spPr>
          <a:xfrm>
            <a:off x="347375" y="1788675"/>
            <a:ext cx="9095572" cy="4179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955700" y="3537867"/>
            <a:ext cx="10545600" cy="45183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lang="en"/>
              <a:t>what were the causes of the low revenues of  5 genres with least revenue from 2013 to 2017  ?</a:t>
            </a:r>
            <a:endParaRPr/>
          </a:p>
          <a:p>
            <a:pPr indent="-361950" lvl="0" marL="457200" rtl="0" algn="l">
              <a:spcBef>
                <a:spcPts val="1900"/>
              </a:spcBef>
              <a:spcAft>
                <a:spcPts val="0"/>
              </a:spcAft>
              <a:buSzPts val="2100"/>
              <a:buAutoNum type="arabicPeriod"/>
            </a:pPr>
            <a:r>
              <a:rPr lang="en"/>
              <a:t>Was it the budget that causes this drop in revenue ?  </a:t>
            </a:r>
            <a:endParaRPr/>
          </a:p>
          <a:p>
            <a:pPr indent="-361950" lvl="0" marL="457200" rtl="0" algn="l">
              <a:spcBef>
                <a:spcPts val="0"/>
              </a:spcBef>
              <a:spcAft>
                <a:spcPts val="0"/>
              </a:spcAft>
              <a:buSzPts val="2100"/>
              <a:buAutoNum type="arabicPeriod"/>
            </a:pPr>
            <a:r>
              <a:rPr lang="en"/>
              <a:t>Was it  the popularity for this genres </a:t>
            </a:r>
            <a:endParaRPr/>
          </a:p>
          <a:p>
            <a:pPr indent="-361950" lvl="0" marL="457200" rtl="0" algn="l">
              <a:spcBef>
                <a:spcPts val="0"/>
              </a:spcBef>
              <a:spcAft>
                <a:spcPts val="0"/>
              </a:spcAft>
              <a:buSzPts val="2100"/>
              <a:buAutoNum type="arabicPeriod"/>
            </a:pPr>
            <a:r>
              <a:rPr lang="en"/>
              <a:t>Is it the number of movie released in this genres </a:t>
            </a:r>
            <a:endParaRPr/>
          </a:p>
          <a:p>
            <a:pPr indent="-361950" lvl="0" marL="457200" rtl="0" algn="l">
              <a:spcBef>
                <a:spcPts val="0"/>
              </a:spcBef>
              <a:spcAft>
                <a:spcPts val="0"/>
              </a:spcAft>
              <a:buSzPts val="2100"/>
              <a:buAutoNum type="arabicPeriod"/>
            </a:pPr>
            <a:r>
              <a:rPr lang="en"/>
              <a:t>Is it average time duration of this genre movies ? </a:t>
            </a:r>
            <a:endParaRPr/>
          </a:p>
        </p:txBody>
      </p:sp>
      <p:sp>
        <p:nvSpPr>
          <p:cNvPr id="284" name="Google Shape;284;p14"/>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Clr>
                <a:schemeClr val="dk1"/>
              </a:buClr>
              <a:buSzPts val="1100"/>
              <a:buFont typeface="Arial"/>
              <a:buNone/>
            </a:pPr>
            <a:r>
              <a:rPr lang="en"/>
              <a:t>Problem statements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2"/>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lang="en"/>
              <a:t>Bias</a:t>
            </a:r>
            <a:r>
              <a:rPr lang="en"/>
              <a:t> and Limitations </a:t>
            </a:r>
            <a:endParaRPr/>
          </a:p>
        </p:txBody>
      </p:sp>
      <p:sp>
        <p:nvSpPr>
          <p:cNvPr id="428" name="Google Shape;428;p32"/>
          <p:cNvSpPr txBox="1"/>
          <p:nvPr>
            <p:ph idx="1" type="body"/>
          </p:nvPr>
        </p:nvSpPr>
        <p:spPr>
          <a:xfrm>
            <a:off x="1955700" y="3537867"/>
            <a:ext cx="10545600" cy="4518300"/>
          </a:xfrm>
          <a:prstGeom prst="rect">
            <a:avLst/>
          </a:prstGeom>
        </p:spPr>
        <p:txBody>
          <a:bodyPr anchorCtr="0" anchor="t" bIns="145600" lIns="145600" spcFirstLastPara="1" rIns="145600" wrap="square" tIns="145600">
            <a:normAutofit/>
          </a:bodyPr>
          <a:lstStyle/>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dataset has many missing value and mismatch in the data</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Only consider the features such as budget,popularity and duration time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distribution of some of the variables is skewed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3"/>
          <p:cNvSpPr txBox="1"/>
          <p:nvPr>
            <p:ph type="title"/>
          </p:nvPr>
        </p:nvSpPr>
        <p:spPr>
          <a:xfrm>
            <a:off x="1826900" y="3060358"/>
            <a:ext cx="10545600" cy="1776600"/>
          </a:xfrm>
          <a:prstGeom prst="rect">
            <a:avLst/>
          </a:prstGeom>
        </p:spPr>
        <p:txBody>
          <a:bodyPr anchorCtr="0" anchor="t" bIns="145600" lIns="145600" spcFirstLastPara="1" rIns="145600" wrap="square" tIns="145600">
            <a:noAutofit/>
          </a:bodyPr>
          <a:lstStyle/>
          <a:p>
            <a:pPr indent="0" lvl="0" marL="0" rtl="0" algn="ctr">
              <a:spcBef>
                <a:spcPts val="0"/>
              </a:spcBef>
              <a:spcAft>
                <a:spcPts val="0"/>
              </a:spcAft>
              <a:buNone/>
            </a:pPr>
            <a:r>
              <a:rPr b="0" lang="en" sz="5400">
                <a:solidFill>
                  <a:srgbClr val="000000"/>
                </a:solidFill>
                <a:latin typeface="Nunito ExtraBold"/>
                <a:ea typeface="Nunito ExtraBold"/>
                <a:cs typeface="Nunito ExtraBold"/>
                <a:sym typeface="Nunito ExtraBold"/>
              </a:rPr>
              <a:t>Data Collection Bias</a:t>
            </a:r>
            <a:endParaRPr b="0" sz="5400">
              <a:solidFill>
                <a:srgbClr val="000000"/>
              </a:solidFill>
              <a:latin typeface="Nunito ExtraBold"/>
              <a:ea typeface="Nunito ExtraBold"/>
              <a:cs typeface="Nunito ExtraBold"/>
              <a:sym typeface="Nunito ExtraBold"/>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4"/>
          <p:cNvSpPr txBox="1"/>
          <p:nvPr>
            <p:ph idx="1" type="body"/>
          </p:nvPr>
        </p:nvSpPr>
        <p:spPr>
          <a:xfrm>
            <a:off x="428025" y="285750"/>
            <a:ext cx="12996300" cy="5667600"/>
          </a:xfrm>
          <a:prstGeom prst="rect">
            <a:avLst/>
          </a:prstGeom>
        </p:spPr>
        <p:txBody>
          <a:bodyPr anchorCtr="0" anchor="t" bIns="145600" lIns="145600" spcFirstLastPara="1" rIns="145600" wrap="square" tIns="145600">
            <a:normAutofit fontScale="25000" lnSpcReduction="20000"/>
          </a:bodyPr>
          <a:lstStyle/>
          <a:p>
            <a:pPr indent="0" lvl="0" marL="0" rtl="0" algn="l">
              <a:spcBef>
                <a:spcPts val="2700"/>
              </a:spcBef>
              <a:spcAft>
                <a:spcPts val="0"/>
              </a:spcAft>
              <a:buNone/>
            </a:pPr>
            <a:r>
              <a:rPr b="1" lang="en" sz="8100">
                <a:solidFill>
                  <a:srgbClr val="000000"/>
                </a:solidFill>
                <a:highlight>
                  <a:srgbClr val="FFFFFF"/>
                </a:highlight>
              </a:rPr>
              <a:t>Missingness </a:t>
            </a:r>
            <a:r>
              <a:rPr b="1" lang="en" sz="8100">
                <a:solidFill>
                  <a:srgbClr val="000000"/>
                </a:solidFill>
              </a:rPr>
              <a:t>bias </a:t>
            </a:r>
            <a:endParaRPr b="1" sz="8100">
              <a:solidFill>
                <a:srgbClr val="000000"/>
              </a:solidFill>
            </a:endParaRPr>
          </a:p>
          <a:p>
            <a:pPr indent="0" lvl="0" marL="0" rtl="0" algn="l">
              <a:spcBef>
                <a:spcPts val="2700"/>
              </a:spcBef>
              <a:spcAft>
                <a:spcPts val="0"/>
              </a:spcAft>
              <a:buNone/>
            </a:pPr>
            <a:r>
              <a:rPr b="1" lang="en" sz="4900">
                <a:solidFill>
                  <a:srgbClr val="000000"/>
                </a:solidFill>
              </a:rPr>
              <a:t>No data available for foreign genre in the years 2013 ,2014 and 2015</a:t>
            </a:r>
            <a:endParaRPr b="1" sz="4900">
              <a:solidFill>
                <a:srgbClr val="000000"/>
              </a:solidFill>
            </a:endParaRPr>
          </a:p>
          <a:p>
            <a:pPr indent="0" lvl="0" marL="0" rtl="0" algn="l">
              <a:spcBef>
                <a:spcPts val="2700"/>
              </a:spcBef>
              <a:spcAft>
                <a:spcPts val="0"/>
              </a:spcAft>
              <a:buNone/>
            </a:pPr>
            <a:r>
              <a:rPr b="1" lang="en" sz="7300">
                <a:solidFill>
                  <a:srgbClr val="000000"/>
                </a:solidFill>
              </a:rPr>
              <a:t>Number of missing values in each columns</a:t>
            </a:r>
            <a:endParaRPr b="1" sz="7300">
              <a:solidFill>
                <a:srgbClr val="000000"/>
              </a:solidFill>
            </a:endParaRPr>
          </a:p>
          <a:p>
            <a:pPr indent="-292100" lvl="0" marL="457200" rtl="0" algn="l">
              <a:spcBef>
                <a:spcPts val="2700"/>
              </a:spcBef>
              <a:spcAft>
                <a:spcPts val="0"/>
              </a:spcAft>
              <a:buSzPct val="100000"/>
              <a:buChar char="●"/>
            </a:pPr>
            <a:r>
              <a:rPr lang="en" sz="4000">
                <a:highlight>
                  <a:schemeClr val="lt1"/>
                </a:highlight>
              </a:rPr>
              <a:t>adult                        0</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belongs_to_collection    40972</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budget                       0</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genres                       0</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homepage                 37684</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id                           0</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imdb_id                     17</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original_language           11</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original_title               0</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overview                   954</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popularity                   5</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poster_path                386</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production_companies         3</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production_countries         3</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release_date                87</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revenue                      6</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runtime                    263</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spoken_languages             6</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status                      87</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tagline                  25054</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title                        6</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video                        6</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vote_average                 6</a:t>
            </a:r>
            <a:endParaRPr sz="4000">
              <a:highlight>
                <a:schemeClr val="lt1"/>
              </a:highlight>
            </a:endParaRPr>
          </a:p>
          <a:p>
            <a:pPr indent="-292100" lvl="0" marL="457200" rtl="0" algn="l">
              <a:spcBef>
                <a:spcPts val="0"/>
              </a:spcBef>
              <a:spcAft>
                <a:spcPts val="0"/>
              </a:spcAft>
              <a:buSzPct val="100000"/>
              <a:buChar char="●"/>
            </a:pPr>
            <a:r>
              <a:rPr lang="en" sz="4000">
                <a:highlight>
                  <a:schemeClr val="lt1"/>
                </a:highlight>
              </a:rPr>
              <a:t>vote_count                   6</a:t>
            </a:r>
            <a:endParaRPr sz="4000">
              <a:highlight>
                <a:schemeClr val="lt1"/>
              </a:highlight>
            </a:endParaRPr>
          </a:p>
          <a:p>
            <a:pPr indent="0" lvl="0" marL="0" rtl="0" algn="l">
              <a:spcBef>
                <a:spcPts val="2700"/>
              </a:spcBef>
              <a:spcAft>
                <a:spcPts val="0"/>
              </a:spcAft>
              <a:buNone/>
            </a:pPr>
            <a:r>
              <a:rPr lang="en" sz="6400">
                <a:solidFill>
                  <a:srgbClr val="000000"/>
                </a:solidFill>
                <a:highlight>
                  <a:schemeClr val="lt1"/>
                </a:highlight>
              </a:rPr>
              <a:t>As can be seen the number of missing values is high in some columns as belongs_to_collection ,homepage ,however we don't use these columns in our analysis so we ignore it .The number of missing values of the variables that we use in our analysis such as revenue and runtime  is small compared to the dataset size so its effect is negaticable.</a:t>
            </a:r>
            <a:endParaRPr sz="6400">
              <a:solidFill>
                <a:srgbClr val="000000"/>
              </a:solidFill>
              <a:highlight>
                <a:schemeClr val="lt1"/>
              </a:highlight>
            </a:endParaRPr>
          </a:p>
          <a:p>
            <a:pPr indent="0" lvl="0" marL="0" rtl="0" algn="l">
              <a:lnSpc>
                <a:spcPct val="110000"/>
              </a:lnSpc>
              <a:spcBef>
                <a:spcPts val="2400"/>
              </a:spcBef>
              <a:spcAft>
                <a:spcPts val="0"/>
              </a:spcAft>
              <a:buNone/>
            </a:pPr>
            <a:r>
              <a:rPr b="1" lang="en" sz="6700">
                <a:solidFill>
                  <a:srgbClr val="111111"/>
                </a:solidFill>
                <a:highlight>
                  <a:srgbClr val="FFFFFF"/>
                </a:highlight>
                <a:latin typeface="Arial"/>
                <a:ea typeface="Arial"/>
                <a:cs typeface="Arial"/>
                <a:sym typeface="Arial"/>
              </a:rPr>
              <a:t>Survivorship Bias</a:t>
            </a:r>
            <a:endParaRPr b="1" sz="6700">
              <a:solidFill>
                <a:srgbClr val="111111"/>
              </a:solidFill>
              <a:highlight>
                <a:srgbClr val="FFFFFF"/>
              </a:highlight>
              <a:latin typeface="Arial"/>
              <a:ea typeface="Arial"/>
              <a:cs typeface="Arial"/>
              <a:sym typeface="Arial"/>
            </a:endParaRPr>
          </a:p>
          <a:p>
            <a:pPr indent="0" lvl="0" marL="0" rtl="0" algn="l">
              <a:lnSpc>
                <a:spcPct val="110000"/>
              </a:lnSpc>
              <a:spcBef>
                <a:spcPts val="2400"/>
              </a:spcBef>
              <a:spcAft>
                <a:spcPts val="0"/>
              </a:spcAft>
              <a:buNone/>
            </a:pPr>
            <a:r>
              <a:rPr lang="en" sz="6700">
                <a:solidFill>
                  <a:srgbClr val="111111"/>
                </a:solidFill>
                <a:highlight>
                  <a:srgbClr val="FFFFFF"/>
                </a:highlight>
                <a:latin typeface="Arial"/>
                <a:ea typeface="Arial"/>
                <a:cs typeface="Arial"/>
                <a:sym typeface="Arial"/>
              </a:rPr>
              <a:t>Only data from 2013 to 2017 were consider in analysis with 5 genres of lowest revenue </a:t>
            </a:r>
            <a:endParaRPr sz="6700">
              <a:solidFill>
                <a:srgbClr val="111111"/>
              </a:solidFill>
              <a:highlight>
                <a:srgbClr val="FFFFFF"/>
              </a:highlight>
              <a:latin typeface="Arial"/>
              <a:ea typeface="Arial"/>
              <a:cs typeface="Arial"/>
              <a:sym typeface="Arial"/>
            </a:endParaRPr>
          </a:p>
          <a:p>
            <a:pPr indent="0" lvl="0" marL="0" rtl="0" algn="l">
              <a:spcBef>
                <a:spcPts val="2700"/>
              </a:spcBef>
              <a:spcAft>
                <a:spcPts val="0"/>
              </a:spcAft>
              <a:buNone/>
            </a:pPr>
            <a:r>
              <a:rPr b="1" lang="en" sz="7200">
                <a:solidFill>
                  <a:srgbClr val="000000"/>
                </a:solidFill>
                <a:highlight>
                  <a:schemeClr val="lt1"/>
                </a:highlight>
              </a:rPr>
              <a:t>Mismatch of the  data with data columns  </a:t>
            </a:r>
            <a:endParaRPr b="1" sz="7200">
              <a:solidFill>
                <a:srgbClr val="000000"/>
              </a:solidFill>
              <a:highlight>
                <a:schemeClr val="lt1"/>
              </a:highlight>
            </a:endParaRPr>
          </a:p>
          <a:p>
            <a:pPr indent="0" lvl="0" marL="0" rtl="0" algn="l">
              <a:spcBef>
                <a:spcPts val="2700"/>
              </a:spcBef>
              <a:spcAft>
                <a:spcPts val="0"/>
              </a:spcAft>
              <a:buNone/>
            </a:pPr>
            <a:r>
              <a:rPr lang="en" sz="6400">
                <a:solidFill>
                  <a:srgbClr val="000000"/>
                </a:solidFill>
                <a:highlight>
                  <a:schemeClr val="lt1"/>
                </a:highlight>
              </a:rPr>
              <a:t>To solve this we drop any row with adult column value not True or False ,since these rows have mismatch </a:t>
            </a:r>
            <a:endParaRPr sz="6400">
              <a:solidFill>
                <a:srgbClr val="000000"/>
              </a:solidFill>
              <a:highlight>
                <a:schemeClr val="lt1"/>
              </a:highlight>
            </a:endParaRPr>
          </a:p>
          <a:p>
            <a:pPr indent="0" lvl="0" marL="0" rtl="0" algn="l">
              <a:spcBef>
                <a:spcPts val="2700"/>
              </a:spcBef>
              <a:spcAft>
                <a:spcPts val="0"/>
              </a:spcAft>
              <a:buNone/>
            </a:pPr>
            <a:r>
              <a:t/>
            </a:r>
            <a:endParaRPr sz="5200">
              <a:highlight>
                <a:schemeClr val="lt1"/>
              </a:highlight>
            </a:endParaRPr>
          </a:p>
          <a:p>
            <a:pPr indent="0" lvl="0" marL="0" rtl="0" algn="l">
              <a:spcBef>
                <a:spcPts val="2700"/>
              </a:spcBef>
              <a:spcAft>
                <a:spcPts val="0"/>
              </a:spcAft>
              <a:buNone/>
            </a:pPr>
            <a:r>
              <a:t/>
            </a:r>
            <a:endParaRPr sz="5050">
              <a:solidFill>
                <a:srgbClr val="D5D5D5"/>
              </a:solidFill>
              <a:highlight>
                <a:srgbClr val="383838"/>
              </a:highlight>
            </a:endParaRPr>
          </a:p>
          <a:p>
            <a:pPr indent="0" lvl="0" marL="0" rtl="0" algn="l">
              <a:spcBef>
                <a:spcPts val="2700"/>
              </a:spcBef>
              <a:spcAft>
                <a:spcPts val="400"/>
              </a:spcAft>
              <a:buNone/>
            </a:pPr>
            <a:r>
              <a:t/>
            </a:r>
            <a:endParaRPr sz="6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type="title"/>
          </p:nvPr>
        </p:nvSpPr>
        <p:spPr>
          <a:xfrm>
            <a:off x="1826900" y="3060358"/>
            <a:ext cx="10545600" cy="1776600"/>
          </a:xfrm>
          <a:prstGeom prst="rect">
            <a:avLst/>
          </a:prstGeom>
        </p:spPr>
        <p:txBody>
          <a:bodyPr anchorCtr="0" anchor="t" bIns="145600" lIns="145600" spcFirstLastPara="1" rIns="145600" wrap="square" tIns="145600">
            <a:noAutofit/>
          </a:bodyPr>
          <a:lstStyle/>
          <a:p>
            <a:pPr indent="0" lvl="0" marL="0" rtl="0" algn="ctr">
              <a:spcBef>
                <a:spcPts val="0"/>
              </a:spcBef>
              <a:spcAft>
                <a:spcPts val="0"/>
              </a:spcAft>
              <a:buNone/>
            </a:pPr>
            <a:r>
              <a:rPr b="0" lang="en" sz="5400">
                <a:solidFill>
                  <a:srgbClr val="000000"/>
                </a:solidFill>
                <a:latin typeface="Nunito ExtraBold"/>
                <a:ea typeface="Nunito ExtraBold"/>
                <a:cs typeface="Nunito ExtraBold"/>
                <a:sym typeface="Nunito ExtraBold"/>
              </a:rPr>
              <a:t>Data processing Bias</a:t>
            </a:r>
            <a:endParaRPr b="0" sz="5400">
              <a:solidFill>
                <a:srgbClr val="000000"/>
              </a:solidFill>
              <a:latin typeface="Nunito ExtraBold"/>
              <a:ea typeface="Nunito ExtraBold"/>
              <a:cs typeface="Nunito ExtraBold"/>
              <a:sym typeface="Nunito ExtraBold"/>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6"/>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Clr>
                <a:srgbClr val="000000"/>
              </a:buClr>
              <a:buSzPts val="1800"/>
              <a:buFont typeface="Arial"/>
              <a:buNone/>
            </a:pPr>
            <a:r>
              <a:rPr b="0" lang="en" sz="2800">
                <a:solidFill>
                  <a:srgbClr val="000000"/>
                </a:solidFill>
                <a:latin typeface="Nunito ExtraBold"/>
                <a:ea typeface="Nunito ExtraBold"/>
                <a:cs typeface="Nunito ExtraBold"/>
                <a:sym typeface="Nunito ExtraBold"/>
              </a:rPr>
              <a:t>Data processing Bias</a:t>
            </a:r>
            <a:endParaRPr b="0" sz="2800">
              <a:solidFill>
                <a:srgbClr val="000000"/>
              </a:solidFill>
              <a:latin typeface="Nunito ExtraBold"/>
              <a:ea typeface="Nunito ExtraBold"/>
              <a:cs typeface="Nunito ExtraBold"/>
              <a:sym typeface="Nunito ExtraBold"/>
            </a:endParaRPr>
          </a:p>
          <a:p>
            <a:pPr indent="0" lvl="0" marL="0" rtl="0" algn="l">
              <a:spcBef>
                <a:spcPts val="0"/>
              </a:spcBef>
              <a:spcAft>
                <a:spcPts val="0"/>
              </a:spcAft>
              <a:buNone/>
            </a:pPr>
            <a:r>
              <a:t/>
            </a:r>
            <a:endParaRPr/>
          </a:p>
        </p:txBody>
      </p:sp>
      <p:sp>
        <p:nvSpPr>
          <p:cNvPr id="449" name="Google Shape;449;p36"/>
          <p:cNvSpPr txBox="1"/>
          <p:nvPr>
            <p:ph idx="1" type="body"/>
          </p:nvPr>
        </p:nvSpPr>
        <p:spPr>
          <a:xfrm>
            <a:off x="1955700" y="1990879"/>
            <a:ext cx="10730100" cy="6477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145600" lIns="145600" spcFirstLastPara="1" rIns="145600" wrap="square" tIns="145600">
            <a:normAutofit fontScale="77500" lnSpcReduction="20000"/>
          </a:bodyPr>
          <a:lstStyle/>
          <a:p>
            <a:pPr indent="0" lvl="0" marL="342900" rtl="0" algn="l">
              <a:lnSpc>
                <a:spcPct val="100000"/>
              </a:lnSpc>
              <a:spcBef>
                <a:spcPts val="2200"/>
              </a:spcBef>
              <a:spcAft>
                <a:spcPts val="0"/>
              </a:spcAft>
              <a:buClr>
                <a:srgbClr val="000000"/>
              </a:buClr>
              <a:buSzPct val="66264"/>
              <a:buFont typeface="Arial"/>
              <a:buNone/>
            </a:pPr>
            <a:r>
              <a:rPr lang="en" sz="2263">
                <a:solidFill>
                  <a:srgbClr val="1A202C"/>
                </a:solidFill>
                <a:highlight>
                  <a:schemeClr val="lt1"/>
                </a:highlight>
                <a:latin typeface="Arial"/>
                <a:ea typeface="Arial"/>
                <a:cs typeface="Arial"/>
                <a:sym typeface="Arial"/>
              </a:rPr>
              <a:t>● Distribution Understanding</a:t>
            </a:r>
            <a:endParaRPr sz="2263">
              <a:solidFill>
                <a:srgbClr val="1A202C"/>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The revenue distribution per year and genre skewed into the right  and have outliers.</a:t>
            </a:r>
            <a:endParaRPr sz="226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To overcome the outlier we </a:t>
            </a:r>
            <a:r>
              <a:rPr lang="en" sz="2263">
                <a:solidFill>
                  <a:srgbClr val="000000"/>
                </a:solidFill>
                <a:highlight>
                  <a:schemeClr val="lt1"/>
                </a:highlight>
                <a:latin typeface="Arial"/>
                <a:ea typeface="Arial"/>
                <a:cs typeface="Arial"/>
                <a:sym typeface="Arial"/>
              </a:rPr>
              <a:t>calculate</a:t>
            </a:r>
            <a:r>
              <a:rPr lang="en" sz="2263">
                <a:solidFill>
                  <a:srgbClr val="000000"/>
                </a:solidFill>
                <a:highlight>
                  <a:schemeClr val="lt1"/>
                </a:highlight>
                <a:latin typeface="Arial"/>
                <a:ea typeface="Arial"/>
                <a:cs typeface="Arial"/>
                <a:sym typeface="Arial"/>
              </a:rPr>
              <a:t> the </a:t>
            </a:r>
            <a:r>
              <a:rPr lang="en" sz="2223">
                <a:solidFill>
                  <a:srgbClr val="000000"/>
                </a:solidFill>
                <a:highlight>
                  <a:schemeClr val="lt1"/>
                </a:highlight>
                <a:latin typeface="Arial"/>
                <a:ea typeface="Arial"/>
                <a:cs typeface="Arial"/>
                <a:sym typeface="Arial"/>
              </a:rPr>
              <a:t>Interquartile range to find the lower and </a:t>
            </a:r>
            <a:r>
              <a:rPr lang="en" sz="2223">
                <a:solidFill>
                  <a:srgbClr val="000000"/>
                </a:solidFill>
                <a:highlight>
                  <a:schemeClr val="lt1"/>
                </a:highlight>
                <a:latin typeface="Arial"/>
                <a:ea typeface="Arial"/>
                <a:cs typeface="Arial"/>
                <a:sym typeface="Arial"/>
              </a:rPr>
              <a:t>upper</a:t>
            </a:r>
            <a:r>
              <a:rPr lang="en" sz="2223">
                <a:solidFill>
                  <a:srgbClr val="000000"/>
                </a:solidFill>
                <a:highlight>
                  <a:schemeClr val="lt1"/>
                </a:highlight>
                <a:latin typeface="Arial"/>
                <a:ea typeface="Arial"/>
                <a:cs typeface="Arial"/>
                <a:sym typeface="Arial"/>
              </a:rPr>
              <a:t> bound and remove any number above it </a:t>
            </a:r>
            <a:r>
              <a:rPr lang="en" sz="2223">
                <a:solidFill>
                  <a:srgbClr val="000000"/>
                </a:solidFill>
                <a:highlight>
                  <a:schemeClr val="lt1"/>
                </a:highlight>
                <a:latin typeface="Arial"/>
                <a:ea typeface="Arial"/>
                <a:cs typeface="Arial"/>
                <a:sym typeface="Arial"/>
              </a:rPr>
              <a:t>or</a:t>
            </a:r>
            <a:r>
              <a:rPr lang="en" sz="2223">
                <a:solidFill>
                  <a:srgbClr val="000000"/>
                </a:solidFill>
                <a:highlight>
                  <a:schemeClr val="lt1"/>
                </a:highlight>
                <a:latin typeface="Arial"/>
                <a:ea typeface="Arial"/>
                <a:cs typeface="Arial"/>
                <a:sym typeface="Arial"/>
              </a:rPr>
              <a:t> below it. </a:t>
            </a:r>
            <a:r>
              <a:rPr lang="en" sz="2192">
                <a:solidFill>
                  <a:srgbClr val="000000"/>
                </a:solidFill>
                <a:highlight>
                  <a:schemeClr val="lt1"/>
                </a:highlight>
              </a:rPr>
              <a:t>S</a:t>
            </a:r>
            <a:r>
              <a:rPr lang="en" sz="2192">
                <a:solidFill>
                  <a:srgbClr val="000000"/>
                </a:solidFill>
                <a:highlight>
                  <a:schemeClr val="lt1"/>
                </a:highlight>
              </a:rPr>
              <a:t>klearn Quantile Transformer used  </a:t>
            </a:r>
            <a:r>
              <a:rPr lang="en" sz="2223">
                <a:solidFill>
                  <a:srgbClr val="000000"/>
                </a:solidFill>
                <a:highlight>
                  <a:schemeClr val="lt1"/>
                </a:highlight>
                <a:latin typeface="Arial"/>
                <a:ea typeface="Arial"/>
                <a:cs typeface="Arial"/>
                <a:sym typeface="Arial"/>
              </a:rPr>
              <a:t>to solve </a:t>
            </a:r>
            <a:r>
              <a:rPr lang="en" sz="2223">
                <a:solidFill>
                  <a:srgbClr val="000000"/>
                </a:solidFill>
                <a:highlight>
                  <a:schemeClr val="lt1"/>
                </a:highlight>
                <a:latin typeface="Arial"/>
                <a:ea typeface="Arial"/>
                <a:cs typeface="Arial"/>
                <a:sym typeface="Arial"/>
              </a:rPr>
              <a:t> the </a:t>
            </a:r>
            <a:r>
              <a:rPr lang="en" sz="2223">
                <a:solidFill>
                  <a:srgbClr val="000000"/>
                </a:solidFill>
                <a:highlight>
                  <a:schemeClr val="lt1"/>
                </a:highlight>
                <a:latin typeface="Arial"/>
                <a:ea typeface="Arial"/>
                <a:cs typeface="Arial"/>
                <a:sym typeface="Arial"/>
              </a:rPr>
              <a:t>skewness</a:t>
            </a:r>
            <a:r>
              <a:rPr lang="en" sz="2223">
                <a:solidFill>
                  <a:srgbClr val="000000"/>
                </a:solidFill>
                <a:highlight>
                  <a:schemeClr val="lt1"/>
                </a:highlight>
                <a:latin typeface="Arial"/>
                <a:ea typeface="Arial"/>
                <a:cs typeface="Arial"/>
                <a:sym typeface="Arial"/>
              </a:rPr>
              <a:t> in the data  </a:t>
            </a:r>
            <a:endParaRPr sz="222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t/>
            </a:r>
            <a:endParaRPr sz="1300">
              <a:solidFill>
                <a:srgbClr val="1A202C"/>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1450">
                <a:solidFill>
                  <a:srgbClr val="000000"/>
                </a:solidFill>
                <a:highlight>
                  <a:schemeClr val="lt1"/>
                </a:highlight>
                <a:latin typeface="Nunito Medium"/>
                <a:ea typeface="Nunito Medium"/>
                <a:cs typeface="Nunito Medium"/>
                <a:sym typeface="Nunito Medium"/>
              </a:rPr>
              <a:t>mean     36859131.635</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450">
                <a:solidFill>
                  <a:srgbClr val="000000"/>
                </a:solidFill>
                <a:highlight>
                  <a:schemeClr val="lt1"/>
                </a:highlight>
                <a:latin typeface="Nunito Medium"/>
                <a:ea typeface="Nunito Medium"/>
                <a:cs typeface="Nunito Medium"/>
                <a:sym typeface="Nunito Medium"/>
              </a:rPr>
              <a:t>std      40868448.932</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450">
                <a:solidFill>
                  <a:srgbClr val="000000"/>
                </a:solidFill>
                <a:highlight>
                  <a:schemeClr val="lt1"/>
                </a:highlight>
                <a:latin typeface="Nunito Medium"/>
                <a:ea typeface="Nunito Medium"/>
                <a:cs typeface="Nunito Medium"/>
                <a:sym typeface="Nunito Medium"/>
              </a:rPr>
              <a:t>min             0.000 </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450">
                <a:solidFill>
                  <a:srgbClr val="000000"/>
                </a:solidFill>
                <a:highlight>
                  <a:schemeClr val="lt1"/>
                </a:highlight>
                <a:latin typeface="Nunito Medium"/>
                <a:ea typeface="Nunito Medium"/>
                <a:cs typeface="Nunito Medium"/>
                <a:sym typeface="Nunito Medium"/>
              </a:rPr>
              <a:t>25%       9106715.963</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450">
                <a:solidFill>
                  <a:srgbClr val="000000"/>
                </a:solidFill>
                <a:highlight>
                  <a:schemeClr val="lt1"/>
                </a:highlight>
                <a:latin typeface="Nunito Medium"/>
                <a:ea typeface="Nunito Medium"/>
                <a:cs typeface="Nunito Medium"/>
                <a:sym typeface="Nunito Medium"/>
              </a:rPr>
              <a:t>50%      17721537.188</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450">
                <a:solidFill>
                  <a:srgbClr val="000000"/>
                </a:solidFill>
                <a:highlight>
                  <a:schemeClr val="lt1"/>
                </a:highlight>
                <a:latin typeface="Nunito Medium"/>
                <a:ea typeface="Nunito Medium"/>
                <a:cs typeface="Nunito Medium"/>
                <a:sym typeface="Nunito Medium"/>
              </a:rPr>
              <a:t>75%      56436314.593</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450">
                <a:solidFill>
                  <a:srgbClr val="000000"/>
                </a:solidFill>
                <a:highlight>
                  <a:schemeClr val="lt1"/>
                </a:highlight>
                <a:latin typeface="Nunito Medium"/>
                <a:ea typeface="Nunito Medium"/>
                <a:cs typeface="Nunito Medium"/>
                <a:sym typeface="Nunito Medium"/>
              </a:rPr>
              <a:t>max     173449081.769</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700">
                <a:solidFill>
                  <a:srgbClr val="000000"/>
                </a:solidFill>
                <a:highlight>
                  <a:schemeClr val="lt1"/>
                </a:highlight>
              </a:rPr>
              <a:t>IQR: 47329598.63001403</a:t>
            </a:r>
            <a:endParaRPr sz="1700">
              <a:solidFill>
                <a:srgbClr val="000000"/>
              </a:solidFill>
              <a:highlight>
                <a:schemeClr val="lt1"/>
              </a:highlight>
            </a:endParaRPr>
          </a:p>
          <a:p>
            <a:pPr indent="0" lvl="0" marL="342900" rtl="0" algn="l">
              <a:lnSpc>
                <a:spcPct val="100000"/>
              </a:lnSpc>
              <a:spcBef>
                <a:spcPts val="1100"/>
              </a:spcBef>
              <a:spcAft>
                <a:spcPts val="0"/>
              </a:spcAft>
              <a:buNone/>
            </a:pPr>
            <a:r>
              <a:rPr lang="en" sz="1700">
                <a:solidFill>
                  <a:srgbClr val="000000"/>
                </a:solidFill>
                <a:highlight>
                  <a:schemeClr val="lt1"/>
                </a:highlight>
              </a:rPr>
              <a:t>Upper bound : 127430712.53824139</a:t>
            </a:r>
            <a:endParaRPr sz="1700">
              <a:solidFill>
                <a:srgbClr val="000000"/>
              </a:solidFill>
              <a:highlight>
                <a:schemeClr val="lt1"/>
              </a:highlight>
            </a:endParaRPr>
          </a:p>
          <a:p>
            <a:pPr indent="0" lvl="0" marL="342900" rtl="0" algn="l">
              <a:lnSpc>
                <a:spcPct val="100000"/>
              </a:lnSpc>
              <a:spcBef>
                <a:spcPts val="1100"/>
              </a:spcBef>
              <a:spcAft>
                <a:spcPts val="0"/>
              </a:spcAft>
              <a:buNone/>
            </a:pPr>
            <a:r>
              <a:rPr lang="en" sz="1700">
                <a:solidFill>
                  <a:srgbClr val="000000"/>
                </a:solidFill>
                <a:highlight>
                  <a:schemeClr val="lt1"/>
                </a:highlight>
              </a:rPr>
              <a:t>Lower bound : -61887681.98181474</a:t>
            </a:r>
            <a:endParaRPr sz="1700">
              <a:solidFill>
                <a:srgbClr val="000000"/>
              </a:solidFill>
              <a:highlight>
                <a:schemeClr val="lt1"/>
              </a:highlight>
            </a:endParaRPr>
          </a:p>
          <a:p>
            <a:pPr indent="0" lvl="0" marL="342900" rtl="0" algn="l">
              <a:lnSpc>
                <a:spcPct val="100000"/>
              </a:lnSpc>
              <a:spcBef>
                <a:spcPts val="1100"/>
              </a:spcBef>
              <a:spcAft>
                <a:spcPts val="0"/>
              </a:spcAft>
              <a:buNone/>
            </a:pPr>
            <a:r>
              <a:rPr lang="en" sz="1700">
                <a:solidFill>
                  <a:srgbClr val="000000"/>
                </a:solidFill>
                <a:highlight>
                  <a:schemeClr val="lt1"/>
                </a:highlight>
              </a:rPr>
              <a:t>To overcome the  outliers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100">
              <a:solidFill>
                <a:srgbClr val="000000"/>
              </a:solidFill>
              <a:latin typeface="Arial"/>
              <a:ea typeface="Arial"/>
              <a:cs typeface="Arial"/>
              <a:sym typeface="Arial"/>
            </a:endParaRPr>
          </a:p>
          <a:p>
            <a:pPr indent="0" lvl="0" marL="342900" rtl="0" algn="l">
              <a:lnSpc>
                <a:spcPct val="100000"/>
              </a:lnSpc>
              <a:spcBef>
                <a:spcPts val="11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342900" rtl="0" algn="l">
              <a:lnSpc>
                <a:spcPct val="100000"/>
              </a:lnSpc>
              <a:spcBef>
                <a:spcPts val="1100"/>
              </a:spcBef>
              <a:spcAft>
                <a:spcPts val="0"/>
              </a:spcAft>
              <a:buClr>
                <a:srgbClr val="000000"/>
              </a:buClr>
              <a:buSzPct val="107692"/>
              <a:buFont typeface="Arial"/>
              <a:buNone/>
            </a:pPr>
            <a:r>
              <a:t/>
            </a:r>
            <a:endParaRPr sz="1300">
              <a:solidFill>
                <a:srgbClr val="1A202C"/>
              </a:solidFill>
              <a:highlight>
                <a:schemeClr val="lt1"/>
              </a:highlight>
              <a:latin typeface="Arial"/>
              <a:ea typeface="Arial"/>
              <a:cs typeface="Arial"/>
              <a:sym typeface="Arial"/>
            </a:endParaRPr>
          </a:p>
        </p:txBody>
      </p:sp>
      <p:pic>
        <p:nvPicPr>
          <p:cNvPr id="450" name="Google Shape;450;p36"/>
          <p:cNvPicPr preferRelativeResize="0"/>
          <p:nvPr/>
        </p:nvPicPr>
        <p:blipFill>
          <a:blip r:embed="rId3">
            <a:alphaModFix/>
          </a:blip>
          <a:stretch>
            <a:fillRect/>
          </a:stretch>
        </p:blipFill>
        <p:spPr>
          <a:xfrm>
            <a:off x="7984914" y="3394373"/>
            <a:ext cx="3412900" cy="2700875"/>
          </a:xfrm>
          <a:prstGeom prst="rect">
            <a:avLst/>
          </a:prstGeom>
          <a:noFill/>
          <a:ln>
            <a:noFill/>
          </a:ln>
        </p:spPr>
      </p:pic>
      <p:pic>
        <p:nvPicPr>
          <p:cNvPr id="451" name="Google Shape;451;p36"/>
          <p:cNvPicPr preferRelativeResize="0"/>
          <p:nvPr/>
        </p:nvPicPr>
        <p:blipFill>
          <a:blip r:embed="rId4">
            <a:alphaModFix/>
          </a:blip>
          <a:stretch>
            <a:fillRect/>
          </a:stretch>
        </p:blipFill>
        <p:spPr>
          <a:xfrm>
            <a:off x="8014975" y="6095250"/>
            <a:ext cx="3352800" cy="2495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7"/>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b="0" lang="en" sz="2800">
                <a:solidFill>
                  <a:srgbClr val="000000"/>
                </a:solidFill>
                <a:latin typeface="Nunito ExtraBold"/>
                <a:ea typeface="Nunito ExtraBold"/>
                <a:cs typeface="Nunito ExtraBold"/>
                <a:sym typeface="Nunito ExtraBold"/>
              </a:rPr>
              <a:t>Data processing Bias</a:t>
            </a:r>
            <a:endParaRPr b="0" sz="2800">
              <a:solidFill>
                <a:srgbClr val="000000"/>
              </a:solidFill>
              <a:latin typeface="Nunito ExtraBold"/>
              <a:ea typeface="Nunito ExtraBold"/>
              <a:cs typeface="Nunito ExtraBold"/>
              <a:sym typeface="Nunito ExtraBold"/>
            </a:endParaRPr>
          </a:p>
          <a:p>
            <a:pPr indent="0" lvl="0" marL="0" rtl="0" algn="l">
              <a:spcBef>
                <a:spcPts val="0"/>
              </a:spcBef>
              <a:spcAft>
                <a:spcPts val="0"/>
              </a:spcAft>
              <a:buNone/>
            </a:pPr>
            <a:r>
              <a:t/>
            </a:r>
            <a:endParaRPr/>
          </a:p>
        </p:txBody>
      </p:sp>
      <p:sp>
        <p:nvSpPr>
          <p:cNvPr id="457" name="Google Shape;457;p37"/>
          <p:cNvSpPr txBox="1"/>
          <p:nvPr>
            <p:ph idx="1" type="body"/>
          </p:nvPr>
        </p:nvSpPr>
        <p:spPr>
          <a:xfrm>
            <a:off x="1955700" y="1990879"/>
            <a:ext cx="10730100" cy="647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145600" lIns="145600" spcFirstLastPara="1" rIns="145600" wrap="square" tIns="145600">
            <a:normAutofit fontScale="92500" lnSpcReduction="20000"/>
          </a:bodyPr>
          <a:lstStyle/>
          <a:p>
            <a:pPr indent="0" lvl="0" marL="342900" rtl="0" algn="l">
              <a:lnSpc>
                <a:spcPct val="100000"/>
              </a:lnSpc>
              <a:spcBef>
                <a:spcPts val="2200"/>
              </a:spcBef>
              <a:spcAft>
                <a:spcPts val="0"/>
              </a:spcAft>
              <a:buNone/>
            </a:pPr>
            <a:r>
              <a:rPr lang="en" sz="2263">
                <a:solidFill>
                  <a:srgbClr val="1A202C"/>
                </a:solidFill>
                <a:highlight>
                  <a:schemeClr val="lt1"/>
                </a:highlight>
                <a:latin typeface="Arial"/>
                <a:ea typeface="Arial"/>
                <a:cs typeface="Arial"/>
                <a:sym typeface="Arial"/>
              </a:rPr>
              <a:t>● Distribution Understanding</a:t>
            </a:r>
            <a:endParaRPr sz="2263">
              <a:solidFill>
                <a:srgbClr val="1A202C"/>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The budget  distribution per year and genre skewed into the right  and have outliers.</a:t>
            </a:r>
            <a:endParaRPr sz="226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To overcome the outlier we calculate the </a:t>
            </a:r>
            <a:r>
              <a:rPr lang="en" sz="2223">
                <a:solidFill>
                  <a:srgbClr val="000000"/>
                </a:solidFill>
                <a:highlight>
                  <a:schemeClr val="lt1"/>
                </a:highlight>
                <a:latin typeface="Arial"/>
                <a:ea typeface="Arial"/>
                <a:cs typeface="Arial"/>
                <a:sym typeface="Arial"/>
              </a:rPr>
              <a:t>Interquartile range to find the lower and upper bound and remove any number above it or below it. </a:t>
            </a:r>
            <a:r>
              <a:rPr lang="en" sz="2192">
                <a:solidFill>
                  <a:srgbClr val="000000"/>
                </a:solidFill>
                <a:highlight>
                  <a:schemeClr val="lt1"/>
                </a:highlight>
              </a:rPr>
              <a:t>Sklearn Quantile Transformer </a:t>
            </a:r>
            <a:r>
              <a:rPr lang="en" sz="2223">
                <a:solidFill>
                  <a:srgbClr val="000000"/>
                </a:solidFill>
                <a:highlight>
                  <a:schemeClr val="lt1"/>
                </a:highlight>
                <a:latin typeface="Arial"/>
                <a:ea typeface="Arial"/>
                <a:cs typeface="Arial"/>
                <a:sym typeface="Arial"/>
              </a:rPr>
              <a:t>for the skewness in the data  </a:t>
            </a:r>
            <a:endParaRPr sz="222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t/>
            </a:r>
            <a:endParaRPr sz="1300">
              <a:solidFill>
                <a:srgbClr val="1A202C"/>
              </a:solidFill>
              <a:highlight>
                <a:schemeClr val="lt1"/>
              </a:highlight>
              <a:latin typeface="Arial"/>
              <a:ea typeface="Arial"/>
              <a:cs typeface="Arial"/>
              <a:sym typeface="Arial"/>
            </a:endParaRPr>
          </a:p>
          <a:p>
            <a:pPr indent="-316706" lvl="0" marL="457200" rtl="0" algn="l">
              <a:lnSpc>
                <a:spcPct val="100000"/>
              </a:lnSpc>
              <a:spcBef>
                <a:spcPts val="1100"/>
              </a:spcBef>
              <a:spcAft>
                <a:spcPts val="0"/>
              </a:spcAft>
              <a:buClr>
                <a:srgbClr val="000000"/>
              </a:buClr>
              <a:buSzPct val="100000"/>
              <a:buChar char="●"/>
            </a:pPr>
            <a:r>
              <a:rPr lang="en" sz="1500">
                <a:solidFill>
                  <a:srgbClr val="000000"/>
                </a:solidFill>
                <a:highlight>
                  <a:schemeClr val="lt1"/>
                </a:highlight>
              </a:rPr>
              <a:t>Mean    11927507.266</a:t>
            </a:r>
            <a:endParaRPr sz="1500">
              <a:solidFill>
                <a:srgbClr val="000000"/>
              </a:solidFill>
              <a:highlight>
                <a:schemeClr val="lt1"/>
              </a:highlight>
            </a:endParaRPr>
          </a:p>
          <a:p>
            <a:pPr indent="-316706" lvl="0" marL="457200" rtl="0" algn="l">
              <a:spcBef>
                <a:spcPts val="0"/>
              </a:spcBef>
              <a:spcAft>
                <a:spcPts val="0"/>
              </a:spcAft>
              <a:buClr>
                <a:srgbClr val="000000"/>
              </a:buClr>
              <a:buSzPct val="100000"/>
              <a:buChar char="●"/>
            </a:pPr>
            <a:r>
              <a:rPr lang="en" sz="1500">
                <a:solidFill>
                  <a:srgbClr val="000000"/>
                </a:solidFill>
                <a:highlight>
                  <a:schemeClr val="lt1"/>
                </a:highlight>
              </a:rPr>
              <a:t>std     11664427.482</a:t>
            </a:r>
            <a:endParaRPr sz="1500">
              <a:solidFill>
                <a:srgbClr val="000000"/>
              </a:solidFill>
              <a:highlight>
                <a:schemeClr val="lt1"/>
              </a:highlight>
            </a:endParaRPr>
          </a:p>
          <a:p>
            <a:pPr indent="-316706" lvl="0" marL="457200" rtl="0" algn="l">
              <a:spcBef>
                <a:spcPts val="0"/>
              </a:spcBef>
              <a:spcAft>
                <a:spcPts val="0"/>
              </a:spcAft>
              <a:buClr>
                <a:srgbClr val="000000"/>
              </a:buClr>
              <a:buSzPct val="100000"/>
              <a:buChar char="●"/>
            </a:pPr>
            <a:r>
              <a:rPr lang="en" sz="1500">
                <a:solidFill>
                  <a:srgbClr val="000000"/>
                </a:solidFill>
                <a:highlight>
                  <a:schemeClr val="lt1"/>
                </a:highlight>
              </a:rPr>
              <a:t>min            0.000</a:t>
            </a:r>
            <a:endParaRPr sz="1500">
              <a:solidFill>
                <a:srgbClr val="000000"/>
              </a:solidFill>
              <a:highlight>
                <a:schemeClr val="lt1"/>
              </a:highlight>
            </a:endParaRPr>
          </a:p>
          <a:p>
            <a:pPr indent="-316706" lvl="0" marL="457200" rtl="0" algn="l">
              <a:spcBef>
                <a:spcPts val="0"/>
              </a:spcBef>
              <a:spcAft>
                <a:spcPts val="0"/>
              </a:spcAft>
              <a:buClr>
                <a:srgbClr val="000000"/>
              </a:buClr>
              <a:buSzPct val="100000"/>
              <a:buChar char="●"/>
            </a:pPr>
            <a:r>
              <a:rPr lang="en" sz="1500">
                <a:solidFill>
                  <a:srgbClr val="000000"/>
                </a:solidFill>
                <a:highlight>
                  <a:schemeClr val="lt1"/>
                </a:highlight>
              </a:rPr>
              <a:t>25%      3648838.616</a:t>
            </a:r>
            <a:endParaRPr sz="1500">
              <a:solidFill>
                <a:srgbClr val="000000"/>
              </a:solidFill>
              <a:highlight>
                <a:schemeClr val="lt1"/>
              </a:highlight>
            </a:endParaRPr>
          </a:p>
          <a:p>
            <a:pPr indent="-316706" lvl="0" marL="457200" rtl="0" algn="l">
              <a:spcBef>
                <a:spcPts val="0"/>
              </a:spcBef>
              <a:spcAft>
                <a:spcPts val="0"/>
              </a:spcAft>
              <a:buClr>
                <a:srgbClr val="000000"/>
              </a:buClr>
              <a:buSzPct val="100000"/>
              <a:buChar char="●"/>
            </a:pPr>
            <a:r>
              <a:rPr lang="en" sz="1500">
                <a:solidFill>
                  <a:srgbClr val="000000"/>
                </a:solidFill>
                <a:highlight>
                  <a:schemeClr val="lt1"/>
                </a:highlight>
              </a:rPr>
              <a:t>50%      6077249.939</a:t>
            </a:r>
            <a:endParaRPr sz="1500">
              <a:solidFill>
                <a:srgbClr val="000000"/>
              </a:solidFill>
              <a:highlight>
                <a:schemeClr val="lt1"/>
              </a:highlight>
            </a:endParaRPr>
          </a:p>
          <a:p>
            <a:pPr indent="-316706" lvl="0" marL="457200" rtl="0" algn="l">
              <a:spcBef>
                <a:spcPts val="0"/>
              </a:spcBef>
              <a:spcAft>
                <a:spcPts val="0"/>
              </a:spcAft>
              <a:buClr>
                <a:srgbClr val="000000"/>
              </a:buClr>
              <a:buSzPct val="100000"/>
              <a:buChar char="●"/>
            </a:pPr>
            <a:r>
              <a:rPr lang="en" sz="1500">
                <a:solidFill>
                  <a:srgbClr val="000000"/>
                </a:solidFill>
                <a:highlight>
                  <a:schemeClr val="lt1"/>
                </a:highlight>
              </a:rPr>
              <a:t>75%     18078442.058</a:t>
            </a:r>
            <a:endParaRPr sz="1500">
              <a:solidFill>
                <a:srgbClr val="000000"/>
              </a:solidFill>
              <a:highlight>
                <a:schemeClr val="lt1"/>
              </a:highlight>
            </a:endParaRPr>
          </a:p>
          <a:p>
            <a:pPr indent="-316706" lvl="0" marL="457200" rtl="0" algn="l">
              <a:spcBef>
                <a:spcPts val="0"/>
              </a:spcBef>
              <a:spcAft>
                <a:spcPts val="0"/>
              </a:spcAft>
              <a:buClr>
                <a:srgbClr val="000000"/>
              </a:buClr>
              <a:buSzPct val="100000"/>
              <a:buChar char="●"/>
            </a:pPr>
            <a:r>
              <a:rPr lang="en" sz="1500">
                <a:solidFill>
                  <a:srgbClr val="000000"/>
                </a:solidFill>
                <a:highlight>
                  <a:schemeClr val="lt1"/>
                </a:highlight>
              </a:rPr>
              <a:t>max     51934531.128</a:t>
            </a:r>
            <a:endParaRPr sz="1500">
              <a:solidFill>
                <a:srgbClr val="000000"/>
              </a:solidFill>
              <a:highlight>
                <a:schemeClr val="lt1"/>
              </a:highlight>
            </a:endParaRPr>
          </a:p>
          <a:p>
            <a:pPr indent="0" lvl="0" marL="342900" rtl="0" algn="l">
              <a:lnSpc>
                <a:spcPct val="100000"/>
              </a:lnSpc>
              <a:spcBef>
                <a:spcPts val="1900"/>
              </a:spcBef>
              <a:spcAft>
                <a:spcPts val="0"/>
              </a:spcAft>
              <a:buNone/>
            </a:pPr>
            <a:r>
              <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500">
                <a:solidFill>
                  <a:srgbClr val="000000"/>
                </a:solidFill>
                <a:highlight>
                  <a:schemeClr val="lt1"/>
                </a:highlight>
              </a:rPr>
              <a:t>IQR: 14429603.442193363</a:t>
            </a:r>
            <a:endParaRPr sz="1500">
              <a:solidFill>
                <a:srgbClr val="000000"/>
              </a:solidFill>
              <a:highlight>
                <a:schemeClr val="lt1"/>
              </a:highlight>
            </a:endParaRPr>
          </a:p>
          <a:p>
            <a:pPr indent="0" lvl="0" marL="342900" rtl="0" algn="l">
              <a:lnSpc>
                <a:spcPct val="100000"/>
              </a:lnSpc>
              <a:spcBef>
                <a:spcPts val="1100"/>
              </a:spcBef>
              <a:spcAft>
                <a:spcPts val="0"/>
              </a:spcAft>
              <a:buNone/>
            </a:pPr>
            <a:r>
              <a:rPr lang="en" sz="1500">
                <a:solidFill>
                  <a:srgbClr val="000000"/>
                </a:solidFill>
                <a:highlight>
                  <a:schemeClr val="lt1"/>
                </a:highlight>
              </a:rPr>
              <a:t>Upper bound : 39722847.22106782</a:t>
            </a:r>
            <a:endParaRPr sz="1500">
              <a:solidFill>
                <a:srgbClr val="000000"/>
              </a:solidFill>
              <a:highlight>
                <a:schemeClr val="lt1"/>
              </a:highlight>
            </a:endParaRPr>
          </a:p>
          <a:p>
            <a:pPr indent="0" lvl="0" marL="342900" rtl="0" algn="l">
              <a:lnSpc>
                <a:spcPct val="100000"/>
              </a:lnSpc>
              <a:spcBef>
                <a:spcPts val="1100"/>
              </a:spcBef>
              <a:spcAft>
                <a:spcPts val="0"/>
              </a:spcAft>
              <a:buNone/>
            </a:pPr>
            <a:r>
              <a:rPr lang="en" sz="1500">
                <a:solidFill>
                  <a:srgbClr val="000000"/>
                </a:solidFill>
                <a:highlight>
                  <a:schemeClr val="lt1"/>
                </a:highlight>
              </a:rPr>
              <a:t>Lower bound : -17995566.54770563</a:t>
            </a:r>
            <a:endParaRPr sz="1500">
              <a:solidFill>
                <a:srgbClr val="000000"/>
              </a:solidFill>
              <a:highlight>
                <a:schemeClr val="lt1"/>
              </a:highlight>
            </a:endParaRPr>
          </a:p>
          <a:p>
            <a:pPr indent="0" lvl="0" marL="342900" rtl="0" algn="l">
              <a:lnSpc>
                <a:spcPct val="100000"/>
              </a:lnSpc>
              <a:spcBef>
                <a:spcPts val="1100"/>
              </a:spcBef>
              <a:spcAft>
                <a:spcPts val="0"/>
              </a:spcAft>
              <a:buNone/>
            </a:pPr>
            <a:r>
              <a:rPr lang="en" sz="1700">
                <a:solidFill>
                  <a:srgbClr val="000000"/>
                </a:solidFill>
                <a:highlight>
                  <a:schemeClr val="lt1"/>
                </a:highlight>
              </a:rPr>
              <a:t>To overcome the  outliers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100">
              <a:solidFill>
                <a:srgbClr val="000000"/>
              </a:solidFill>
              <a:latin typeface="Arial"/>
              <a:ea typeface="Arial"/>
              <a:cs typeface="Arial"/>
              <a:sym typeface="Arial"/>
            </a:endParaRPr>
          </a:p>
          <a:p>
            <a:pPr indent="0" lvl="0" marL="342900" rtl="0" algn="l">
              <a:lnSpc>
                <a:spcPct val="100000"/>
              </a:lnSpc>
              <a:spcBef>
                <a:spcPts val="11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342900" rtl="0" algn="l">
              <a:lnSpc>
                <a:spcPct val="100000"/>
              </a:lnSpc>
              <a:spcBef>
                <a:spcPts val="1100"/>
              </a:spcBef>
              <a:spcAft>
                <a:spcPts val="0"/>
              </a:spcAft>
              <a:buNone/>
            </a:pPr>
            <a:r>
              <a:t/>
            </a:r>
            <a:endParaRPr sz="1300">
              <a:solidFill>
                <a:srgbClr val="1A202C"/>
              </a:solidFill>
              <a:highlight>
                <a:schemeClr val="lt1"/>
              </a:highlight>
              <a:latin typeface="Arial"/>
              <a:ea typeface="Arial"/>
              <a:cs typeface="Arial"/>
              <a:sym typeface="Arial"/>
            </a:endParaRPr>
          </a:p>
        </p:txBody>
      </p:sp>
      <p:pic>
        <p:nvPicPr>
          <p:cNvPr id="458" name="Google Shape;458;p37"/>
          <p:cNvPicPr preferRelativeResize="0"/>
          <p:nvPr/>
        </p:nvPicPr>
        <p:blipFill>
          <a:blip r:embed="rId3">
            <a:alphaModFix/>
          </a:blip>
          <a:stretch>
            <a:fillRect/>
          </a:stretch>
        </p:blipFill>
        <p:spPr>
          <a:xfrm>
            <a:off x="8884300" y="3581800"/>
            <a:ext cx="3352800" cy="2495550"/>
          </a:xfrm>
          <a:prstGeom prst="rect">
            <a:avLst/>
          </a:prstGeom>
          <a:noFill/>
          <a:ln>
            <a:noFill/>
          </a:ln>
        </p:spPr>
      </p:pic>
      <p:pic>
        <p:nvPicPr>
          <p:cNvPr id="459" name="Google Shape;459;p37"/>
          <p:cNvPicPr preferRelativeResize="0"/>
          <p:nvPr/>
        </p:nvPicPr>
        <p:blipFill>
          <a:blip r:embed="rId4">
            <a:alphaModFix/>
          </a:blip>
          <a:stretch>
            <a:fillRect/>
          </a:stretch>
        </p:blipFill>
        <p:spPr>
          <a:xfrm>
            <a:off x="8884300" y="6077350"/>
            <a:ext cx="3352800" cy="2495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b="0" lang="en" sz="2800">
                <a:solidFill>
                  <a:srgbClr val="000000"/>
                </a:solidFill>
                <a:latin typeface="Nunito ExtraBold"/>
                <a:ea typeface="Nunito ExtraBold"/>
                <a:cs typeface="Nunito ExtraBold"/>
                <a:sym typeface="Nunito ExtraBold"/>
              </a:rPr>
              <a:t>Data processing Bias</a:t>
            </a:r>
            <a:endParaRPr b="0" sz="2800">
              <a:solidFill>
                <a:srgbClr val="000000"/>
              </a:solidFill>
              <a:latin typeface="Nunito ExtraBold"/>
              <a:ea typeface="Nunito ExtraBold"/>
              <a:cs typeface="Nunito ExtraBold"/>
              <a:sym typeface="Nunito ExtraBold"/>
            </a:endParaRPr>
          </a:p>
          <a:p>
            <a:pPr indent="0" lvl="0" marL="0" rtl="0" algn="l">
              <a:spcBef>
                <a:spcPts val="0"/>
              </a:spcBef>
              <a:spcAft>
                <a:spcPts val="0"/>
              </a:spcAft>
              <a:buNone/>
            </a:pPr>
            <a:r>
              <a:t/>
            </a:r>
            <a:endParaRPr/>
          </a:p>
        </p:txBody>
      </p:sp>
      <p:sp>
        <p:nvSpPr>
          <p:cNvPr id="465" name="Google Shape;465;p38"/>
          <p:cNvSpPr txBox="1"/>
          <p:nvPr>
            <p:ph idx="1" type="body"/>
          </p:nvPr>
        </p:nvSpPr>
        <p:spPr>
          <a:xfrm>
            <a:off x="1955700" y="1990879"/>
            <a:ext cx="10730100" cy="647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145600" lIns="145600" spcFirstLastPara="1" rIns="145600" wrap="square" tIns="145600">
            <a:normAutofit fontScale="77500" lnSpcReduction="20000"/>
          </a:bodyPr>
          <a:lstStyle/>
          <a:p>
            <a:pPr indent="0" lvl="0" marL="342900" rtl="0" algn="l">
              <a:lnSpc>
                <a:spcPct val="100000"/>
              </a:lnSpc>
              <a:spcBef>
                <a:spcPts val="2200"/>
              </a:spcBef>
              <a:spcAft>
                <a:spcPts val="0"/>
              </a:spcAft>
              <a:buNone/>
            </a:pPr>
            <a:r>
              <a:rPr lang="en" sz="2263">
                <a:solidFill>
                  <a:srgbClr val="1A202C"/>
                </a:solidFill>
                <a:highlight>
                  <a:schemeClr val="lt1"/>
                </a:highlight>
                <a:latin typeface="Arial"/>
                <a:ea typeface="Arial"/>
                <a:cs typeface="Arial"/>
                <a:sym typeface="Arial"/>
              </a:rPr>
              <a:t>● Distribution Understanding</a:t>
            </a:r>
            <a:endParaRPr sz="2263">
              <a:solidFill>
                <a:srgbClr val="1A202C"/>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The popularity  distribution per year and genre slightly skewed  into the right  and have outliers.</a:t>
            </a:r>
            <a:endParaRPr sz="226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To overcome the outlier we calculate the </a:t>
            </a:r>
            <a:r>
              <a:rPr lang="en" sz="2223">
                <a:solidFill>
                  <a:srgbClr val="000000"/>
                </a:solidFill>
                <a:highlight>
                  <a:schemeClr val="lt1"/>
                </a:highlight>
                <a:latin typeface="Arial"/>
                <a:ea typeface="Arial"/>
                <a:cs typeface="Arial"/>
                <a:sym typeface="Arial"/>
              </a:rPr>
              <a:t>Interquartile range to find the lower and upper bound and remove any number above it or below it. </a:t>
            </a:r>
            <a:r>
              <a:rPr lang="en" sz="2192">
                <a:solidFill>
                  <a:srgbClr val="000000"/>
                </a:solidFill>
                <a:highlight>
                  <a:schemeClr val="lt1"/>
                </a:highlight>
              </a:rPr>
              <a:t>Sklearn Quantile Transformer </a:t>
            </a:r>
            <a:r>
              <a:rPr lang="en" sz="2223">
                <a:solidFill>
                  <a:srgbClr val="000000"/>
                </a:solidFill>
                <a:highlight>
                  <a:schemeClr val="lt1"/>
                </a:highlight>
                <a:latin typeface="Arial"/>
                <a:ea typeface="Arial"/>
                <a:cs typeface="Arial"/>
                <a:sym typeface="Arial"/>
              </a:rPr>
              <a:t>for the skewness in the data  </a:t>
            </a:r>
            <a:endParaRPr sz="222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t/>
            </a:r>
            <a:endParaRPr sz="1300">
              <a:solidFill>
                <a:srgbClr val="1A202C"/>
              </a:solidFill>
              <a:highlight>
                <a:schemeClr val="lt1"/>
              </a:highlight>
              <a:latin typeface="Arial"/>
              <a:ea typeface="Arial"/>
              <a:cs typeface="Arial"/>
              <a:sym typeface="Arial"/>
            </a:endParaRPr>
          </a:p>
          <a:p>
            <a:pPr indent="-344627" lvl="0" marL="457200" rtl="0" algn="l">
              <a:spcBef>
                <a:spcPts val="0"/>
              </a:spcBef>
              <a:spcAft>
                <a:spcPts val="0"/>
              </a:spcAft>
              <a:buClr>
                <a:srgbClr val="000000"/>
              </a:buClr>
              <a:buSzPct val="123588"/>
              <a:buChar char="●"/>
            </a:pPr>
            <a:r>
              <a:rPr lang="en" sz="1907">
                <a:solidFill>
                  <a:srgbClr val="000000"/>
                </a:solidFill>
                <a:highlight>
                  <a:schemeClr val="lt1"/>
                </a:highlight>
              </a:rPr>
              <a:t>mean     7.240</a:t>
            </a:r>
            <a:endParaRPr sz="1907">
              <a:solidFill>
                <a:srgbClr val="000000"/>
              </a:solidFill>
              <a:highlight>
                <a:schemeClr val="lt1"/>
              </a:highlight>
            </a:endParaRPr>
          </a:p>
          <a:p>
            <a:pPr indent="-344627" lvl="0" marL="457200" rtl="0" algn="l">
              <a:spcBef>
                <a:spcPts val="0"/>
              </a:spcBef>
              <a:spcAft>
                <a:spcPts val="0"/>
              </a:spcAft>
              <a:buClr>
                <a:srgbClr val="000000"/>
              </a:buClr>
              <a:buSzPct val="123588"/>
              <a:buChar char="●"/>
            </a:pPr>
            <a:r>
              <a:rPr lang="en" sz="1907">
                <a:solidFill>
                  <a:srgbClr val="000000"/>
                </a:solidFill>
                <a:highlight>
                  <a:schemeClr val="lt1"/>
                </a:highlight>
              </a:rPr>
              <a:t>std      6.524</a:t>
            </a:r>
            <a:endParaRPr sz="1907">
              <a:solidFill>
                <a:srgbClr val="000000"/>
              </a:solidFill>
              <a:highlight>
                <a:schemeClr val="lt1"/>
              </a:highlight>
            </a:endParaRPr>
          </a:p>
          <a:p>
            <a:pPr indent="-344627" lvl="0" marL="457200" rtl="0" algn="l">
              <a:spcBef>
                <a:spcPts val="0"/>
              </a:spcBef>
              <a:spcAft>
                <a:spcPts val="0"/>
              </a:spcAft>
              <a:buClr>
                <a:srgbClr val="000000"/>
              </a:buClr>
              <a:buSzPct val="123588"/>
              <a:buChar char="●"/>
            </a:pPr>
            <a:r>
              <a:rPr lang="en" sz="1907">
                <a:solidFill>
                  <a:srgbClr val="000000"/>
                </a:solidFill>
                <a:highlight>
                  <a:schemeClr val="lt1"/>
                </a:highlight>
              </a:rPr>
              <a:t>min      0.994</a:t>
            </a:r>
            <a:endParaRPr sz="1907">
              <a:solidFill>
                <a:srgbClr val="000000"/>
              </a:solidFill>
              <a:highlight>
                <a:schemeClr val="lt1"/>
              </a:highlight>
            </a:endParaRPr>
          </a:p>
          <a:p>
            <a:pPr indent="-344627" lvl="0" marL="457200" rtl="0" algn="l">
              <a:spcBef>
                <a:spcPts val="0"/>
              </a:spcBef>
              <a:spcAft>
                <a:spcPts val="0"/>
              </a:spcAft>
              <a:buClr>
                <a:srgbClr val="000000"/>
              </a:buClr>
              <a:buSzPct val="123588"/>
              <a:buChar char="●"/>
            </a:pPr>
            <a:r>
              <a:rPr lang="en" sz="1907">
                <a:solidFill>
                  <a:srgbClr val="000000"/>
                </a:solidFill>
                <a:highlight>
                  <a:schemeClr val="lt1"/>
                </a:highlight>
              </a:rPr>
              <a:t>25%      3.637</a:t>
            </a:r>
            <a:endParaRPr sz="1907">
              <a:solidFill>
                <a:srgbClr val="000000"/>
              </a:solidFill>
              <a:highlight>
                <a:schemeClr val="lt1"/>
              </a:highlight>
            </a:endParaRPr>
          </a:p>
          <a:p>
            <a:pPr indent="-344627" lvl="0" marL="457200" rtl="0" algn="l">
              <a:spcBef>
                <a:spcPts val="0"/>
              </a:spcBef>
              <a:spcAft>
                <a:spcPts val="0"/>
              </a:spcAft>
              <a:buClr>
                <a:srgbClr val="000000"/>
              </a:buClr>
              <a:buSzPct val="123588"/>
              <a:buChar char="●"/>
            </a:pPr>
            <a:r>
              <a:rPr lang="en" sz="1907">
                <a:solidFill>
                  <a:srgbClr val="000000"/>
                </a:solidFill>
                <a:highlight>
                  <a:schemeClr val="lt1"/>
                </a:highlight>
              </a:rPr>
              <a:t>50%      5.349</a:t>
            </a:r>
            <a:endParaRPr sz="1907">
              <a:solidFill>
                <a:srgbClr val="000000"/>
              </a:solidFill>
              <a:highlight>
                <a:schemeClr val="lt1"/>
              </a:highlight>
            </a:endParaRPr>
          </a:p>
          <a:p>
            <a:pPr indent="-344627" lvl="0" marL="457200" rtl="0" algn="l">
              <a:spcBef>
                <a:spcPts val="0"/>
              </a:spcBef>
              <a:spcAft>
                <a:spcPts val="0"/>
              </a:spcAft>
              <a:buClr>
                <a:srgbClr val="000000"/>
              </a:buClr>
              <a:buSzPct val="123588"/>
              <a:buChar char="●"/>
            </a:pPr>
            <a:r>
              <a:rPr lang="en" sz="1907">
                <a:solidFill>
                  <a:srgbClr val="000000"/>
                </a:solidFill>
                <a:highlight>
                  <a:schemeClr val="lt1"/>
                </a:highlight>
              </a:rPr>
              <a:t>75%      8.074</a:t>
            </a:r>
            <a:endParaRPr sz="1907">
              <a:solidFill>
                <a:srgbClr val="000000"/>
              </a:solidFill>
              <a:highlight>
                <a:schemeClr val="lt1"/>
              </a:highlight>
            </a:endParaRPr>
          </a:p>
          <a:p>
            <a:pPr indent="-344627" lvl="0" marL="457200" rtl="0" algn="l">
              <a:spcBef>
                <a:spcPts val="0"/>
              </a:spcBef>
              <a:spcAft>
                <a:spcPts val="0"/>
              </a:spcAft>
              <a:buClr>
                <a:srgbClr val="000000"/>
              </a:buClr>
              <a:buSzPct val="123588"/>
              <a:buChar char="●"/>
            </a:pPr>
            <a:r>
              <a:rPr lang="en" sz="1907">
                <a:solidFill>
                  <a:srgbClr val="000000"/>
                </a:solidFill>
                <a:highlight>
                  <a:schemeClr val="lt1"/>
                </a:highlight>
              </a:rPr>
              <a:t>max     40.913</a:t>
            </a:r>
            <a:endParaRPr sz="2357">
              <a:solidFill>
                <a:srgbClr val="000000"/>
              </a:solidFill>
              <a:highlight>
                <a:schemeClr val="lt1"/>
              </a:highlight>
            </a:endParaRPr>
          </a:p>
          <a:p>
            <a:pPr indent="0" lvl="0" marL="342900" rtl="0" algn="l">
              <a:lnSpc>
                <a:spcPct val="100000"/>
              </a:lnSpc>
              <a:spcBef>
                <a:spcPts val="1900"/>
              </a:spcBef>
              <a:spcAft>
                <a:spcPts val="0"/>
              </a:spcAft>
              <a:buNone/>
            </a:pPr>
            <a:r>
              <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800">
                <a:solidFill>
                  <a:srgbClr val="000000"/>
                </a:solidFill>
                <a:highlight>
                  <a:schemeClr val="lt1"/>
                </a:highlight>
              </a:rPr>
              <a:t>IQR: 4.437677941497093</a:t>
            </a:r>
            <a:endParaRPr sz="1800">
              <a:solidFill>
                <a:srgbClr val="000000"/>
              </a:solidFill>
              <a:highlight>
                <a:schemeClr val="lt1"/>
              </a:highlight>
            </a:endParaRPr>
          </a:p>
          <a:p>
            <a:pPr indent="0" lvl="0" marL="342900" rtl="0" algn="l">
              <a:lnSpc>
                <a:spcPct val="100000"/>
              </a:lnSpc>
              <a:spcBef>
                <a:spcPts val="1100"/>
              </a:spcBef>
              <a:spcAft>
                <a:spcPts val="0"/>
              </a:spcAft>
              <a:buNone/>
            </a:pPr>
            <a:r>
              <a:rPr lang="en" sz="1800">
                <a:solidFill>
                  <a:srgbClr val="000000"/>
                </a:solidFill>
                <a:highlight>
                  <a:schemeClr val="lt1"/>
                </a:highlight>
              </a:rPr>
              <a:t>Upper bound : 14.730898650617732</a:t>
            </a:r>
            <a:endParaRPr sz="1800">
              <a:solidFill>
                <a:srgbClr val="000000"/>
              </a:solidFill>
              <a:highlight>
                <a:schemeClr val="lt1"/>
              </a:highlight>
            </a:endParaRPr>
          </a:p>
          <a:p>
            <a:pPr indent="0" lvl="0" marL="342900" rtl="0" algn="l">
              <a:lnSpc>
                <a:spcPct val="100000"/>
              </a:lnSpc>
              <a:spcBef>
                <a:spcPts val="1100"/>
              </a:spcBef>
              <a:spcAft>
                <a:spcPts val="0"/>
              </a:spcAft>
              <a:buNone/>
            </a:pPr>
            <a:r>
              <a:rPr lang="en" sz="1800">
                <a:solidFill>
                  <a:srgbClr val="000000"/>
                </a:solidFill>
                <a:highlight>
                  <a:schemeClr val="lt1"/>
                </a:highlight>
              </a:rPr>
              <a:t>Lower bound : -3.019813115370639</a:t>
            </a:r>
            <a:endParaRPr sz="1800">
              <a:solidFill>
                <a:srgbClr val="000000"/>
              </a:solidFill>
              <a:highlight>
                <a:schemeClr val="lt1"/>
              </a:highlight>
            </a:endParaRPr>
          </a:p>
          <a:p>
            <a:pPr indent="0" lvl="0" marL="342900" rtl="0" algn="l">
              <a:lnSpc>
                <a:spcPct val="100000"/>
              </a:lnSpc>
              <a:spcBef>
                <a:spcPts val="1100"/>
              </a:spcBef>
              <a:spcAft>
                <a:spcPts val="0"/>
              </a:spcAft>
              <a:buNone/>
            </a:pPr>
            <a:r>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100">
              <a:solidFill>
                <a:srgbClr val="000000"/>
              </a:solidFill>
              <a:latin typeface="Arial"/>
              <a:ea typeface="Arial"/>
              <a:cs typeface="Arial"/>
              <a:sym typeface="Arial"/>
            </a:endParaRPr>
          </a:p>
          <a:p>
            <a:pPr indent="0" lvl="0" marL="342900" rtl="0" algn="l">
              <a:lnSpc>
                <a:spcPct val="100000"/>
              </a:lnSpc>
              <a:spcBef>
                <a:spcPts val="11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342900" rtl="0" algn="l">
              <a:lnSpc>
                <a:spcPct val="100000"/>
              </a:lnSpc>
              <a:spcBef>
                <a:spcPts val="1100"/>
              </a:spcBef>
              <a:spcAft>
                <a:spcPts val="0"/>
              </a:spcAft>
              <a:buNone/>
            </a:pPr>
            <a:r>
              <a:t/>
            </a:r>
            <a:endParaRPr sz="1300">
              <a:solidFill>
                <a:srgbClr val="1A202C"/>
              </a:solidFill>
              <a:highlight>
                <a:schemeClr val="lt1"/>
              </a:highlight>
              <a:latin typeface="Arial"/>
              <a:ea typeface="Arial"/>
              <a:cs typeface="Arial"/>
              <a:sym typeface="Arial"/>
            </a:endParaRPr>
          </a:p>
        </p:txBody>
      </p:sp>
      <p:pic>
        <p:nvPicPr>
          <p:cNvPr id="466" name="Google Shape;466;p38"/>
          <p:cNvPicPr preferRelativeResize="0"/>
          <p:nvPr/>
        </p:nvPicPr>
        <p:blipFill>
          <a:blip r:embed="rId3">
            <a:alphaModFix/>
          </a:blip>
          <a:stretch>
            <a:fillRect/>
          </a:stretch>
        </p:blipFill>
        <p:spPr>
          <a:xfrm>
            <a:off x="8792737" y="3847550"/>
            <a:ext cx="3712975" cy="2763640"/>
          </a:xfrm>
          <a:prstGeom prst="rect">
            <a:avLst/>
          </a:prstGeom>
          <a:noFill/>
          <a:ln>
            <a:noFill/>
          </a:ln>
        </p:spPr>
      </p:pic>
      <p:pic>
        <p:nvPicPr>
          <p:cNvPr id="467" name="Google Shape;467;p38"/>
          <p:cNvPicPr preferRelativeResize="0"/>
          <p:nvPr/>
        </p:nvPicPr>
        <p:blipFill>
          <a:blip r:embed="rId4">
            <a:alphaModFix/>
          </a:blip>
          <a:stretch>
            <a:fillRect/>
          </a:stretch>
        </p:blipFill>
        <p:spPr>
          <a:xfrm>
            <a:off x="8972813" y="6611200"/>
            <a:ext cx="3352800" cy="2495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b="0" lang="en" sz="2800">
                <a:solidFill>
                  <a:srgbClr val="000000"/>
                </a:solidFill>
                <a:latin typeface="Nunito ExtraBold"/>
                <a:ea typeface="Nunito ExtraBold"/>
                <a:cs typeface="Nunito ExtraBold"/>
                <a:sym typeface="Nunito ExtraBold"/>
              </a:rPr>
              <a:t>Data processing Bias</a:t>
            </a:r>
            <a:endParaRPr b="0" sz="2800">
              <a:solidFill>
                <a:srgbClr val="000000"/>
              </a:solidFill>
              <a:latin typeface="Nunito ExtraBold"/>
              <a:ea typeface="Nunito ExtraBold"/>
              <a:cs typeface="Nunito ExtraBold"/>
              <a:sym typeface="Nunito ExtraBold"/>
            </a:endParaRPr>
          </a:p>
          <a:p>
            <a:pPr indent="0" lvl="0" marL="0" rtl="0" algn="l">
              <a:spcBef>
                <a:spcPts val="0"/>
              </a:spcBef>
              <a:spcAft>
                <a:spcPts val="0"/>
              </a:spcAft>
              <a:buNone/>
            </a:pPr>
            <a:r>
              <a:t/>
            </a:r>
            <a:endParaRPr/>
          </a:p>
        </p:txBody>
      </p:sp>
      <p:sp>
        <p:nvSpPr>
          <p:cNvPr id="473" name="Google Shape;473;p39"/>
          <p:cNvSpPr txBox="1"/>
          <p:nvPr>
            <p:ph idx="1" type="body"/>
          </p:nvPr>
        </p:nvSpPr>
        <p:spPr>
          <a:xfrm>
            <a:off x="1955700" y="1990879"/>
            <a:ext cx="10730100" cy="647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145600" lIns="145600" spcFirstLastPara="1" rIns="145600" wrap="square" tIns="145600">
            <a:normAutofit fontScale="77500" lnSpcReduction="20000"/>
          </a:bodyPr>
          <a:lstStyle/>
          <a:p>
            <a:pPr indent="0" lvl="0" marL="342900" rtl="0" algn="l">
              <a:lnSpc>
                <a:spcPct val="100000"/>
              </a:lnSpc>
              <a:spcBef>
                <a:spcPts val="2200"/>
              </a:spcBef>
              <a:spcAft>
                <a:spcPts val="0"/>
              </a:spcAft>
              <a:buNone/>
            </a:pPr>
            <a:r>
              <a:rPr lang="en" sz="2263">
                <a:solidFill>
                  <a:srgbClr val="1A202C"/>
                </a:solidFill>
                <a:highlight>
                  <a:schemeClr val="lt1"/>
                </a:highlight>
                <a:latin typeface="Arial"/>
                <a:ea typeface="Arial"/>
                <a:cs typeface="Arial"/>
                <a:sym typeface="Arial"/>
              </a:rPr>
              <a:t>● Distribution Understanding</a:t>
            </a:r>
            <a:endParaRPr sz="2263">
              <a:solidFill>
                <a:srgbClr val="1A202C"/>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The vote count  distribution per year and genre skewed  into the right  and have outliers.</a:t>
            </a:r>
            <a:endParaRPr sz="226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To overcome the outlier we calculate the </a:t>
            </a:r>
            <a:r>
              <a:rPr lang="en" sz="2223">
                <a:solidFill>
                  <a:srgbClr val="000000"/>
                </a:solidFill>
                <a:highlight>
                  <a:schemeClr val="lt1"/>
                </a:highlight>
                <a:latin typeface="Arial"/>
                <a:ea typeface="Arial"/>
                <a:cs typeface="Arial"/>
                <a:sym typeface="Arial"/>
              </a:rPr>
              <a:t>Interquartile range to find the lower and upper bound and remove any number above it or below it. </a:t>
            </a:r>
            <a:r>
              <a:rPr lang="en" sz="2192">
                <a:solidFill>
                  <a:srgbClr val="000000"/>
                </a:solidFill>
                <a:highlight>
                  <a:schemeClr val="lt1"/>
                </a:highlight>
              </a:rPr>
              <a:t>Sklearn Quantile Transformer </a:t>
            </a:r>
            <a:r>
              <a:rPr lang="en" sz="2223">
                <a:solidFill>
                  <a:srgbClr val="000000"/>
                </a:solidFill>
                <a:highlight>
                  <a:schemeClr val="lt1"/>
                </a:highlight>
                <a:latin typeface="Arial"/>
                <a:ea typeface="Arial"/>
                <a:cs typeface="Arial"/>
                <a:sym typeface="Arial"/>
              </a:rPr>
              <a:t>for the skewness in the data  </a:t>
            </a:r>
            <a:endParaRPr sz="222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t/>
            </a:r>
            <a:endParaRPr sz="1300">
              <a:solidFill>
                <a:srgbClr val="1A202C"/>
              </a:solidFill>
              <a:highlight>
                <a:schemeClr val="lt1"/>
              </a:highlight>
              <a:latin typeface="Arial"/>
              <a:ea typeface="Arial"/>
              <a:cs typeface="Arial"/>
              <a:sym typeface="Arial"/>
            </a:endParaRPr>
          </a:p>
          <a:p>
            <a:pPr indent="-351631" lvl="0" marL="457200" rtl="0" algn="l">
              <a:spcBef>
                <a:spcPts val="0"/>
              </a:spcBef>
              <a:spcAft>
                <a:spcPts val="0"/>
              </a:spcAft>
              <a:buClr>
                <a:srgbClr val="000000"/>
              </a:buClr>
              <a:buSzPct val="100000"/>
              <a:buChar char="●"/>
            </a:pPr>
            <a:r>
              <a:rPr lang="en" sz="2500">
                <a:solidFill>
                  <a:srgbClr val="000000"/>
                </a:solidFill>
                <a:highlight>
                  <a:schemeClr val="lt1"/>
                </a:highlight>
              </a:rPr>
              <a:t>Mean     315.300</a:t>
            </a:r>
            <a:endParaRPr sz="2500">
              <a:solidFill>
                <a:srgbClr val="000000"/>
              </a:solidFill>
              <a:highlight>
                <a:schemeClr val="lt1"/>
              </a:highlight>
            </a:endParaRPr>
          </a:p>
          <a:p>
            <a:pPr indent="-351631" lvl="0" marL="457200" rtl="0" algn="l">
              <a:spcBef>
                <a:spcPts val="0"/>
              </a:spcBef>
              <a:spcAft>
                <a:spcPts val="0"/>
              </a:spcAft>
              <a:buClr>
                <a:srgbClr val="000000"/>
              </a:buClr>
              <a:buSzPct val="100000"/>
              <a:buChar char="●"/>
            </a:pPr>
            <a:r>
              <a:rPr lang="en" sz="2500">
                <a:solidFill>
                  <a:srgbClr val="000000"/>
                </a:solidFill>
                <a:highlight>
                  <a:schemeClr val="lt1"/>
                </a:highlight>
              </a:rPr>
              <a:t>std      253.289</a:t>
            </a:r>
            <a:endParaRPr sz="2500">
              <a:solidFill>
                <a:srgbClr val="000000"/>
              </a:solidFill>
              <a:highlight>
                <a:schemeClr val="lt1"/>
              </a:highlight>
            </a:endParaRPr>
          </a:p>
          <a:p>
            <a:pPr indent="-351631" lvl="0" marL="457200" rtl="0" algn="l">
              <a:spcBef>
                <a:spcPts val="0"/>
              </a:spcBef>
              <a:spcAft>
                <a:spcPts val="0"/>
              </a:spcAft>
              <a:buClr>
                <a:srgbClr val="000000"/>
              </a:buClr>
              <a:buSzPct val="100000"/>
              <a:buChar char="●"/>
            </a:pPr>
            <a:r>
              <a:rPr lang="en" sz="2500">
                <a:solidFill>
                  <a:srgbClr val="000000"/>
                </a:solidFill>
                <a:highlight>
                  <a:schemeClr val="lt1"/>
                </a:highlight>
              </a:rPr>
              <a:t>min        6.643</a:t>
            </a:r>
            <a:endParaRPr sz="2500">
              <a:solidFill>
                <a:srgbClr val="000000"/>
              </a:solidFill>
              <a:highlight>
                <a:schemeClr val="lt1"/>
              </a:highlight>
            </a:endParaRPr>
          </a:p>
          <a:p>
            <a:pPr indent="-351631" lvl="0" marL="457200" rtl="0" algn="l">
              <a:spcBef>
                <a:spcPts val="0"/>
              </a:spcBef>
              <a:spcAft>
                <a:spcPts val="0"/>
              </a:spcAft>
              <a:buClr>
                <a:srgbClr val="000000"/>
              </a:buClr>
              <a:buSzPct val="100000"/>
              <a:buChar char="●"/>
            </a:pPr>
            <a:r>
              <a:rPr lang="en" sz="2500">
                <a:solidFill>
                  <a:srgbClr val="000000"/>
                </a:solidFill>
                <a:highlight>
                  <a:schemeClr val="lt1"/>
                </a:highlight>
              </a:rPr>
              <a:t>25%      152.966</a:t>
            </a:r>
            <a:endParaRPr sz="2500">
              <a:solidFill>
                <a:srgbClr val="000000"/>
              </a:solidFill>
              <a:highlight>
                <a:schemeClr val="lt1"/>
              </a:highlight>
            </a:endParaRPr>
          </a:p>
          <a:p>
            <a:pPr indent="-351631" lvl="0" marL="457200" rtl="0" algn="l">
              <a:spcBef>
                <a:spcPts val="0"/>
              </a:spcBef>
              <a:spcAft>
                <a:spcPts val="0"/>
              </a:spcAft>
              <a:buClr>
                <a:srgbClr val="000000"/>
              </a:buClr>
              <a:buSzPct val="100000"/>
              <a:buChar char="●"/>
            </a:pPr>
            <a:r>
              <a:rPr lang="en" sz="2500">
                <a:solidFill>
                  <a:srgbClr val="000000"/>
                </a:solidFill>
                <a:highlight>
                  <a:schemeClr val="lt1"/>
                </a:highlight>
              </a:rPr>
              <a:t>50%      257.875</a:t>
            </a:r>
            <a:endParaRPr sz="2500">
              <a:solidFill>
                <a:srgbClr val="000000"/>
              </a:solidFill>
              <a:highlight>
                <a:schemeClr val="lt1"/>
              </a:highlight>
            </a:endParaRPr>
          </a:p>
          <a:p>
            <a:pPr indent="-351631" lvl="0" marL="457200" rtl="0" algn="l">
              <a:spcBef>
                <a:spcPts val="0"/>
              </a:spcBef>
              <a:spcAft>
                <a:spcPts val="0"/>
              </a:spcAft>
              <a:buClr>
                <a:srgbClr val="000000"/>
              </a:buClr>
              <a:buSzPct val="100000"/>
              <a:buChar char="●"/>
            </a:pPr>
            <a:r>
              <a:rPr lang="en" sz="2500">
                <a:solidFill>
                  <a:srgbClr val="000000"/>
                </a:solidFill>
                <a:highlight>
                  <a:schemeClr val="lt1"/>
                </a:highlight>
              </a:rPr>
              <a:t>75%      430.600</a:t>
            </a:r>
            <a:endParaRPr sz="2500">
              <a:solidFill>
                <a:srgbClr val="000000"/>
              </a:solidFill>
              <a:highlight>
                <a:schemeClr val="lt1"/>
              </a:highlight>
            </a:endParaRPr>
          </a:p>
          <a:p>
            <a:pPr indent="-351631" lvl="0" marL="457200" rtl="0" algn="l">
              <a:spcBef>
                <a:spcPts val="0"/>
              </a:spcBef>
              <a:spcAft>
                <a:spcPts val="0"/>
              </a:spcAft>
              <a:buClr>
                <a:srgbClr val="000000"/>
              </a:buClr>
              <a:buSzPct val="100000"/>
              <a:buChar char="●"/>
            </a:pPr>
            <a:r>
              <a:rPr lang="en" sz="2500">
                <a:solidFill>
                  <a:srgbClr val="000000"/>
                </a:solidFill>
                <a:highlight>
                  <a:schemeClr val="lt1"/>
                </a:highlight>
              </a:rPr>
              <a:t>max     1126.804</a:t>
            </a:r>
            <a:endParaRPr sz="2500">
              <a:solidFill>
                <a:srgbClr val="000000"/>
              </a:solidFill>
              <a:highlight>
                <a:schemeClr val="lt1"/>
              </a:highlight>
            </a:endParaRPr>
          </a:p>
          <a:p>
            <a:pPr indent="0" lvl="0" marL="342900" rtl="0" algn="l">
              <a:lnSpc>
                <a:spcPct val="100000"/>
              </a:lnSpc>
              <a:spcBef>
                <a:spcPts val="1900"/>
              </a:spcBef>
              <a:spcAft>
                <a:spcPts val="0"/>
              </a:spcAft>
              <a:buNone/>
            </a:pPr>
            <a:r>
              <a:t/>
            </a:r>
            <a:endParaRPr sz="1450">
              <a:solidFill>
                <a:srgbClr val="000000"/>
              </a:solidFill>
              <a:highlight>
                <a:schemeClr val="lt1"/>
              </a:highlight>
              <a:latin typeface="Nunito Medium"/>
              <a:ea typeface="Nunito Medium"/>
              <a:cs typeface="Nunito Medium"/>
              <a:sym typeface="Nunito Medium"/>
            </a:endParaRPr>
          </a:p>
          <a:p>
            <a:pPr indent="0" lvl="0" marL="342900" rtl="0" algn="l">
              <a:lnSpc>
                <a:spcPct val="100000"/>
              </a:lnSpc>
              <a:spcBef>
                <a:spcPts val="1100"/>
              </a:spcBef>
              <a:spcAft>
                <a:spcPts val="0"/>
              </a:spcAft>
              <a:buNone/>
            </a:pPr>
            <a:r>
              <a:rPr lang="en" sz="1929">
                <a:solidFill>
                  <a:srgbClr val="000000"/>
                </a:solidFill>
                <a:highlight>
                  <a:schemeClr val="lt1"/>
                </a:highlight>
              </a:rPr>
              <a:t>IQR: 277.6341463414634</a:t>
            </a:r>
            <a:endParaRPr sz="1929">
              <a:solidFill>
                <a:srgbClr val="000000"/>
              </a:solidFill>
              <a:highlight>
                <a:schemeClr val="lt1"/>
              </a:highlight>
            </a:endParaRPr>
          </a:p>
          <a:p>
            <a:pPr indent="0" lvl="0" marL="342900" rtl="0" algn="l">
              <a:lnSpc>
                <a:spcPct val="100000"/>
              </a:lnSpc>
              <a:spcBef>
                <a:spcPts val="1100"/>
              </a:spcBef>
              <a:spcAft>
                <a:spcPts val="0"/>
              </a:spcAft>
              <a:buNone/>
            </a:pPr>
            <a:r>
              <a:rPr lang="en" sz="1929">
                <a:solidFill>
                  <a:srgbClr val="000000"/>
                </a:solidFill>
                <a:highlight>
                  <a:schemeClr val="lt1"/>
                </a:highlight>
              </a:rPr>
              <a:t>Upper bound : 847.0512195121951</a:t>
            </a:r>
            <a:endParaRPr sz="1929">
              <a:solidFill>
                <a:srgbClr val="000000"/>
              </a:solidFill>
              <a:highlight>
                <a:schemeClr val="lt1"/>
              </a:highlight>
            </a:endParaRPr>
          </a:p>
          <a:p>
            <a:pPr indent="0" lvl="0" marL="342900" rtl="0" algn="l">
              <a:lnSpc>
                <a:spcPct val="100000"/>
              </a:lnSpc>
              <a:spcBef>
                <a:spcPts val="1100"/>
              </a:spcBef>
              <a:spcAft>
                <a:spcPts val="0"/>
              </a:spcAft>
              <a:buNone/>
            </a:pPr>
            <a:r>
              <a:rPr lang="en" sz="1929">
                <a:solidFill>
                  <a:srgbClr val="000000"/>
                </a:solidFill>
                <a:highlight>
                  <a:schemeClr val="lt1"/>
                </a:highlight>
              </a:rPr>
              <a:t>Lower bound : -263.48536585365855</a:t>
            </a:r>
            <a:endParaRPr sz="1929">
              <a:solidFill>
                <a:srgbClr val="000000"/>
              </a:solidFill>
              <a:highlight>
                <a:schemeClr val="lt1"/>
              </a:highlight>
            </a:endParaRPr>
          </a:p>
          <a:p>
            <a:pPr indent="0" lvl="0" marL="342900" rtl="0" algn="l">
              <a:lnSpc>
                <a:spcPct val="100000"/>
              </a:lnSpc>
              <a:spcBef>
                <a:spcPts val="1100"/>
              </a:spcBef>
              <a:spcAft>
                <a:spcPts val="0"/>
              </a:spcAft>
              <a:buNone/>
            </a:pPr>
            <a:r>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100">
              <a:solidFill>
                <a:srgbClr val="000000"/>
              </a:solidFill>
              <a:latin typeface="Arial"/>
              <a:ea typeface="Arial"/>
              <a:cs typeface="Arial"/>
              <a:sym typeface="Arial"/>
            </a:endParaRPr>
          </a:p>
          <a:p>
            <a:pPr indent="0" lvl="0" marL="342900" rtl="0" algn="l">
              <a:lnSpc>
                <a:spcPct val="100000"/>
              </a:lnSpc>
              <a:spcBef>
                <a:spcPts val="11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342900" rtl="0" algn="l">
              <a:lnSpc>
                <a:spcPct val="100000"/>
              </a:lnSpc>
              <a:spcBef>
                <a:spcPts val="1100"/>
              </a:spcBef>
              <a:spcAft>
                <a:spcPts val="0"/>
              </a:spcAft>
              <a:buNone/>
            </a:pPr>
            <a:r>
              <a:t/>
            </a:r>
            <a:endParaRPr sz="1300">
              <a:solidFill>
                <a:srgbClr val="1A202C"/>
              </a:solidFill>
              <a:highlight>
                <a:schemeClr val="lt1"/>
              </a:highlight>
              <a:latin typeface="Arial"/>
              <a:ea typeface="Arial"/>
              <a:cs typeface="Arial"/>
              <a:sym typeface="Arial"/>
            </a:endParaRPr>
          </a:p>
        </p:txBody>
      </p:sp>
      <p:pic>
        <p:nvPicPr>
          <p:cNvPr id="474" name="Google Shape;474;p39"/>
          <p:cNvPicPr preferRelativeResize="0"/>
          <p:nvPr/>
        </p:nvPicPr>
        <p:blipFill>
          <a:blip r:embed="rId3">
            <a:alphaModFix/>
          </a:blip>
          <a:stretch>
            <a:fillRect/>
          </a:stretch>
        </p:blipFill>
        <p:spPr>
          <a:xfrm>
            <a:off x="9208400" y="3338850"/>
            <a:ext cx="2951750" cy="3036100"/>
          </a:xfrm>
          <a:prstGeom prst="rect">
            <a:avLst/>
          </a:prstGeom>
          <a:noFill/>
          <a:ln>
            <a:noFill/>
          </a:ln>
        </p:spPr>
      </p:pic>
      <p:pic>
        <p:nvPicPr>
          <p:cNvPr id="475" name="Google Shape;475;p39"/>
          <p:cNvPicPr preferRelativeResize="0"/>
          <p:nvPr/>
        </p:nvPicPr>
        <p:blipFill>
          <a:blip r:embed="rId4">
            <a:alphaModFix/>
          </a:blip>
          <a:stretch>
            <a:fillRect/>
          </a:stretch>
        </p:blipFill>
        <p:spPr>
          <a:xfrm>
            <a:off x="9007875" y="6374938"/>
            <a:ext cx="3352800" cy="2505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0"/>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b="0" lang="en" sz="2800">
                <a:solidFill>
                  <a:srgbClr val="000000"/>
                </a:solidFill>
                <a:latin typeface="Nunito ExtraBold"/>
                <a:ea typeface="Nunito ExtraBold"/>
                <a:cs typeface="Nunito ExtraBold"/>
                <a:sym typeface="Nunito ExtraBold"/>
              </a:rPr>
              <a:t>Data processing Bias</a:t>
            </a:r>
            <a:endParaRPr b="0" sz="2800">
              <a:solidFill>
                <a:srgbClr val="000000"/>
              </a:solidFill>
              <a:latin typeface="Nunito ExtraBold"/>
              <a:ea typeface="Nunito ExtraBold"/>
              <a:cs typeface="Nunito ExtraBold"/>
              <a:sym typeface="Nunito ExtraBold"/>
            </a:endParaRPr>
          </a:p>
          <a:p>
            <a:pPr indent="0" lvl="0" marL="0" rtl="0" algn="l">
              <a:spcBef>
                <a:spcPts val="0"/>
              </a:spcBef>
              <a:spcAft>
                <a:spcPts val="0"/>
              </a:spcAft>
              <a:buNone/>
            </a:pPr>
            <a:r>
              <a:t/>
            </a:r>
            <a:endParaRPr/>
          </a:p>
        </p:txBody>
      </p:sp>
      <p:sp>
        <p:nvSpPr>
          <p:cNvPr id="481" name="Google Shape;481;p40"/>
          <p:cNvSpPr txBox="1"/>
          <p:nvPr>
            <p:ph idx="1" type="body"/>
          </p:nvPr>
        </p:nvSpPr>
        <p:spPr>
          <a:xfrm>
            <a:off x="1955700" y="1990879"/>
            <a:ext cx="10730100" cy="647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145600" lIns="145600" spcFirstLastPara="1" rIns="145600" wrap="square" tIns="145600">
            <a:normAutofit fontScale="77500" lnSpcReduction="10000"/>
          </a:bodyPr>
          <a:lstStyle/>
          <a:p>
            <a:pPr indent="0" lvl="0" marL="342900" rtl="0" algn="l">
              <a:lnSpc>
                <a:spcPct val="100000"/>
              </a:lnSpc>
              <a:spcBef>
                <a:spcPts val="2200"/>
              </a:spcBef>
              <a:spcAft>
                <a:spcPts val="0"/>
              </a:spcAft>
              <a:buNone/>
            </a:pPr>
            <a:r>
              <a:rPr lang="en" sz="2263">
                <a:solidFill>
                  <a:srgbClr val="1A202C"/>
                </a:solidFill>
                <a:highlight>
                  <a:schemeClr val="lt1"/>
                </a:highlight>
                <a:latin typeface="Arial"/>
                <a:ea typeface="Arial"/>
                <a:cs typeface="Arial"/>
                <a:sym typeface="Arial"/>
              </a:rPr>
              <a:t>● Distribution Understanding</a:t>
            </a:r>
            <a:endParaRPr sz="2263">
              <a:solidFill>
                <a:srgbClr val="1A202C"/>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The runtime  distribution per year and genre is slightly skewed  into the left  and have outliers.</a:t>
            </a:r>
            <a:endParaRPr sz="226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rPr lang="en" sz="2263">
                <a:solidFill>
                  <a:srgbClr val="000000"/>
                </a:solidFill>
                <a:highlight>
                  <a:schemeClr val="lt1"/>
                </a:highlight>
                <a:latin typeface="Arial"/>
                <a:ea typeface="Arial"/>
                <a:cs typeface="Arial"/>
                <a:sym typeface="Arial"/>
              </a:rPr>
              <a:t>To overcome the outlier we calculate the </a:t>
            </a:r>
            <a:r>
              <a:rPr lang="en" sz="2223">
                <a:solidFill>
                  <a:srgbClr val="000000"/>
                </a:solidFill>
                <a:highlight>
                  <a:schemeClr val="lt1"/>
                </a:highlight>
                <a:latin typeface="Arial"/>
                <a:ea typeface="Arial"/>
                <a:cs typeface="Arial"/>
                <a:sym typeface="Arial"/>
              </a:rPr>
              <a:t>Interquartile range to find the lower and upper bound and remove any number above it or below it. </a:t>
            </a:r>
            <a:r>
              <a:rPr lang="en" sz="2192">
                <a:solidFill>
                  <a:srgbClr val="000000"/>
                </a:solidFill>
                <a:highlight>
                  <a:schemeClr val="lt1"/>
                </a:highlight>
              </a:rPr>
              <a:t>Sklearn Quantile Transformer </a:t>
            </a:r>
            <a:r>
              <a:rPr lang="en" sz="2223">
                <a:solidFill>
                  <a:srgbClr val="000000"/>
                </a:solidFill>
                <a:highlight>
                  <a:schemeClr val="lt1"/>
                </a:highlight>
                <a:latin typeface="Arial"/>
                <a:ea typeface="Arial"/>
                <a:cs typeface="Arial"/>
                <a:sym typeface="Arial"/>
              </a:rPr>
              <a:t>for the skewness in the data  </a:t>
            </a:r>
            <a:endParaRPr sz="2223">
              <a:solidFill>
                <a:srgbClr val="000000"/>
              </a:solidFill>
              <a:highlight>
                <a:schemeClr val="lt1"/>
              </a:highlight>
              <a:latin typeface="Arial"/>
              <a:ea typeface="Arial"/>
              <a:cs typeface="Arial"/>
              <a:sym typeface="Arial"/>
            </a:endParaRPr>
          </a:p>
          <a:p>
            <a:pPr indent="0" lvl="0" marL="342900" rtl="0" algn="l">
              <a:lnSpc>
                <a:spcPct val="100000"/>
              </a:lnSpc>
              <a:spcBef>
                <a:spcPts val="1100"/>
              </a:spcBef>
              <a:spcAft>
                <a:spcPts val="0"/>
              </a:spcAft>
              <a:buNone/>
            </a:pPr>
            <a:r>
              <a:t/>
            </a:r>
            <a:endParaRPr sz="1300">
              <a:solidFill>
                <a:srgbClr val="1A202C"/>
              </a:solidFill>
              <a:highlight>
                <a:schemeClr val="lt1"/>
              </a:highlight>
              <a:latin typeface="Arial"/>
              <a:ea typeface="Arial"/>
              <a:cs typeface="Arial"/>
              <a:sym typeface="Arial"/>
            </a:endParaRPr>
          </a:p>
          <a:p>
            <a:pPr indent="-317182" lvl="0" marL="457200" rtl="0" algn="l">
              <a:spcBef>
                <a:spcPts val="0"/>
              </a:spcBef>
              <a:spcAft>
                <a:spcPts val="0"/>
              </a:spcAft>
              <a:buClr>
                <a:srgbClr val="000000"/>
              </a:buClr>
              <a:buSzPct val="100000"/>
              <a:buChar char="●"/>
            </a:pPr>
            <a:r>
              <a:rPr lang="en" sz="1800">
                <a:solidFill>
                  <a:srgbClr val="000000"/>
                </a:solidFill>
                <a:highlight>
                  <a:schemeClr val="lt1"/>
                </a:highlight>
              </a:rPr>
              <a:t>mean     96.416</a:t>
            </a:r>
            <a:endParaRPr sz="1800">
              <a:solidFill>
                <a:srgbClr val="000000"/>
              </a:solidFill>
              <a:highlight>
                <a:schemeClr val="lt1"/>
              </a:highlight>
            </a:endParaRPr>
          </a:p>
          <a:p>
            <a:pPr indent="-317182" lvl="0" marL="457200" rtl="0" algn="l">
              <a:spcBef>
                <a:spcPts val="0"/>
              </a:spcBef>
              <a:spcAft>
                <a:spcPts val="0"/>
              </a:spcAft>
              <a:buClr>
                <a:srgbClr val="000000"/>
              </a:buClr>
              <a:buSzPct val="100000"/>
              <a:buChar char="●"/>
            </a:pPr>
            <a:r>
              <a:rPr lang="en" sz="1800">
                <a:solidFill>
                  <a:srgbClr val="000000"/>
                </a:solidFill>
                <a:highlight>
                  <a:schemeClr val="lt1"/>
                </a:highlight>
              </a:rPr>
              <a:t>std      11.336</a:t>
            </a:r>
            <a:endParaRPr sz="1800">
              <a:solidFill>
                <a:srgbClr val="000000"/>
              </a:solidFill>
              <a:highlight>
                <a:schemeClr val="lt1"/>
              </a:highlight>
            </a:endParaRPr>
          </a:p>
          <a:p>
            <a:pPr indent="-317182" lvl="0" marL="457200" rtl="0" algn="l">
              <a:spcBef>
                <a:spcPts val="0"/>
              </a:spcBef>
              <a:spcAft>
                <a:spcPts val="0"/>
              </a:spcAft>
              <a:buClr>
                <a:srgbClr val="000000"/>
              </a:buClr>
              <a:buSzPct val="100000"/>
              <a:buChar char="●"/>
            </a:pPr>
            <a:r>
              <a:rPr lang="en" sz="1800">
                <a:solidFill>
                  <a:srgbClr val="000000"/>
                </a:solidFill>
                <a:highlight>
                  <a:schemeClr val="lt1"/>
                </a:highlight>
              </a:rPr>
              <a:t>min      68.925</a:t>
            </a:r>
            <a:endParaRPr sz="1800">
              <a:solidFill>
                <a:srgbClr val="000000"/>
              </a:solidFill>
              <a:highlight>
                <a:schemeClr val="lt1"/>
              </a:highlight>
            </a:endParaRPr>
          </a:p>
          <a:p>
            <a:pPr indent="-317182" lvl="0" marL="457200" rtl="0" algn="l">
              <a:spcBef>
                <a:spcPts val="0"/>
              </a:spcBef>
              <a:spcAft>
                <a:spcPts val="0"/>
              </a:spcAft>
              <a:buClr>
                <a:srgbClr val="000000"/>
              </a:buClr>
              <a:buSzPct val="100000"/>
              <a:buChar char="●"/>
            </a:pPr>
            <a:r>
              <a:rPr lang="en" sz="1800">
                <a:solidFill>
                  <a:srgbClr val="000000"/>
                </a:solidFill>
                <a:highlight>
                  <a:schemeClr val="lt1"/>
                </a:highlight>
              </a:rPr>
              <a:t>25%      89.322</a:t>
            </a:r>
            <a:endParaRPr sz="1800">
              <a:solidFill>
                <a:srgbClr val="000000"/>
              </a:solidFill>
              <a:highlight>
                <a:schemeClr val="lt1"/>
              </a:highlight>
            </a:endParaRPr>
          </a:p>
          <a:p>
            <a:pPr indent="-317182" lvl="0" marL="457200" rtl="0" algn="l">
              <a:spcBef>
                <a:spcPts val="0"/>
              </a:spcBef>
              <a:spcAft>
                <a:spcPts val="0"/>
              </a:spcAft>
              <a:buClr>
                <a:srgbClr val="000000"/>
              </a:buClr>
              <a:buSzPct val="100000"/>
              <a:buChar char="●"/>
            </a:pPr>
            <a:r>
              <a:rPr lang="en" sz="1800">
                <a:solidFill>
                  <a:srgbClr val="000000"/>
                </a:solidFill>
                <a:highlight>
                  <a:schemeClr val="lt1"/>
                </a:highlight>
              </a:rPr>
              <a:t>50%      97.504</a:t>
            </a:r>
            <a:endParaRPr sz="1800">
              <a:solidFill>
                <a:srgbClr val="000000"/>
              </a:solidFill>
              <a:highlight>
                <a:schemeClr val="lt1"/>
              </a:highlight>
            </a:endParaRPr>
          </a:p>
          <a:p>
            <a:pPr indent="-317182" lvl="0" marL="457200" rtl="0" algn="l">
              <a:spcBef>
                <a:spcPts val="0"/>
              </a:spcBef>
              <a:spcAft>
                <a:spcPts val="0"/>
              </a:spcAft>
              <a:buClr>
                <a:srgbClr val="000000"/>
              </a:buClr>
              <a:buSzPct val="100000"/>
              <a:buChar char="●"/>
            </a:pPr>
            <a:r>
              <a:rPr lang="en" sz="1800">
                <a:solidFill>
                  <a:srgbClr val="000000"/>
                </a:solidFill>
                <a:highlight>
                  <a:schemeClr val="lt1"/>
                </a:highlight>
              </a:rPr>
              <a:t>75%     102.833</a:t>
            </a:r>
            <a:endParaRPr sz="1800">
              <a:solidFill>
                <a:srgbClr val="000000"/>
              </a:solidFill>
              <a:highlight>
                <a:schemeClr val="lt1"/>
              </a:highlight>
            </a:endParaRPr>
          </a:p>
          <a:p>
            <a:pPr indent="-317182" lvl="0" marL="457200" rtl="0" algn="l">
              <a:spcBef>
                <a:spcPts val="0"/>
              </a:spcBef>
              <a:spcAft>
                <a:spcPts val="0"/>
              </a:spcAft>
              <a:buClr>
                <a:srgbClr val="000000"/>
              </a:buClr>
              <a:buSzPct val="100000"/>
              <a:buChar char="●"/>
            </a:pPr>
            <a:r>
              <a:rPr lang="en" sz="1800">
                <a:solidFill>
                  <a:srgbClr val="000000"/>
                </a:solidFill>
                <a:highlight>
                  <a:schemeClr val="lt1"/>
                </a:highlight>
              </a:rPr>
              <a:t>max     127.200</a:t>
            </a:r>
            <a:endParaRPr sz="1800">
              <a:solidFill>
                <a:srgbClr val="000000"/>
              </a:solidFill>
              <a:highlight>
                <a:schemeClr val="lt1"/>
              </a:highlight>
            </a:endParaRPr>
          </a:p>
          <a:p>
            <a:pPr indent="0" lvl="0" marL="342900" rtl="0" algn="l">
              <a:lnSpc>
                <a:spcPct val="100000"/>
              </a:lnSpc>
              <a:spcBef>
                <a:spcPts val="1900"/>
              </a:spcBef>
              <a:spcAft>
                <a:spcPts val="0"/>
              </a:spcAft>
              <a:buNone/>
            </a:pPr>
            <a:r>
              <a:t/>
            </a:r>
            <a:endParaRPr sz="1800">
              <a:solidFill>
                <a:srgbClr val="000000"/>
              </a:solidFill>
              <a:highlight>
                <a:schemeClr val="lt1"/>
              </a:highlight>
            </a:endParaRPr>
          </a:p>
          <a:p>
            <a:pPr indent="0" lvl="0" marL="342900" rtl="0" algn="l">
              <a:lnSpc>
                <a:spcPct val="100000"/>
              </a:lnSpc>
              <a:spcBef>
                <a:spcPts val="1100"/>
              </a:spcBef>
              <a:spcAft>
                <a:spcPts val="0"/>
              </a:spcAft>
              <a:buNone/>
            </a:pPr>
            <a:r>
              <a:rPr lang="en" sz="1800">
                <a:solidFill>
                  <a:srgbClr val="000000"/>
                </a:solidFill>
                <a:highlight>
                  <a:schemeClr val="lt1"/>
                </a:highlight>
              </a:rPr>
              <a:t>IQR: 13.511534025374857</a:t>
            </a:r>
            <a:endParaRPr sz="1800">
              <a:solidFill>
                <a:srgbClr val="000000"/>
              </a:solidFill>
              <a:highlight>
                <a:schemeClr val="lt1"/>
              </a:highlight>
            </a:endParaRPr>
          </a:p>
          <a:p>
            <a:pPr indent="0" lvl="0" marL="342900" rtl="0" algn="l">
              <a:lnSpc>
                <a:spcPct val="100000"/>
              </a:lnSpc>
              <a:spcBef>
                <a:spcPts val="1100"/>
              </a:spcBef>
              <a:spcAft>
                <a:spcPts val="0"/>
              </a:spcAft>
              <a:buNone/>
            </a:pPr>
            <a:r>
              <a:rPr lang="en" sz="1800">
                <a:solidFill>
                  <a:srgbClr val="000000"/>
                </a:solidFill>
                <a:highlight>
                  <a:schemeClr val="lt1"/>
                </a:highlight>
              </a:rPr>
              <a:t>Upper bound : 123.10063437139561</a:t>
            </a:r>
            <a:endParaRPr sz="1800">
              <a:solidFill>
                <a:srgbClr val="000000"/>
              </a:solidFill>
              <a:highlight>
                <a:schemeClr val="lt1"/>
              </a:highlight>
            </a:endParaRPr>
          </a:p>
          <a:p>
            <a:pPr indent="0" lvl="0" marL="342900" rtl="0" algn="l">
              <a:lnSpc>
                <a:spcPct val="100000"/>
              </a:lnSpc>
              <a:spcBef>
                <a:spcPts val="1100"/>
              </a:spcBef>
              <a:spcAft>
                <a:spcPts val="0"/>
              </a:spcAft>
              <a:buNone/>
            </a:pPr>
            <a:r>
              <a:rPr lang="en" sz="1800">
                <a:solidFill>
                  <a:srgbClr val="000000"/>
                </a:solidFill>
                <a:highlight>
                  <a:schemeClr val="lt1"/>
                </a:highlight>
              </a:rPr>
              <a:t>Lower bound : 69.05449826989619</a:t>
            </a:r>
            <a:endParaRPr sz="1800">
              <a:solidFill>
                <a:srgbClr val="000000"/>
              </a:solidFill>
              <a:highlight>
                <a:schemeClr val="lt1"/>
              </a:highlight>
            </a:endParaRPr>
          </a:p>
          <a:p>
            <a:pPr indent="0" lvl="0" marL="342900" rtl="0" algn="l">
              <a:lnSpc>
                <a:spcPct val="100000"/>
              </a:lnSpc>
              <a:spcBef>
                <a:spcPts val="1100"/>
              </a:spcBef>
              <a:spcAft>
                <a:spcPts val="0"/>
              </a:spcAft>
              <a:buNone/>
            </a:pPr>
            <a:r>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700">
              <a:solidFill>
                <a:srgbClr val="000000"/>
              </a:solidFill>
              <a:highlight>
                <a:schemeClr val="lt1"/>
              </a:highlight>
            </a:endParaRPr>
          </a:p>
          <a:p>
            <a:pPr indent="0" lvl="0" marL="342900" rtl="0" algn="l">
              <a:lnSpc>
                <a:spcPct val="100000"/>
              </a:lnSpc>
              <a:spcBef>
                <a:spcPts val="1100"/>
              </a:spcBef>
              <a:spcAft>
                <a:spcPts val="0"/>
              </a:spcAft>
              <a:buNone/>
            </a:pPr>
            <a:r>
              <a:t/>
            </a:r>
            <a:endParaRPr sz="1100">
              <a:solidFill>
                <a:srgbClr val="000000"/>
              </a:solidFill>
              <a:latin typeface="Arial"/>
              <a:ea typeface="Arial"/>
              <a:cs typeface="Arial"/>
              <a:sym typeface="Arial"/>
            </a:endParaRPr>
          </a:p>
          <a:p>
            <a:pPr indent="0" lvl="0" marL="342900" rtl="0" algn="l">
              <a:lnSpc>
                <a:spcPct val="100000"/>
              </a:lnSpc>
              <a:spcBef>
                <a:spcPts val="11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342900" rtl="0" algn="l">
              <a:lnSpc>
                <a:spcPct val="100000"/>
              </a:lnSpc>
              <a:spcBef>
                <a:spcPts val="1100"/>
              </a:spcBef>
              <a:spcAft>
                <a:spcPts val="0"/>
              </a:spcAft>
              <a:buNone/>
            </a:pPr>
            <a:r>
              <a:t/>
            </a:r>
            <a:endParaRPr sz="1300">
              <a:solidFill>
                <a:srgbClr val="1A202C"/>
              </a:solidFill>
              <a:highlight>
                <a:schemeClr val="lt1"/>
              </a:highlight>
              <a:latin typeface="Arial"/>
              <a:ea typeface="Arial"/>
              <a:cs typeface="Arial"/>
              <a:sym typeface="Arial"/>
            </a:endParaRPr>
          </a:p>
        </p:txBody>
      </p:sp>
      <p:pic>
        <p:nvPicPr>
          <p:cNvPr id="482" name="Google Shape;482;p40"/>
          <p:cNvPicPr preferRelativeResize="0"/>
          <p:nvPr/>
        </p:nvPicPr>
        <p:blipFill>
          <a:blip r:embed="rId3">
            <a:alphaModFix/>
          </a:blip>
          <a:stretch>
            <a:fillRect/>
          </a:stretch>
        </p:blipFill>
        <p:spPr>
          <a:xfrm>
            <a:off x="8965000" y="3549600"/>
            <a:ext cx="3438525" cy="2495550"/>
          </a:xfrm>
          <a:prstGeom prst="rect">
            <a:avLst/>
          </a:prstGeom>
          <a:noFill/>
          <a:ln>
            <a:noFill/>
          </a:ln>
        </p:spPr>
      </p:pic>
      <p:pic>
        <p:nvPicPr>
          <p:cNvPr id="483" name="Google Shape;483;p40"/>
          <p:cNvPicPr preferRelativeResize="0"/>
          <p:nvPr/>
        </p:nvPicPr>
        <p:blipFill>
          <a:blip r:embed="rId4">
            <a:alphaModFix/>
          </a:blip>
          <a:stretch>
            <a:fillRect/>
          </a:stretch>
        </p:blipFill>
        <p:spPr>
          <a:xfrm>
            <a:off x="9007863" y="6254175"/>
            <a:ext cx="3352800" cy="249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1"/>
          <p:cNvSpPr txBox="1"/>
          <p:nvPr>
            <p:ph type="title"/>
          </p:nvPr>
        </p:nvSpPr>
        <p:spPr>
          <a:xfrm>
            <a:off x="1826900" y="3060358"/>
            <a:ext cx="10545600" cy="1776600"/>
          </a:xfrm>
          <a:prstGeom prst="rect">
            <a:avLst/>
          </a:prstGeom>
        </p:spPr>
        <p:txBody>
          <a:bodyPr anchorCtr="0" anchor="t" bIns="145600" lIns="145600" spcFirstLastPara="1" rIns="145600" wrap="square" tIns="145600">
            <a:noAutofit/>
          </a:bodyPr>
          <a:lstStyle/>
          <a:p>
            <a:pPr indent="0" lvl="0" marL="0" rtl="0" algn="ctr">
              <a:spcBef>
                <a:spcPts val="0"/>
              </a:spcBef>
              <a:spcAft>
                <a:spcPts val="0"/>
              </a:spcAft>
              <a:buNone/>
            </a:pPr>
            <a:r>
              <a:rPr b="0" lang="en" sz="5400">
                <a:solidFill>
                  <a:srgbClr val="000000"/>
                </a:solidFill>
                <a:latin typeface="Nunito ExtraBold"/>
                <a:ea typeface="Nunito ExtraBold"/>
                <a:cs typeface="Nunito ExtraBold"/>
                <a:sym typeface="Nunito ExtraBold"/>
              </a:rPr>
              <a:t>Data Insight Bias</a:t>
            </a:r>
            <a:endParaRPr b="0" sz="5400">
              <a:solidFill>
                <a:srgbClr val="000000"/>
              </a:solidFill>
              <a:latin typeface="Nunito ExtraBold"/>
              <a:ea typeface="Nunito ExtraBold"/>
              <a:cs typeface="Nunito ExtraBold"/>
              <a:sym typeface="Nunito ExtraBold"/>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lang="en"/>
              <a:t>Issue tree </a:t>
            </a:r>
            <a:endParaRPr/>
          </a:p>
        </p:txBody>
      </p:sp>
      <p:sp>
        <p:nvSpPr>
          <p:cNvPr id="290" name="Google Shape;290;p15"/>
          <p:cNvSpPr/>
          <p:nvPr/>
        </p:nvSpPr>
        <p:spPr>
          <a:xfrm>
            <a:off x="3985125" y="2340950"/>
            <a:ext cx="5665500" cy="20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700">
                <a:solidFill>
                  <a:schemeClr val="dk2"/>
                </a:solidFill>
              </a:rPr>
              <a:t>what were the causes of the low revenues of  5 genres with least revenue from 2013 to 2017  ?</a:t>
            </a:r>
            <a:endParaRPr sz="1300"/>
          </a:p>
        </p:txBody>
      </p:sp>
      <p:sp>
        <p:nvSpPr>
          <p:cNvPr id="291" name="Google Shape;291;p15"/>
          <p:cNvSpPr/>
          <p:nvPr/>
        </p:nvSpPr>
        <p:spPr>
          <a:xfrm>
            <a:off x="467550" y="5598623"/>
            <a:ext cx="2927700" cy="22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lang="en" sz="1700">
                <a:solidFill>
                  <a:schemeClr val="dk2"/>
                </a:solidFill>
              </a:rPr>
              <a:t>the average budget of this genre movies </a:t>
            </a:r>
            <a:endParaRPr sz="1300"/>
          </a:p>
        </p:txBody>
      </p:sp>
      <p:sp>
        <p:nvSpPr>
          <p:cNvPr id="292" name="Google Shape;292;p15"/>
          <p:cNvSpPr/>
          <p:nvPr/>
        </p:nvSpPr>
        <p:spPr>
          <a:xfrm>
            <a:off x="7085437" y="5450578"/>
            <a:ext cx="3153300" cy="23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600">
                <a:solidFill>
                  <a:schemeClr val="dk2"/>
                </a:solidFill>
              </a:rPr>
              <a:t>The </a:t>
            </a:r>
            <a:r>
              <a:rPr lang="en" sz="1700">
                <a:solidFill>
                  <a:schemeClr val="dk2"/>
                </a:solidFill>
              </a:rPr>
              <a:t>average </a:t>
            </a:r>
            <a:r>
              <a:rPr lang="en" sz="1600">
                <a:solidFill>
                  <a:schemeClr val="dk2"/>
                </a:solidFill>
              </a:rPr>
              <a:t>number of movies released in these year for this genre</a:t>
            </a:r>
            <a:endParaRPr sz="1200"/>
          </a:p>
        </p:txBody>
      </p:sp>
      <p:sp>
        <p:nvSpPr>
          <p:cNvPr id="293" name="Google Shape;293;p15"/>
          <p:cNvSpPr/>
          <p:nvPr/>
        </p:nvSpPr>
        <p:spPr>
          <a:xfrm>
            <a:off x="10788525" y="5145156"/>
            <a:ext cx="2927700" cy="266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lang="en" sz="1700">
                <a:solidFill>
                  <a:schemeClr val="dk2"/>
                </a:solidFill>
              </a:rPr>
              <a:t>A</a:t>
            </a:r>
            <a:r>
              <a:rPr lang="en" sz="1700">
                <a:solidFill>
                  <a:schemeClr val="dk2"/>
                </a:solidFill>
              </a:rPr>
              <a:t>verage time duration of this genre movies</a:t>
            </a:r>
            <a:endParaRPr sz="1300"/>
          </a:p>
        </p:txBody>
      </p:sp>
      <p:cxnSp>
        <p:nvCxnSpPr>
          <p:cNvPr id="294" name="Google Shape;294;p15"/>
          <p:cNvCxnSpPr>
            <a:stCxn id="290" idx="2"/>
            <a:endCxn id="291" idx="0"/>
          </p:cNvCxnSpPr>
          <p:nvPr/>
        </p:nvCxnSpPr>
        <p:spPr>
          <a:xfrm rot="5400000">
            <a:off x="3777825" y="2558600"/>
            <a:ext cx="1193700" cy="4886400"/>
          </a:xfrm>
          <a:prstGeom prst="bentConnector3">
            <a:avLst>
              <a:gd fmla="val 49999" name="adj1"/>
            </a:avLst>
          </a:prstGeom>
          <a:noFill/>
          <a:ln cap="flat" cmpd="sng" w="9525">
            <a:solidFill>
              <a:schemeClr val="dk2"/>
            </a:solidFill>
            <a:prstDash val="solid"/>
            <a:round/>
            <a:headEnd len="med" w="med" type="none"/>
            <a:tailEnd len="med" w="med" type="triangle"/>
          </a:ln>
        </p:spPr>
      </p:cxnSp>
      <p:cxnSp>
        <p:nvCxnSpPr>
          <p:cNvPr id="295" name="Google Shape;295;p15"/>
          <p:cNvCxnSpPr>
            <a:stCxn id="290" idx="2"/>
            <a:endCxn id="292" idx="0"/>
          </p:cNvCxnSpPr>
          <p:nvPr/>
        </p:nvCxnSpPr>
        <p:spPr>
          <a:xfrm flipH="1" rot="-5400000">
            <a:off x="7217175" y="4005650"/>
            <a:ext cx="1045500" cy="1844100"/>
          </a:xfrm>
          <a:prstGeom prst="bentConnector3">
            <a:avLst>
              <a:gd fmla="val 50006" name="adj1"/>
            </a:avLst>
          </a:prstGeom>
          <a:noFill/>
          <a:ln cap="flat" cmpd="sng" w="9525">
            <a:solidFill>
              <a:schemeClr val="dk2"/>
            </a:solidFill>
            <a:prstDash val="solid"/>
            <a:round/>
            <a:headEnd len="med" w="med" type="none"/>
            <a:tailEnd len="med" w="med" type="triangle"/>
          </a:ln>
        </p:spPr>
      </p:cxnSp>
      <p:cxnSp>
        <p:nvCxnSpPr>
          <p:cNvPr id="296" name="Google Shape;296;p15"/>
          <p:cNvCxnSpPr>
            <a:endCxn id="293" idx="0"/>
          </p:cNvCxnSpPr>
          <p:nvPr/>
        </p:nvCxnSpPr>
        <p:spPr>
          <a:xfrm>
            <a:off x="6815475" y="4905156"/>
            <a:ext cx="5436900" cy="240000"/>
          </a:xfrm>
          <a:prstGeom prst="bentConnector2">
            <a:avLst/>
          </a:prstGeom>
          <a:noFill/>
          <a:ln cap="flat" cmpd="sng" w="9525">
            <a:solidFill>
              <a:schemeClr val="dk2"/>
            </a:solidFill>
            <a:prstDash val="solid"/>
            <a:round/>
            <a:headEnd len="med" w="med" type="none"/>
            <a:tailEnd len="med" w="med" type="triangle"/>
          </a:ln>
        </p:spPr>
      </p:cxnSp>
      <p:sp>
        <p:nvSpPr>
          <p:cNvPr id="297" name="Google Shape;297;p15"/>
          <p:cNvSpPr/>
          <p:nvPr/>
        </p:nvSpPr>
        <p:spPr>
          <a:xfrm>
            <a:off x="3889237" y="5598356"/>
            <a:ext cx="2927700" cy="20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dk2"/>
                </a:solidFill>
              </a:rPr>
              <a:t>The average </a:t>
            </a:r>
            <a:r>
              <a:rPr lang="en" sz="1800">
                <a:solidFill>
                  <a:schemeClr val="dk2"/>
                </a:solidFill>
              </a:rPr>
              <a:t>popularity of this genre movies</a:t>
            </a:r>
            <a:endParaRPr/>
          </a:p>
        </p:txBody>
      </p:sp>
      <p:cxnSp>
        <p:nvCxnSpPr>
          <p:cNvPr id="298" name="Google Shape;298;p15"/>
          <p:cNvCxnSpPr>
            <a:stCxn id="290" idx="2"/>
            <a:endCxn id="297" idx="0"/>
          </p:cNvCxnSpPr>
          <p:nvPr/>
        </p:nvCxnSpPr>
        <p:spPr>
          <a:xfrm rot="5400000">
            <a:off x="5488725" y="4269200"/>
            <a:ext cx="1193400" cy="14649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2"/>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317500" lvl="0" marL="457200" rtl="0" algn="l">
              <a:spcBef>
                <a:spcPts val="0"/>
              </a:spcBef>
              <a:spcAft>
                <a:spcPts val="0"/>
              </a:spcAft>
              <a:buClr>
                <a:srgbClr val="000709"/>
              </a:buClr>
              <a:buSzPts val="1400"/>
              <a:buFont typeface="Arial"/>
              <a:buChar char="●"/>
            </a:pPr>
            <a:r>
              <a:rPr b="0" lang="en" sz="1400">
                <a:solidFill>
                  <a:srgbClr val="000709"/>
                </a:solidFill>
                <a:highlight>
                  <a:schemeClr val="lt1"/>
                </a:highlight>
                <a:latin typeface="Arial"/>
                <a:ea typeface="Arial"/>
                <a:cs typeface="Arial"/>
                <a:sym typeface="Arial"/>
              </a:rPr>
              <a:t>Confirmation Bias</a:t>
            </a:r>
            <a:endParaRPr b="0" sz="1400">
              <a:solidFill>
                <a:srgbClr val="000709"/>
              </a:solidFill>
              <a:highlight>
                <a:schemeClr val="lt1"/>
              </a:highlight>
              <a:latin typeface="Arial"/>
              <a:ea typeface="Arial"/>
              <a:cs typeface="Arial"/>
              <a:sym typeface="Arial"/>
            </a:endParaRPr>
          </a:p>
          <a:p>
            <a:pPr indent="0" lvl="0" marL="914400" rtl="0" algn="l">
              <a:spcBef>
                <a:spcPts val="0"/>
              </a:spcBef>
              <a:spcAft>
                <a:spcPts val="0"/>
              </a:spcAft>
              <a:buNone/>
            </a:pPr>
            <a:r>
              <a:rPr b="0" lang="en" sz="1400">
                <a:solidFill>
                  <a:srgbClr val="000709"/>
                </a:solidFill>
                <a:highlight>
                  <a:schemeClr val="lt1"/>
                </a:highlight>
                <a:latin typeface="Arial"/>
                <a:ea typeface="Arial"/>
                <a:cs typeface="Arial"/>
                <a:sym typeface="Arial"/>
              </a:rPr>
              <a:t>As we see in the graph that the revenue  changed through the last 20  years at least, thus we only focus on the last five years in the data</a:t>
            </a:r>
            <a:endParaRPr/>
          </a:p>
        </p:txBody>
      </p:sp>
      <p:pic>
        <p:nvPicPr>
          <p:cNvPr id="494" name="Google Shape;494;p42"/>
          <p:cNvPicPr preferRelativeResize="0"/>
          <p:nvPr/>
        </p:nvPicPr>
        <p:blipFill>
          <a:blip r:embed="rId3">
            <a:alphaModFix/>
          </a:blip>
          <a:stretch>
            <a:fillRect/>
          </a:stretch>
        </p:blipFill>
        <p:spPr>
          <a:xfrm>
            <a:off x="1090300" y="2463925"/>
            <a:ext cx="12229949" cy="5778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3"/>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lang="en"/>
              <a:t>N</a:t>
            </a:r>
            <a:r>
              <a:rPr lang="en"/>
              <a:t>ext step recommendation </a:t>
            </a:r>
            <a:endParaRPr/>
          </a:p>
        </p:txBody>
      </p:sp>
      <p:sp>
        <p:nvSpPr>
          <p:cNvPr id="500" name="Google Shape;500;p43"/>
          <p:cNvSpPr txBox="1"/>
          <p:nvPr>
            <p:ph idx="1" type="body"/>
          </p:nvPr>
        </p:nvSpPr>
        <p:spPr>
          <a:xfrm>
            <a:off x="1955700" y="3537867"/>
            <a:ext cx="10545600" cy="4518300"/>
          </a:xfrm>
          <a:prstGeom prst="rect">
            <a:avLst/>
          </a:prstGeom>
        </p:spPr>
        <p:txBody>
          <a:bodyPr anchorCtr="0" anchor="t" bIns="145600" lIns="145600" spcFirstLastPara="1" rIns="145600" wrap="square" tIns="145600">
            <a:normAutofit/>
          </a:bodyPr>
          <a:lstStyle/>
          <a:p>
            <a:pPr indent="-330200" lvl="0" marL="457200" rtl="0" algn="l">
              <a:lnSpc>
                <a:spcPct val="100000"/>
              </a:lnSpc>
              <a:spcBef>
                <a:spcPts val="0"/>
              </a:spcBef>
              <a:spcAft>
                <a:spcPts val="0"/>
              </a:spcAft>
              <a:buClr>
                <a:srgbClr val="000000"/>
              </a:buClr>
              <a:buSzPts val="1600"/>
              <a:buFont typeface="Arial"/>
              <a:buChar char="●"/>
            </a:pPr>
            <a:r>
              <a:rPr b="1" lang="en"/>
              <a:t>Genres like </a:t>
            </a:r>
            <a:r>
              <a:rPr b="1" lang="en" sz="1600">
                <a:solidFill>
                  <a:srgbClr val="000000"/>
                </a:solidFill>
                <a:highlight>
                  <a:schemeClr val="lt1"/>
                </a:highlight>
              </a:rPr>
              <a:t>Foreign' TV Movie' and documentary  have very low revenue during the years 2013 to 2017 </a:t>
            </a:r>
            <a:endParaRPr b="1"/>
          </a:p>
          <a:p>
            <a:pPr indent="-330200" lvl="0" marL="457200" rtl="0" algn="l">
              <a:spcBef>
                <a:spcPts val="0"/>
              </a:spcBef>
              <a:spcAft>
                <a:spcPts val="0"/>
              </a:spcAft>
              <a:buClr>
                <a:srgbClr val="0E101A"/>
              </a:buClr>
              <a:buSzPts val="1600"/>
              <a:buFont typeface="Nunito"/>
              <a:buChar char="●"/>
            </a:pPr>
            <a:r>
              <a:rPr b="1" lang="en" sz="1600">
                <a:solidFill>
                  <a:srgbClr val="0E101A"/>
                </a:solidFill>
              </a:rPr>
              <a:t>When releasing movies with any genre, make sure there is enough budget and make an advertising campaign for the movie to receive revenue. </a:t>
            </a:r>
            <a:endParaRPr b="1" sz="1600">
              <a:solidFill>
                <a:srgbClr val="0E101A"/>
              </a:solidFill>
            </a:endParaRPr>
          </a:p>
          <a:p>
            <a:pPr indent="0" lvl="0" marL="457200" rtl="0" algn="l">
              <a:spcBef>
                <a:spcPts val="0"/>
              </a:spcBef>
              <a:spcAft>
                <a:spcPts val="0"/>
              </a:spcAft>
              <a:buNone/>
            </a:pPr>
            <a:r>
              <a:t/>
            </a:r>
            <a:endParaRPr/>
          </a:p>
          <a:p>
            <a:pPr indent="0" lvl="0" marL="457200" rtl="0" algn="l">
              <a:lnSpc>
                <a:spcPct val="100000"/>
              </a:lnSpc>
              <a:spcBef>
                <a:spcPts val="19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424575" y="0"/>
            <a:ext cx="3459600" cy="560100"/>
          </a:xfrm>
          <a:prstGeom prst="rect">
            <a:avLst/>
          </a:prstGeom>
        </p:spPr>
        <p:txBody>
          <a:bodyPr anchorCtr="0" anchor="t" bIns="145600" lIns="145600" spcFirstLastPara="1" rIns="145600" wrap="square" tIns="145600">
            <a:noAutofit/>
          </a:bodyPr>
          <a:lstStyle/>
          <a:p>
            <a:pPr indent="0" lvl="0" marL="0" rtl="0" algn="l">
              <a:spcBef>
                <a:spcPts val="0"/>
              </a:spcBef>
              <a:spcAft>
                <a:spcPts val="0"/>
              </a:spcAft>
              <a:buSzPts val="990"/>
              <a:buNone/>
            </a:pPr>
            <a:r>
              <a:rPr lang="en" sz="2320"/>
              <a:t>Ghost deck </a:t>
            </a:r>
            <a:endParaRPr sz="2320"/>
          </a:p>
        </p:txBody>
      </p:sp>
      <p:sp>
        <p:nvSpPr>
          <p:cNvPr id="304" name="Google Shape;304;p16"/>
          <p:cNvSpPr/>
          <p:nvPr/>
        </p:nvSpPr>
        <p:spPr>
          <a:xfrm>
            <a:off x="161925" y="877200"/>
            <a:ext cx="4533300" cy="386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E101A"/>
                </a:solidFill>
              </a:rPr>
              <a:t>Synthesis</a:t>
            </a:r>
            <a:endParaRPr b="1" sz="11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E101A"/>
                </a:solidFill>
              </a:rPr>
              <a:t>The possible cause for the drop in the five genres with the least revenue between 2013 and 2017 is related to the number of released movies under this genre, the average budget of these genres, the popularity and the movies' average duration.</a:t>
            </a:r>
            <a:endParaRPr sz="1100">
              <a:solidFill>
                <a:srgbClr val="0E101A"/>
              </a:solidFill>
            </a:endParaRPr>
          </a:p>
          <a:p>
            <a:pPr indent="0" lvl="0" marL="0" rtl="0" algn="l">
              <a:lnSpc>
                <a:spcPct val="115000"/>
              </a:lnSpc>
              <a:spcBef>
                <a:spcPts val="0"/>
              </a:spcBef>
              <a:spcAft>
                <a:spcPts val="0"/>
              </a:spcAft>
              <a:buClr>
                <a:schemeClr val="dk1"/>
              </a:buClr>
              <a:buSzPts val="1100"/>
              <a:buFont typeface="Arial"/>
              <a:buNone/>
            </a:pPr>
            <a:r>
              <a:rPr b="1" lang="en" sz="1100">
                <a:solidFill>
                  <a:srgbClr val="0E101A"/>
                </a:solidFill>
              </a:rPr>
              <a:t>Recommendation : </a:t>
            </a:r>
            <a:endParaRPr b="1" sz="11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E101A"/>
                </a:solidFill>
              </a:rPr>
              <a:t>Increasing the budget of these types of movies and doing advertising campaigns to increase their popularity</a:t>
            </a:r>
            <a:endParaRPr sz="1100">
              <a:solidFill>
                <a:srgbClr val="0E101A"/>
              </a:solidFill>
            </a:endParaRPr>
          </a:p>
          <a:p>
            <a:pPr indent="0" lvl="0" marL="0" rtl="0" algn="l">
              <a:spcBef>
                <a:spcPts val="0"/>
              </a:spcBef>
              <a:spcAft>
                <a:spcPts val="0"/>
              </a:spcAft>
              <a:buNone/>
            </a:pPr>
            <a:r>
              <a:t/>
            </a:r>
            <a:endParaRPr/>
          </a:p>
        </p:txBody>
      </p:sp>
      <p:sp>
        <p:nvSpPr>
          <p:cNvPr id="305" name="Google Shape;305;p16"/>
          <p:cNvSpPr/>
          <p:nvPr/>
        </p:nvSpPr>
        <p:spPr>
          <a:xfrm>
            <a:off x="5319975" y="493422"/>
            <a:ext cx="4880400" cy="407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Overview of analysis</a:t>
            </a:r>
            <a:endParaRPr b="1" sz="1200"/>
          </a:p>
          <a:p>
            <a:pPr indent="0" lvl="0" marL="0" rtl="0" algn="l">
              <a:spcBef>
                <a:spcPts val="0"/>
              </a:spcBef>
              <a:spcAft>
                <a:spcPts val="0"/>
              </a:spcAft>
              <a:buNone/>
            </a:pPr>
            <a:r>
              <a:rPr lang="en" sz="1200"/>
              <a:t>The correlation of the </a:t>
            </a:r>
            <a:r>
              <a:rPr lang="en" sz="1200"/>
              <a:t>revenue</a:t>
            </a:r>
            <a:r>
              <a:rPr lang="en" sz="1200"/>
              <a:t> with other to find the most </a:t>
            </a:r>
            <a:r>
              <a:rPr lang="en" sz="1200"/>
              <a:t>impacting</a:t>
            </a:r>
            <a:r>
              <a:rPr lang="en" sz="1200"/>
              <a:t> features in the revenue </a:t>
            </a:r>
            <a:endParaRPr sz="1200"/>
          </a:p>
          <a:p>
            <a:pPr indent="0" lvl="0" marL="0" rtl="0" algn="l">
              <a:spcBef>
                <a:spcPts val="0"/>
              </a:spcBef>
              <a:spcAft>
                <a:spcPts val="0"/>
              </a:spcAft>
              <a:buNone/>
            </a:pPr>
            <a:r>
              <a:rPr b="1" lang="en" sz="1200"/>
              <a:t>The features with strong  correlation value with the revenue are :</a:t>
            </a:r>
            <a:endParaRPr b="1" sz="1200"/>
          </a:p>
          <a:p>
            <a:pPr indent="-304800" lvl="0" marL="457200" rtl="0" algn="l">
              <a:spcBef>
                <a:spcPts val="0"/>
              </a:spcBef>
              <a:spcAft>
                <a:spcPts val="0"/>
              </a:spcAft>
              <a:buSzPts val="1200"/>
              <a:buAutoNum type="arabicPeriod"/>
            </a:pPr>
            <a:r>
              <a:rPr lang="en" sz="1200"/>
              <a:t>Budget </a:t>
            </a:r>
            <a:endParaRPr sz="1200"/>
          </a:p>
          <a:p>
            <a:pPr indent="-304800" lvl="0" marL="457200" rtl="0" algn="l">
              <a:spcBef>
                <a:spcPts val="0"/>
              </a:spcBef>
              <a:spcAft>
                <a:spcPts val="0"/>
              </a:spcAft>
              <a:buSzPts val="1200"/>
              <a:buAutoNum type="arabicPeriod"/>
            </a:pPr>
            <a:r>
              <a:rPr lang="en" sz="1200"/>
              <a:t>Popularity</a:t>
            </a:r>
            <a:r>
              <a:rPr lang="en" sz="1200"/>
              <a:t> </a:t>
            </a:r>
            <a:endParaRPr sz="1200"/>
          </a:p>
          <a:p>
            <a:pPr indent="-304800" lvl="0" marL="457200" rtl="0" algn="l">
              <a:spcBef>
                <a:spcPts val="0"/>
              </a:spcBef>
              <a:spcAft>
                <a:spcPts val="0"/>
              </a:spcAft>
              <a:buSzPts val="1200"/>
              <a:buAutoNum type="arabicPeriod"/>
            </a:pPr>
            <a:r>
              <a:rPr lang="en" sz="1200"/>
              <a:t>Vote-count</a:t>
            </a:r>
            <a:endParaRPr sz="1200"/>
          </a:p>
          <a:p>
            <a:pPr indent="0" lvl="0" marL="0" rtl="0" algn="l">
              <a:spcBef>
                <a:spcPts val="0"/>
              </a:spcBef>
              <a:spcAft>
                <a:spcPts val="0"/>
              </a:spcAft>
              <a:buNone/>
            </a:pPr>
            <a:r>
              <a:rPr b="1" lang="en" sz="1200">
                <a:solidFill>
                  <a:schemeClr val="dk1"/>
                </a:solidFill>
              </a:rPr>
              <a:t>The features with weak correlation value with the revenue are :</a:t>
            </a:r>
            <a:endParaRPr b="1"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Runtime</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Vote-average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 of released movies </a:t>
            </a:r>
            <a:endParaRPr sz="1200"/>
          </a:p>
          <a:p>
            <a:pPr indent="0" lvl="0" marL="0" rtl="0" algn="l">
              <a:spcBef>
                <a:spcPts val="0"/>
              </a:spcBef>
              <a:spcAft>
                <a:spcPts val="0"/>
              </a:spcAft>
              <a:buNone/>
            </a:pPr>
            <a:r>
              <a:t/>
            </a:r>
            <a:endParaRPr sz="1200"/>
          </a:p>
        </p:txBody>
      </p:sp>
      <p:sp>
        <p:nvSpPr>
          <p:cNvPr id="306" name="Google Shape;306;p16"/>
          <p:cNvSpPr/>
          <p:nvPr/>
        </p:nvSpPr>
        <p:spPr>
          <a:xfrm>
            <a:off x="10362200" y="493333"/>
            <a:ext cx="3099300" cy="39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Hypothesis-1:</a:t>
            </a:r>
            <a:r>
              <a:rPr b="1" lang="en" sz="1200"/>
              <a:t>The drops in revenue is related to the low genre movies budget </a:t>
            </a:r>
            <a:endParaRPr b="1" sz="1200"/>
          </a:p>
          <a:p>
            <a:pPr indent="0" lvl="0" marL="0" rtl="0" algn="l">
              <a:spcBef>
                <a:spcPts val="0"/>
              </a:spcBef>
              <a:spcAft>
                <a:spcPts val="0"/>
              </a:spcAft>
              <a:buNone/>
            </a:pPr>
            <a:r>
              <a:rPr b="1" lang="en" sz="1200">
                <a:solidFill>
                  <a:schemeClr val="dk1"/>
                </a:solidFill>
              </a:rPr>
              <a:t>Analysis:</a:t>
            </a:r>
            <a:endParaRPr b="1" sz="1200"/>
          </a:p>
          <a:p>
            <a:pPr indent="-304800" lvl="0" marL="457200" rtl="0" algn="l">
              <a:spcBef>
                <a:spcPts val="0"/>
              </a:spcBef>
              <a:spcAft>
                <a:spcPts val="0"/>
              </a:spcAft>
              <a:buSzPts val="1200"/>
              <a:buChar char="●"/>
            </a:pPr>
            <a:r>
              <a:rPr lang="en" sz="1200"/>
              <a:t>the average budget per genres for the years 2013 to 2017 </a:t>
            </a:r>
            <a:endParaRPr sz="1200"/>
          </a:p>
          <a:p>
            <a:pPr indent="-304800" lvl="0" marL="457200" rtl="0" algn="l">
              <a:spcBef>
                <a:spcPts val="0"/>
              </a:spcBef>
              <a:spcAft>
                <a:spcPts val="0"/>
              </a:spcAft>
              <a:buClr>
                <a:schemeClr val="dk1"/>
              </a:buClr>
              <a:buSzPts val="1200"/>
              <a:buChar char="●"/>
            </a:pPr>
            <a:r>
              <a:rPr lang="en" sz="1200">
                <a:solidFill>
                  <a:schemeClr val="dk1"/>
                </a:solidFill>
              </a:rPr>
              <a:t>Relation between revenue and  budget  </a:t>
            </a:r>
            <a:endParaRPr sz="1200"/>
          </a:p>
        </p:txBody>
      </p:sp>
      <p:sp>
        <p:nvSpPr>
          <p:cNvPr id="307" name="Google Shape;307;p16"/>
          <p:cNvSpPr/>
          <p:nvPr/>
        </p:nvSpPr>
        <p:spPr>
          <a:xfrm>
            <a:off x="0" y="5059556"/>
            <a:ext cx="2123700" cy="4078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Hypothesis-2:The drops in revenue is related to the genre movies low popularity</a:t>
            </a:r>
            <a:endParaRPr b="1" sz="1200">
              <a:solidFill>
                <a:schemeClr val="dk1"/>
              </a:solidFill>
            </a:endParaRPr>
          </a:p>
          <a:p>
            <a:pPr indent="0" lvl="0" marL="0" rtl="0" algn="l">
              <a:spcBef>
                <a:spcPts val="0"/>
              </a:spcBef>
              <a:spcAft>
                <a:spcPts val="0"/>
              </a:spcAft>
              <a:buNone/>
            </a:pPr>
            <a:r>
              <a:rPr b="1" lang="en" sz="1200">
                <a:solidFill>
                  <a:schemeClr val="dk1"/>
                </a:solidFill>
              </a:rPr>
              <a:t>Analysis:</a:t>
            </a:r>
            <a:endParaRPr b="1" sz="1200">
              <a:solidFill>
                <a:schemeClr val="dk1"/>
              </a:solidFill>
            </a:endParaRPr>
          </a:p>
          <a:p>
            <a:pPr indent="-304800" lvl="0" marL="457200" rtl="0" algn="l">
              <a:spcBef>
                <a:spcPts val="0"/>
              </a:spcBef>
              <a:spcAft>
                <a:spcPts val="0"/>
              </a:spcAft>
              <a:buSzPts val="1200"/>
              <a:buChar char="●"/>
            </a:pPr>
            <a:r>
              <a:rPr lang="en" sz="1200">
                <a:solidFill>
                  <a:schemeClr val="dk1"/>
                </a:solidFill>
              </a:rPr>
              <a:t>The average popularity of genres for the years 2013 to 2017</a:t>
            </a:r>
            <a:r>
              <a:rPr lang="en" sz="1200"/>
              <a:t> </a:t>
            </a:r>
            <a:endParaRPr sz="1200"/>
          </a:p>
          <a:p>
            <a:pPr indent="-304800" lvl="0" marL="457200" rtl="0" algn="l">
              <a:spcBef>
                <a:spcPts val="0"/>
              </a:spcBef>
              <a:spcAft>
                <a:spcPts val="0"/>
              </a:spcAft>
              <a:buSzPts val="1200"/>
              <a:buChar char="●"/>
            </a:pPr>
            <a:r>
              <a:rPr lang="en" sz="1200">
                <a:solidFill>
                  <a:schemeClr val="dk1"/>
                </a:solidFill>
              </a:rPr>
              <a:t>Relation between </a:t>
            </a:r>
            <a:r>
              <a:rPr lang="en" sz="1200"/>
              <a:t>r</a:t>
            </a:r>
            <a:r>
              <a:rPr lang="en" sz="1200"/>
              <a:t>evenue and  popularity </a:t>
            </a:r>
            <a:endParaRPr sz="1200"/>
          </a:p>
        </p:txBody>
      </p:sp>
      <p:sp>
        <p:nvSpPr>
          <p:cNvPr id="308" name="Google Shape;308;p16"/>
          <p:cNvSpPr/>
          <p:nvPr/>
        </p:nvSpPr>
        <p:spPr>
          <a:xfrm>
            <a:off x="7010300" y="5059556"/>
            <a:ext cx="3351900" cy="4078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Limitations</a:t>
            </a:r>
            <a:r>
              <a:rPr lang="en" sz="1200"/>
              <a:t> </a:t>
            </a:r>
            <a:endParaRPr sz="1200"/>
          </a:p>
          <a:p>
            <a:pPr indent="-304800" lvl="0" marL="457200" rtl="0" algn="l">
              <a:spcBef>
                <a:spcPts val="0"/>
              </a:spcBef>
              <a:spcAft>
                <a:spcPts val="0"/>
              </a:spcAft>
              <a:buSzPts val="1200"/>
              <a:buChar char="●"/>
            </a:pPr>
            <a:r>
              <a:rPr lang="en" sz="1200"/>
              <a:t>The dataset has many missing value and mismatch in the data</a:t>
            </a:r>
            <a:endParaRPr sz="1200"/>
          </a:p>
          <a:p>
            <a:pPr indent="-304800" lvl="0" marL="457200" rtl="0" algn="l">
              <a:spcBef>
                <a:spcPts val="0"/>
              </a:spcBef>
              <a:spcAft>
                <a:spcPts val="0"/>
              </a:spcAft>
              <a:buSzPts val="1200"/>
              <a:buChar char="●"/>
            </a:pPr>
            <a:r>
              <a:rPr lang="en" sz="1200"/>
              <a:t>Only consider the features such as budget,popularity and duration time .</a:t>
            </a:r>
            <a:endParaRPr sz="1200"/>
          </a:p>
          <a:p>
            <a:pPr indent="-304800" lvl="0" marL="457200" rtl="0" algn="l">
              <a:spcBef>
                <a:spcPts val="0"/>
              </a:spcBef>
              <a:spcAft>
                <a:spcPts val="0"/>
              </a:spcAft>
              <a:buSzPts val="1200"/>
              <a:buChar char="●"/>
            </a:pPr>
            <a:r>
              <a:rPr lang="en" sz="1200"/>
              <a:t>The distribution of some of the variables is skewed </a:t>
            </a:r>
            <a:endParaRPr sz="1200"/>
          </a:p>
          <a:p>
            <a:pPr indent="0" lvl="0" marL="0" rtl="0" algn="l">
              <a:spcBef>
                <a:spcPts val="0"/>
              </a:spcBef>
              <a:spcAft>
                <a:spcPts val="0"/>
              </a:spcAft>
              <a:buNone/>
            </a:pPr>
            <a:r>
              <a:t/>
            </a:r>
            <a:endParaRPr sz="1200"/>
          </a:p>
        </p:txBody>
      </p:sp>
      <p:sp>
        <p:nvSpPr>
          <p:cNvPr id="309" name="Google Shape;309;p16"/>
          <p:cNvSpPr/>
          <p:nvPr/>
        </p:nvSpPr>
        <p:spPr>
          <a:xfrm>
            <a:off x="10472725" y="5060089"/>
            <a:ext cx="3099300" cy="3978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Next step</a:t>
            </a:r>
            <a:endParaRPr b="1"/>
          </a:p>
          <a:p>
            <a:pPr indent="-317500" lvl="0" marL="457200" rtl="0" algn="l">
              <a:spcBef>
                <a:spcPts val="0"/>
              </a:spcBef>
              <a:spcAft>
                <a:spcPts val="0"/>
              </a:spcAft>
              <a:buSzPts val="1400"/>
              <a:buChar char="●"/>
            </a:pPr>
            <a:r>
              <a:rPr lang="en"/>
              <a:t>Handling the data skewness and missing data  </a:t>
            </a:r>
            <a:endParaRPr/>
          </a:p>
          <a:p>
            <a:pPr indent="-317500" lvl="0" marL="457200" rtl="0" algn="l">
              <a:spcBef>
                <a:spcPts val="0"/>
              </a:spcBef>
              <a:spcAft>
                <a:spcPts val="0"/>
              </a:spcAft>
              <a:buSzPts val="1400"/>
              <a:buChar char="●"/>
            </a:pPr>
            <a:r>
              <a:rPr lang="en"/>
              <a:t>investigating</a:t>
            </a:r>
            <a:r>
              <a:rPr lang="en"/>
              <a:t> other </a:t>
            </a:r>
            <a:r>
              <a:rPr lang="en"/>
              <a:t>features as the </a:t>
            </a:r>
            <a:r>
              <a:rPr lang="en"/>
              <a:t>release</a:t>
            </a:r>
            <a:r>
              <a:rPr lang="en"/>
              <a:t> date ,cast ,language,production country  and production company </a:t>
            </a:r>
            <a:endParaRPr/>
          </a:p>
        </p:txBody>
      </p:sp>
      <p:sp>
        <p:nvSpPr>
          <p:cNvPr id="310" name="Google Shape;310;p16"/>
          <p:cNvSpPr/>
          <p:nvPr/>
        </p:nvSpPr>
        <p:spPr>
          <a:xfrm>
            <a:off x="4619750" y="5060089"/>
            <a:ext cx="2238600" cy="4078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Hypothesis-4:The drops in revenue of the genre  is related  high or low runtime of the genre movies</a:t>
            </a:r>
            <a:endParaRPr b="1" sz="1200">
              <a:solidFill>
                <a:schemeClr val="dk1"/>
              </a:solidFill>
            </a:endParaRPr>
          </a:p>
          <a:p>
            <a:pPr indent="0" lvl="0" marL="0" rtl="0" algn="l">
              <a:spcBef>
                <a:spcPts val="0"/>
              </a:spcBef>
              <a:spcAft>
                <a:spcPts val="0"/>
              </a:spcAft>
              <a:buNone/>
            </a:pPr>
            <a:r>
              <a:rPr b="1" lang="en" sz="1200">
                <a:solidFill>
                  <a:schemeClr val="dk1"/>
                </a:solidFill>
              </a:rPr>
              <a:t>Analysis:</a:t>
            </a:r>
            <a:endParaRPr b="1"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average runtime of genres for the years 2013 to 2017</a:t>
            </a:r>
            <a:endParaRPr sz="1200">
              <a:solidFill>
                <a:schemeClr val="dk1"/>
              </a:solidFill>
            </a:endParaRPr>
          </a:p>
          <a:p>
            <a:pPr indent="-304800" lvl="0" marL="457200" rtl="0" algn="l">
              <a:spcBef>
                <a:spcPts val="0"/>
              </a:spcBef>
              <a:spcAft>
                <a:spcPts val="0"/>
              </a:spcAft>
              <a:buSzPts val="1200"/>
              <a:buChar char="●"/>
            </a:pPr>
            <a:r>
              <a:rPr lang="en" sz="1200">
                <a:solidFill>
                  <a:schemeClr val="dk1"/>
                </a:solidFill>
              </a:rPr>
              <a:t>Relation between revenue and  runtime </a:t>
            </a:r>
            <a:r>
              <a:rPr lang="en" sz="1200"/>
              <a:t> </a:t>
            </a:r>
            <a:endParaRPr sz="1200"/>
          </a:p>
        </p:txBody>
      </p:sp>
      <p:sp>
        <p:nvSpPr>
          <p:cNvPr id="311" name="Google Shape;311;p16"/>
          <p:cNvSpPr/>
          <p:nvPr/>
        </p:nvSpPr>
        <p:spPr>
          <a:xfrm>
            <a:off x="2210575" y="5060089"/>
            <a:ext cx="2322300" cy="4078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Hypothesis-3:The drops in revenue of the genre is related to the small number of released movies </a:t>
            </a:r>
            <a:endParaRPr b="1" sz="1200">
              <a:solidFill>
                <a:schemeClr val="dk1"/>
              </a:solidFill>
            </a:endParaRPr>
          </a:p>
          <a:p>
            <a:pPr indent="0" lvl="0" marL="0" rtl="0" algn="l">
              <a:spcBef>
                <a:spcPts val="0"/>
              </a:spcBef>
              <a:spcAft>
                <a:spcPts val="0"/>
              </a:spcAft>
              <a:buNone/>
            </a:pPr>
            <a:r>
              <a:rPr b="1" lang="en" sz="1200">
                <a:solidFill>
                  <a:schemeClr val="dk1"/>
                </a:solidFill>
              </a:rPr>
              <a:t>Analysis:</a:t>
            </a:r>
            <a:endParaRPr b="1" sz="1200">
              <a:solidFill>
                <a:schemeClr val="dk1"/>
              </a:solidFill>
            </a:endParaRPr>
          </a:p>
          <a:p>
            <a:pPr indent="-304800" lvl="0" marL="457200" rtl="0" algn="l">
              <a:spcBef>
                <a:spcPts val="0"/>
              </a:spcBef>
              <a:spcAft>
                <a:spcPts val="0"/>
              </a:spcAft>
              <a:buSzPts val="1200"/>
              <a:buChar char="●"/>
            </a:pPr>
            <a:r>
              <a:rPr lang="en" sz="1200"/>
              <a:t>The average # of released movies  per genres for the years 2013 to 2017 </a:t>
            </a:r>
            <a:endParaRPr sz="1200"/>
          </a:p>
          <a:p>
            <a:pPr indent="-304800" lvl="0" marL="457200" rtl="0" algn="l">
              <a:spcBef>
                <a:spcPts val="0"/>
              </a:spcBef>
              <a:spcAft>
                <a:spcPts val="0"/>
              </a:spcAft>
              <a:buClr>
                <a:schemeClr val="dk1"/>
              </a:buClr>
              <a:buSzPts val="1200"/>
              <a:buChar char="●"/>
            </a:pPr>
            <a:r>
              <a:rPr lang="en" sz="1200">
                <a:solidFill>
                  <a:schemeClr val="dk1"/>
                </a:solidFill>
              </a:rPr>
              <a:t>Relation between revenue and  </a:t>
            </a:r>
            <a:r>
              <a:rPr lang="en" sz="1200">
                <a:solidFill>
                  <a:schemeClr val="dk1"/>
                </a:solidFill>
              </a:rPr>
              <a:t># of released movies </a:t>
            </a:r>
            <a:r>
              <a:rPr lang="en" sz="1200">
                <a:solidFill>
                  <a:schemeClr val="dk1"/>
                </a:solidFill>
              </a:rPr>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lang="en"/>
              <a:t>Executive</a:t>
            </a:r>
            <a:r>
              <a:rPr lang="en"/>
              <a:t> summary </a:t>
            </a:r>
            <a:endParaRPr/>
          </a:p>
        </p:txBody>
      </p:sp>
      <p:sp>
        <p:nvSpPr>
          <p:cNvPr id="317" name="Google Shape;317;p17"/>
          <p:cNvSpPr txBox="1"/>
          <p:nvPr>
            <p:ph idx="1" type="body"/>
          </p:nvPr>
        </p:nvSpPr>
        <p:spPr>
          <a:xfrm>
            <a:off x="1838675" y="2601742"/>
            <a:ext cx="10545600" cy="45183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Clr>
                <a:schemeClr val="dk1"/>
              </a:buClr>
              <a:buSzPts val="1100"/>
              <a:buFont typeface="Arial"/>
              <a:buNone/>
            </a:pPr>
            <a:r>
              <a:t/>
            </a:r>
            <a:endParaRPr b="1" sz="2000">
              <a:solidFill>
                <a:srgbClr val="0E101A"/>
              </a:solidFill>
            </a:endParaRPr>
          </a:p>
          <a:p>
            <a:pPr indent="0" lvl="0" marL="0" rtl="0" algn="l">
              <a:lnSpc>
                <a:spcPct val="100000"/>
              </a:lnSpc>
              <a:spcBef>
                <a:spcPts val="0"/>
              </a:spcBef>
              <a:spcAft>
                <a:spcPts val="0"/>
              </a:spcAft>
              <a:buNone/>
            </a:pPr>
            <a:r>
              <a:rPr b="1" lang="en" sz="1600">
                <a:solidFill>
                  <a:srgbClr val="000000"/>
                </a:solidFill>
                <a:latin typeface="Arial"/>
                <a:ea typeface="Arial"/>
                <a:cs typeface="Arial"/>
                <a:sym typeface="Arial"/>
              </a:rPr>
              <a:t>The genres with least revenue  in the period of 2013 to 2017 are :</a:t>
            </a:r>
            <a:r>
              <a:rPr lang="en" sz="1600">
                <a:solidFill>
                  <a:srgbClr val="000000"/>
                </a:solidFill>
                <a:highlight>
                  <a:schemeClr val="lt1"/>
                </a:highlight>
                <a:latin typeface="Arial"/>
                <a:ea typeface="Arial"/>
                <a:cs typeface="Arial"/>
                <a:sym typeface="Arial"/>
              </a:rPr>
              <a:t>'Horror', 'Music','Documentary', 'Foreign', 'TV Movie'</a:t>
            </a:r>
            <a:endParaRPr b="1" sz="2000">
              <a:solidFill>
                <a:srgbClr val="0E101A"/>
              </a:solidFill>
            </a:endParaRPr>
          </a:p>
          <a:p>
            <a:pPr indent="0" lvl="0" marL="0" rtl="0" algn="l">
              <a:spcBef>
                <a:spcPts val="0"/>
              </a:spcBef>
              <a:spcAft>
                <a:spcPts val="0"/>
              </a:spcAft>
              <a:buClr>
                <a:schemeClr val="dk1"/>
              </a:buClr>
              <a:buSzPts val="1100"/>
              <a:buFont typeface="Arial"/>
              <a:buNone/>
            </a:pPr>
            <a:r>
              <a:rPr lang="en" sz="2000">
                <a:solidFill>
                  <a:srgbClr val="0E101A"/>
                </a:solidFill>
              </a:rPr>
              <a:t>The causes for the drop in the five genres with the least revenue between 2013 and 2017 in order of significant are: </a:t>
            </a:r>
            <a:endParaRPr sz="2000">
              <a:solidFill>
                <a:srgbClr val="0E101A"/>
              </a:solidFill>
            </a:endParaRPr>
          </a:p>
          <a:p>
            <a:pPr indent="-355600" lvl="0" marL="457200" rtl="0" algn="l">
              <a:spcBef>
                <a:spcPts val="0"/>
              </a:spcBef>
              <a:spcAft>
                <a:spcPts val="0"/>
              </a:spcAft>
              <a:buClr>
                <a:srgbClr val="0E101A"/>
              </a:buClr>
              <a:buSzPts val="2000"/>
              <a:buChar char="●"/>
            </a:pPr>
            <a:r>
              <a:rPr lang="en" sz="2000">
                <a:solidFill>
                  <a:srgbClr val="0E101A"/>
                </a:solidFill>
              </a:rPr>
              <a:t>The low average budget of these genres, </a:t>
            </a:r>
            <a:endParaRPr sz="2000">
              <a:solidFill>
                <a:srgbClr val="0E101A"/>
              </a:solidFill>
            </a:endParaRPr>
          </a:p>
          <a:p>
            <a:pPr indent="-355600" lvl="0" marL="457200" rtl="0" algn="l">
              <a:spcBef>
                <a:spcPts val="0"/>
              </a:spcBef>
              <a:spcAft>
                <a:spcPts val="0"/>
              </a:spcAft>
              <a:buClr>
                <a:srgbClr val="0E101A"/>
              </a:buClr>
              <a:buSzPts val="2000"/>
              <a:buChar char="●"/>
            </a:pPr>
            <a:r>
              <a:rPr lang="en" sz="2000">
                <a:solidFill>
                  <a:srgbClr val="0E101A"/>
                </a:solidFill>
              </a:rPr>
              <a:t>The low average vote count  of this genres movies</a:t>
            </a:r>
            <a:endParaRPr sz="2000">
              <a:solidFill>
                <a:srgbClr val="0E101A"/>
              </a:solidFill>
            </a:endParaRPr>
          </a:p>
          <a:p>
            <a:pPr indent="-355600" lvl="0" marL="457200" rtl="0" algn="l">
              <a:spcBef>
                <a:spcPts val="0"/>
              </a:spcBef>
              <a:spcAft>
                <a:spcPts val="0"/>
              </a:spcAft>
              <a:buClr>
                <a:srgbClr val="0E101A"/>
              </a:buClr>
              <a:buSzPts val="2000"/>
              <a:buChar char="●"/>
            </a:pPr>
            <a:r>
              <a:rPr lang="en" sz="2000">
                <a:solidFill>
                  <a:srgbClr val="0E101A"/>
                </a:solidFill>
              </a:rPr>
              <a:t>The  low average popularity of this genres movies</a:t>
            </a:r>
            <a:endParaRPr sz="2000">
              <a:solidFill>
                <a:srgbClr val="0E101A"/>
              </a:solidFill>
            </a:endParaRPr>
          </a:p>
          <a:p>
            <a:pPr indent="-355600" lvl="0" marL="457200" rtl="0" algn="l">
              <a:spcBef>
                <a:spcPts val="0"/>
              </a:spcBef>
              <a:spcAft>
                <a:spcPts val="0"/>
              </a:spcAft>
              <a:buClr>
                <a:srgbClr val="0E101A"/>
              </a:buClr>
              <a:buSzPts val="2000"/>
              <a:buChar char="●"/>
            </a:pPr>
            <a:r>
              <a:rPr b="1" lang="en" sz="2000">
                <a:solidFill>
                  <a:srgbClr val="0E101A"/>
                </a:solidFill>
              </a:rPr>
              <a:t>Recommendation : </a:t>
            </a:r>
            <a:endParaRPr b="1" sz="2000">
              <a:solidFill>
                <a:srgbClr val="0E101A"/>
              </a:solidFill>
            </a:endParaRPr>
          </a:p>
          <a:p>
            <a:pPr indent="0" lvl="0" marL="0" rtl="0" algn="l">
              <a:spcBef>
                <a:spcPts val="0"/>
              </a:spcBef>
              <a:spcAft>
                <a:spcPts val="0"/>
              </a:spcAft>
              <a:buClr>
                <a:schemeClr val="dk1"/>
              </a:buClr>
              <a:buSzPts val="1100"/>
              <a:buFont typeface="Arial"/>
              <a:buNone/>
            </a:pPr>
            <a:r>
              <a:rPr lang="en" sz="2000">
                <a:solidFill>
                  <a:srgbClr val="0E101A"/>
                </a:solidFill>
              </a:rPr>
              <a:t>Increasing the budget of these types of movies and doing advertising campaigns to increase their popularity</a:t>
            </a:r>
            <a:endParaRPr sz="2000">
              <a:solidFill>
                <a:srgbClr val="0E101A"/>
              </a:solidFill>
            </a:endParaRPr>
          </a:p>
          <a:p>
            <a:pPr indent="0" lvl="0" marL="0" rtl="0" algn="l">
              <a:spcBef>
                <a:spcPts val="0"/>
              </a:spcBef>
              <a:spcAft>
                <a:spcPts val="1900"/>
              </a:spcAft>
              <a:buNone/>
            </a:pPr>
            <a:r>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lang="en"/>
              <a:t>Overview of analysis</a:t>
            </a:r>
            <a:endParaRPr/>
          </a:p>
        </p:txBody>
      </p:sp>
      <p:sp>
        <p:nvSpPr>
          <p:cNvPr id="323" name="Google Shape;323;p18"/>
          <p:cNvSpPr txBox="1"/>
          <p:nvPr>
            <p:ph idx="1" type="body"/>
          </p:nvPr>
        </p:nvSpPr>
        <p:spPr>
          <a:xfrm>
            <a:off x="1955700" y="2312850"/>
            <a:ext cx="11083200" cy="6379800"/>
          </a:xfrm>
          <a:prstGeom prst="rect">
            <a:avLst/>
          </a:prstGeom>
        </p:spPr>
        <p:txBody>
          <a:bodyPr anchorCtr="0" anchor="t" bIns="145600" lIns="145600" spcFirstLastPara="1" rIns="145600" wrap="square" tIns="145600">
            <a:noAutofit/>
          </a:bodyPr>
          <a:lstStyle/>
          <a:p>
            <a:pPr indent="0" lvl="0" marL="0" rtl="0" algn="l">
              <a:lnSpc>
                <a:spcPct val="95000"/>
              </a:lnSpc>
              <a:spcBef>
                <a:spcPts val="0"/>
              </a:spcBef>
              <a:spcAft>
                <a:spcPts val="0"/>
              </a:spcAft>
              <a:buSzPts val="852"/>
              <a:buNone/>
            </a:pPr>
            <a:r>
              <a:rPr b="1" lang="en" sz="2227"/>
              <a:t>W</a:t>
            </a:r>
            <a:r>
              <a:rPr b="1" lang="en" sz="2227"/>
              <a:t>hat are the causes of the low revenues of  5 genres with least revenue from 2013 to 2017  ?</a:t>
            </a:r>
            <a:endParaRPr b="1" sz="2227"/>
          </a:p>
          <a:p>
            <a:pPr indent="-370046" lvl="0" marL="457200" rtl="0" algn="l">
              <a:lnSpc>
                <a:spcPct val="95000"/>
              </a:lnSpc>
              <a:spcBef>
                <a:spcPts val="1900"/>
              </a:spcBef>
              <a:spcAft>
                <a:spcPts val="0"/>
              </a:spcAft>
              <a:buSzPts val="2228"/>
              <a:buAutoNum type="arabicPeriod"/>
            </a:pPr>
            <a:r>
              <a:rPr lang="en" sz="2227"/>
              <a:t>Find the 5 genres with the  lowest  revenue in the period 2013-2017</a:t>
            </a:r>
            <a:endParaRPr sz="2227"/>
          </a:p>
          <a:p>
            <a:pPr indent="-370046" lvl="0" marL="457200" rtl="0" algn="l">
              <a:lnSpc>
                <a:spcPct val="95000"/>
              </a:lnSpc>
              <a:spcBef>
                <a:spcPts val="0"/>
              </a:spcBef>
              <a:spcAft>
                <a:spcPts val="0"/>
              </a:spcAft>
              <a:buSzPts val="2228"/>
              <a:buAutoNum type="arabicPeriod"/>
            </a:pPr>
            <a:r>
              <a:rPr lang="en" sz="2227"/>
              <a:t>Using the correlation to find the most correlated features</a:t>
            </a:r>
            <a:r>
              <a:rPr lang="en" sz="2227" u="sng"/>
              <a:t> with the revenue </a:t>
            </a:r>
            <a:endParaRPr sz="2227" u="sng"/>
          </a:p>
          <a:p>
            <a:pPr indent="-370046" lvl="0" marL="457200" rtl="0" algn="l">
              <a:lnSpc>
                <a:spcPct val="95000"/>
              </a:lnSpc>
              <a:spcBef>
                <a:spcPts val="0"/>
              </a:spcBef>
              <a:spcAft>
                <a:spcPts val="0"/>
              </a:spcAft>
              <a:buSzPts val="2228"/>
              <a:buAutoNum type="arabicPeriod"/>
            </a:pPr>
            <a:r>
              <a:rPr lang="en" sz="2227" u="sng"/>
              <a:t>The features with highest correlation with the revenue in order are :</a:t>
            </a:r>
            <a:endParaRPr sz="2227" u="sng"/>
          </a:p>
          <a:p>
            <a:pPr indent="-497046" lvl="0" marL="723900" rtl="0" algn="l">
              <a:lnSpc>
                <a:spcPct val="95000"/>
              </a:lnSpc>
              <a:spcBef>
                <a:spcPts val="0"/>
              </a:spcBef>
              <a:spcAft>
                <a:spcPts val="0"/>
              </a:spcAft>
              <a:buSzPts val="2228"/>
              <a:buChar char="●"/>
            </a:pPr>
            <a:r>
              <a:rPr lang="en" sz="2227" u="sng"/>
              <a:t>Budget </a:t>
            </a:r>
            <a:endParaRPr sz="2227" u="sng"/>
          </a:p>
          <a:p>
            <a:pPr indent="-497046" lvl="0" marL="723900" rtl="0" algn="l">
              <a:lnSpc>
                <a:spcPct val="95000"/>
              </a:lnSpc>
              <a:spcBef>
                <a:spcPts val="0"/>
              </a:spcBef>
              <a:spcAft>
                <a:spcPts val="0"/>
              </a:spcAft>
              <a:buSzPts val="2228"/>
              <a:buChar char="●"/>
            </a:pPr>
            <a:r>
              <a:rPr lang="en" sz="2227" u="sng"/>
              <a:t>Vote count </a:t>
            </a:r>
            <a:endParaRPr sz="2227" u="sng"/>
          </a:p>
          <a:p>
            <a:pPr indent="-497046" lvl="0" marL="723900" rtl="0" algn="l">
              <a:lnSpc>
                <a:spcPct val="95000"/>
              </a:lnSpc>
              <a:spcBef>
                <a:spcPts val="0"/>
              </a:spcBef>
              <a:spcAft>
                <a:spcPts val="0"/>
              </a:spcAft>
              <a:buSzPts val="2228"/>
              <a:buChar char="●"/>
            </a:pPr>
            <a:r>
              <a:rPr lang="en" sz="2227" u="sng"/>
              <a:t>Popularity </a:t>
            </a:r>
            <a:endParaRPr sz="2227" u="sng"/>
          </a:p>
          <a:p>
            <a:pPr indent="-497046" lvl="0" marL="723900" rtl="0" algn="l">
              <a:lnSpc>
                <a:spcPct val="95000"/>
              </a:lnSpc>
              <a:spcBef>
                <a:spcPts val="0"/>
              </a:spcBef>
              <a:spcAft>
                <a:spcPts val="0"/>
              </a:spcAft>
              <a:buSzPts val="2228"/>
              <a:buChar char="●"/>
            </a:pPr>
            <a:r>
              <a:rPr lang="en" sz="2227" u="sng"/>
              <a:t>Release year </a:t>
            </a:r>
            <a:endParaRPr sz="2227" u="sng"/>
          </a:p>
          <a:p>
            <a:pPr indent="-497046" lvl="0" marL="723900" rtl="0" algn="l">
              <a:lnSpc>
                <a:spcPct val="95000"/>
              </a:lnSpc>
              <a:spcBef>
                <a:spcPts val="0"/>
              </a:spcBef>
              <a:spcAft>
                <a:spcPts val="0"/>
              </a:spcAft>
              <a:buSzPts val="2228"/>
              <a:buChar char="●"/>
            </a:pPr>
            <a:r>
              <a:rPr lang="en" sz="2227" u="sng"/>
              <a:t>Runtime </a:t>
            </a:r>
            <a:endParaRPr sz="2227" u="sng"/>
          </a:p>
          <a:p>
            <a:pPr indent="0" lvl="0" marL="0" rtl="0" algn="l">
              <a:lnSpc>
                <a:spcPct val="95000"/>
              </a:lnSpc>
              <a:spcBef>
                <a:spcPts val="1900"/>
              </a:spcBef>
              <a:spcAft>
                <a:spcPts val="0"/>
              </a:spcAft>
              <a:buSzPts val="852"/>
              <a:buNone/>
            </a:pPr>
            <a:r>
              <a:rPr lang="en" sz="2227" u="sng"/>
              <a:t>So how these features affect the drop in these genres revenue ? </a:t>
            </a:r>
            <a:endParaRPr sz="2227" u="sng"/>
          </a:p>
          <a:p>
            <a:pPr indent="-370046" lvl="0" marL="457200" rtl="0" algn="l">
              <a:lnSpc>
                <a:spcPct val="95000"/>
              </a:lnSpc>
              <a:spcBef>
                <a:spcPts val="1900"/>
              </a:spcBef>
              <a:spcAft>
                <a:spcPts val="0"/>
              </a:spcAft>
              <a:buSzPts val="2228"/>
              <a:buChar char="●"/>
            </a:pPr>
            <a:r>
              <a:rPr lang="en" sz="2227"/>
              <a:t>Is  it the budget that causes this drop in revenue ?  </a:t>
            </a:r>
            <a:endParaRPr sz="2227"/>
          </a:p>
          <a:p>
            <a:pPr indent="-370046" lvl="0" marL="457200" rtl="0" algn="l">
              <a:lnSpc>
                <a:spcPct val="95000"/>
              </a:lnSpc>
              <a:spcBef>
                <a:spcPts val="0"/>
              </a:spcBef>
              <a:spcAft>
                <a:spcPts val="0"/>
              </a:spcAft>
              <a:buSzPts val="2228"/>
              <a:buChar char="●"/>
            </a:pPr>
            <a:r>
              <a:rPr lang="en" sz="2227"/>
              <a:t>Is  it  the popularity for this genre movies ?</a:t>
            </a:r>
            <a:endParaRPr sz="2227"/>
          </a:p>
          <a:p>
            <a:pPr indent="-370046" lvl="0" marL="457200" rtl="0" algn="l">
              <a:lnSpc>
                <a:spcPct val="95000"/>
              </a:lnSpc>
              <a:spcBef>
                <a:spcPts val="0"/>
              </a:spcBef>
              <a:spcAft>
                <a:spcPts val="0"/>
              </a:spcAft>
              <a:buSzPts val="2228"/>
              <a:buChar char="●"/>
            </a:pPr>
            <a:r>
              <a:rPr lang="en" sz="2227"/>
              <a:t>Is it the number of movie released in this genres?</a:t>
            </a:r>
            <a:endParaRPr sz="2227"/>
          </a:p>
          <a:p>
            <a:pPr indent="-370046" lvl="0" marL="457200" rtl="0" algn="l">
              <a:lnSpc>
                <a:spcPct val="95000"/>
              </a:lnSpc>
              <a:spcBef>
                <a:spcPts val="0"/>
              </a:spcBef>
              <a:spcAft>
                <a:spcPts val="0"/>
              </a:spcAft>
              <a:buSzPts val="2228"/>
              <a:buChar char="●"/>
            </a:pPr>
            <a:r>
              <a:rPr lang="en" sz="2227"/>
              <a:t>Is it average time duration of this genre movies ? </a:t>
            </a:r>
            <a:endParaRPr sz="222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9"/>
          <p:cNvSpPr txBox="1"/>
          <p:nvPr>
            <p:ph type="title"/>
          </p:nvPr>
        </p:nvSpPr>
        <p:spPr>
          <a:xfrm>
            <a:off x="467550" y="484444"/>
            <a:ext cx="12780900" cy="1018200"/>
          </a:xfrm>
          <a:prstGeom prst="rect">
            <a:avLst/>
          </a:prstGeom>
        </p:spPr>
        <p:txBody>
          <a:bodyPr anchorCtr="0" anchor="t" bIns="145600" lIns="145600" spcFirstLastPara="1" rIns="145600" wrap="square" tIns="145600">
            <a:normAutofit fontScale="90000"/>
          </a:bodyPr>
          <a:lstStyle/>
          <a:p>
            <a:pPr indent="0" lvl="0" marL="0" rtl="0" algn="l">
              <a:spcBef>
                <a:spcPts val="0"/>
              </a:spcBef>
              <a:spcAft>
                <a:spcPts val="0"/>
              </a:spcAft>
              <a:buNone/>
            </a:pPr>
            <a:r>
              <a:rPr lang="en"/>
              <a:t>The genres with least revenue form 2013 to 2017  </a:t>
            </a:r>
            <a:endParaRPr/>
          </a:p>
        </p:txBody>
      </p:sp>
      <p:pic>
        <p:nvPicPr>
          <p:cNvPr id="329" name="Google Shape;329;p19"/>
          <p:cNvPicPr preferRelativeResize="0"/>
          <p:nvPr/>
        </p:nvPicPr>
        <p:blipFill>
          <a:blip r:embed="rId3">
            <a:alphaModFix/>
          </a:blip>
          <a:stretch>
            <a:fillRect/>
          </a:stretch>
        </p:blipFill>
        <p:spPr>
          <a:xfrm>
            <a:off x="1102800" y="1908450"/>
            <a:ext cx="8774451" cy="5653527"/>
          </a:xfrm>
          <a:prstGeom prst="rect">
            <a:avLst/>
          </a:prstGeom>
          <a:noFill/>
          <a:ln>
            <a:noFill/>
          </a:ln>
        </p:spPr>
      </p:pic>
      <p:sp>
        <p:nvSpPr>
          <p:cNvPr id="330" name="Google Shape;330;p19"/>
          <p:cNvSpPr txBox="1"/>
          <p:nvPr/>
        </p:nvSpPr>
        <p:spPr>
          <a:xfrm>
            <a:off x="10809300" y="2497950"/>
            <a:ext cx="2637600" cy="43713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a:t>The genres with least </a:t>
            </a:r>
            <a:r>
              <a:rPr b="1" lang="en" sz="1600"/>
              <a:t>revenue  in the period of 2013 to 2017 are :</a:t>
            </a:r>
            <a:r>
              <a:rPr lang="en" sz="1600">
                <a:highlight>
                  <a:schemeClr val="lt1"/>
                </a:highlight>
              </a:rPr>
              <a:t>'Horror', 'Music','Documentary', 'Foreign', 'TV Movie'</a:t>
            </a:r>
            <a:endParaRPr sz="1600">
              <a:highlight>
                <a:schemeClr val="lt1"/>
              </a:highlight>
            </a:endParaRPr>
          </a:p>
          <a:p>
            <a:pPr indent="-330200" lvl="0" marL="457200" rtl="0" algn="l">
              <a:spcBef>
                <a:spcPts val="0"/>
              </a:spcBef>
              <a:spcAft>
                <a:spcPts val="0"/>
              </a:spcAft>
              <a:buSzPts val="1600"/>
              <a:buChar char="●"/>
            </a:pPr>
            <a:r>
              <a:rPr lang="en" sz="1600">
                <a:highlight>
                  <a:schemeClr val="lt1"/>
                </a:highlight>
              </a:rPr>
              <a:t>Foreign and  TV Movie have an average of zero revenue during these years </a:t>
            </a:r>
            <a:endParaRPr sz="1600">
              <a:highlight>
                <a:schemeClr val="lt1"/>
              </a:highlight>
            </a:endParaRPr>
          </a:p>
          <a:p>
            <a:pPr indent="-330200" lvl="0" marL="457200" rtl="0" algn="l">
              <a:spcBef>
                <a:spcPts val="0"/>
              </a:spcBef>
              <a:spcAft>
                <a:spcPts val="0"/>
              </a:spcAft>
              <a:buSzPts val="1600"/>
              <a:buChar char="●"/>
            </a:pPr>
            <a:r>
              <a:rPr lang="en" sz="1600">
                <a:highlight>
                  <a:schemeClr val="lt1"/>
                </a:highlight>
              </a:rPr>
              <a:t>No movie of genre forign is present in the data during  the years 2015,2016 and 2017</a:t>
            </a:r>
            <a:endParaRPr sz="1600">
              <a:highlight>
                <a:schemeClr val="lt1"/>
              </a:highlight>
            </a:endParaRPr>
          </a:p>
          <a:p>
            <a:pPr indent="-330200" lvl="0" marL="457200" rtl="0" algn="l">
              <a:spcBef>
                <a:spcPts val="0"/>
              </a:spcBef>
              <a:spcAft>
                <a:spcPts val="0"/>
              </a:spcAft>
              <a:buSzPts val="1600"/>
              <a:buChar char="●"/>
            </a:pPr>
            <a:r>
              <a:t/>
            </a:r>
            <a:endParaRPr sz="1600">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0"/>
          <p:cNvSpPr txBox="1"/>
          <p:nvPr>
            <p:ph type="title"/>
          </p:nvPr>
        </p:nvSpPr>
        <p:spPr>
          <a:xfrm>
            <a:off x="1955700" y="1064133"/>
            <a:ext cx="10545600" cy="1776600"/>
          </a:xfrm>
          <a:prstGeom prst="rect">
            <a:avLst/>
          </a:prstGeom>
        </p:spPr>
        <p:txBody>
          <a:bodyPr anchorCtr="0" anchor="t" bIns="145600" lIns="145600" spcFirstLastPara="1" rIns="145600" wrap="square" tIns="145600">
            <a:normAutofit/>
          </a:bodyPr>
          <a:lstStyle/>
          <a:p>
            <a:pPr indent="0" lvl="0" marL="0" rtl="0" algn="l">
              <a:spcBef>
                <a:spcPts val="0"/>
              </a:spcBef>
              <a:spcAft>
                <a:spcPts val="0"/>
              </a:spcAft>
              <a:buNone/>
            </a:pPr>
            <a:r>
              <a:rPr lang="en"/>
              <a:t>Correlation between revenue and other </a:t>
            </a:r>
            <a:r>
              <a:rPr lang="en"/>
              <a:t>variables</a:t>
            </a:r>
            <a:r>
              <a:rPr lang="en"/>
              <a:t> </a:t>
            </a:r>
            <a:endParaRPr/>
          </a:p>
        </p:txBody>
      </p:sp>
      <p:pic>
        <p:nvPicPr>
          <p:cNvPr id="336" name="Google Shape;336;p20"/>
          <p:cNvPicPr preferRelativeResize="0"/>
          <p:nvPr/>
        </p:nvPicPr>
        <p:blipFill>
          <a:blip r:embed="rId3">
            <a:alphaModFix/>
          </a:blip>
          <a:stretch>
            <a:fillRect/>
          </a:stretch>
        </p:blipFill>
        <p:spPr>
          <a:xfrm>
            <a:off x="263476" y="3666574"/>
            <a:ext cx="4342150" cy="3243550"/>
          </a:xfrm>
          <a:prstGeom prst="rect">
            <a:avLst/>
          </a:prstGeom>
          <a:noFill/>
          <a:ln>
            <a:noFill/>
          </a:ln>
        </p:spPr>
      </p:pic>
      <p:pic>
        <p:nvPicPr>
          <p:cNvPr id="337" name="Google Shape;337;p20"/>
          <p:cNvPicPr preferRelativeResize="0"/>
          <p:nvPr/>
        </p:nvPicPr>
        <p:blipFill>
          <a:blip r:embed="rId4">
            <a:alphaModFix/>
          </a:blip>
          <a:stretch>
            <a:fillRect/>
          </a:stretch>
        </p:blipFill>
        <p:spPr>
          <a:xfrm>
            <a:off x="5039975" y="3754525"/>
            <a:ext cx="4588800" cy="3196786"/>
          </a:xfrm>
          <a:prstGeom prst="rect">
            <a:avLst/>
          </a:prstGeom>
          <a:noFill/>
          <a:ln>
            <a:noFill/>
          </a:ln>
        </p:spPr>
      </p:pic>
      <p:sp>
        <p:nvSpPr>
          <p:cNvPr id="338" name="Google Shape;338;p20"/>
          <p:cNvSpPr txBox="1"/>
          <p:nvPr/>
        </p:nvSpPr>
        <p:spPr>
          <a:xfrm>
            <a:off x="4934100" y="2840725"/>
            <a:ext cx="458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Nunito"/>
                <a:ea typeface="Nunito"/>
                <a:cs typeface="Nunito"/>
                <a:sym typeface="Nunito"/>
              </a:rPr>
              <a:t>Horror', 'Music','Documentary', 'Foreign', 'TV Movie'</a:t>
            </a:r>
            <a:r>
              <a:rPr lang="en">
                <a:latin typeface="Nunito"/>
                <a:ea typeface="Nunito"/>
                <a:cs typeface="Nunito"/>
                <a:sym typeface="Nunito"/>
              </a:rPr>
              <a:t> genres correlation matrix </a:t>
            </a:r>
            <a:endParaRPr>
              <a:latin typeface="Nunito"/>
              <a:ea typeface="Nunito"/>
              <a:cs typeface="Nunito"/>
              <a:sym typeface="Nunito"/>
            </a:endParaRPr>
          </a:p>
        </p:txBody>
      </p:sp>
      <p:sp>
        <p:nvSpPr>
          <p:cNvPr id="339" name="Google Shape;339;p20"/>
          <p:cNvSpPr txBox="1"/>
          <p:nvPr/>
        </p:nvSpPr>
        <p:spPr>
          <a:xfrm>
            <a:off x="827975" y="2917775"/>
            <a:ext cx="2685000" cy="152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2"/>
                </a:solidFill>
                <a:latin typeface="Nunito"/>
                <a:ea typeface="Nunito"/>
                <a:cs typeface="Nunito"/>
                <a:sym typeface="Nunito"/>
              </a:rPr>
              <a:t>All genres </a:t>
            </a:r>
            <a:r>
              <a:rPr lang="en" sz="1500">
                <a:latin typeface="Nunito"/>
                <a:ea typeface="Nunito"/>
                <a:cs typeface="Nunito"/>
                <a:sym typeface="Nunito"/>
              </a:rPr>
              <a:t>correlation matrix </a:t>
            </a:r>
            <a:endParaRPr sz="1500">
              <a:latin typeface="Nunito"/>
              <a:ea typeface="Nunito"/>
              <a:cs typeface="Nunito"/>
              <a:sym typeface="Nunito"/>
            </a:endParaRPr>
          </a:p>
          <a:p>
            <a:pPr indent="0" lvl="0" marL="0" rtl="0" algn="l">
              <a:lnSpc>
                <a:spcPct val="115000"/>
              </a:lnSpc>
              <a:spcBef>
                <a:spcPts val="1900"/>
              </a:spcBef>
              <a:spcAft>
                <a:spcPts val="0"/>
              </a:spcAft>
              <a:buNone/>
            </a:pPr>
            <a:r>
              <a:t/>
            </a:r>
            <a:endParaRPr sz="2100">
              <a:solidFill>
                <a:schemeClr val="dk2"/>
              </a:solidFill>
              <a:latin typeface="Nunito"/>
              <a:ea typeface="Nunito"/>
              <a:cs typeface="Nunito"/>
              <a:sym typeface="Nunito"/>
            </a:endParaRPr>
          </a:p>
          <a:p>
            <a:pPr indent="0" lvl="0" marL="0" rtl="0" algn="l">
              <a:spcBef>
                <a:spcPts val="1900"/>
              </a:spcBef>
              <a:spcAft>
                <a:spcPts val="0"/>
              </a:spcAft>
              <a:buNone/>
            </a:pPr>
            <a:r>
              <a:t/>
            </a:r>
            <a:endParaRPr>
              <a:latin typeface="Nunito"/>
              <a:ea typeface="Nunito"/>
              <a:cs typeface="Nunito"/>
              <a:sym typeface="Nunito"/>
            </a:endParaRPr>
          </a:p>
        </p:txBody>
      </p:sp>
      <p:sp>
        <p:nvSpPr>
          <p:cNvPr id="340" name="Google Shape;340;p20"/>
          <p:cNvSpPr txBox="1"/>
          <p:nvPr/>
        </p:nvSpPr>
        <p:spPr>
          <a:xfrm>
            <a:off x="10505525" y="3294525"/>
            <a:ext cx="2685000" cy="4725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The revenue of the  five </a:t>
            </a:r>
            <a:r>
              <a:rPr lang="en">
                <a:latin typeface="Nunito"/>
                <a:ea typeface="Nunito"/>
                <a:cs typeface="Nunito"/>
                <a:sym typeface="Nunito"/>
              </a:rPr>
              <a:t>least revenue genres</a:t>
            </a:r>
            <a:r>
              <a:rPr lang="en">
                <a:latin typeface="Nunito"/>
                <a:ea typeface="Nunito"/>
                <a:cs typeface="Nunito"/>
                <a:sym typeface="Nunito"/>
              </a:rPr>
              <a:t> correlation matrix  have less correlation  with budget, popularity than all genres </a:t>
            </a:r>
            <a:r>
              <a:rPr lang="en" sz="1500">
                <a:latin typeface="Nunito"/>
                <a:ea typeface="Nunito"/>
                <a:cs typeface="Nunito"/>
                <a:sym typeface="Nunito"/>
              </a:rPr>
              <a:t>correlation matrix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Vote count has the highest correlation with revenue for the five genres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Vote count , budget and popularity have strong positive correlation with the revenue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Both number of released movies and runtime have very weak negative correlation with revenue</a:t>
            </a:r>
            <a:endParaRPr sz="15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1143050" y="74650"/>
            <a:ext cx="11863800" cy="1256100"/>
          </a:xfrm>
          <a:prstGeom prst="rect">
            <a:avLst/>
          </a:prstGeom>
        </p:spPr>
        <p:txBody>
          <a:bodyPr anchorCtr="0" anchor="t" bIns="145600" lIns="145600" spcFirstLastPara="1" rIns="145600" wrap="square" tIns="145600">
            <a:noAutofit/>
          </a:bodyPr>
          <a:lstStyle/>
          <a:p>
            <a:pPr indent="0" lvl="0" marL="0" rtl="0" algn="ctr">
              <a:spcBef>
                <a:spcPts val="0"/>
              </a:spcBef>
              <a:spcAft>
                <a:spcPts val="0"/>
              </a:spcAft>
              <a:buSzPts val="990"/>
              <a:buNone/>
            </a:pPr>
            <a:r>
              <a:rPr lang="en" sz="3750"/>
              <a:t>The budget in relation with the revenue</a:t>
            </a:r>
            <a:endParaRPr sz="3750"/>
          </a:p>
        </p:txBody>
      </p:sp>
      <p:sp>
        <p:nvSpPr>
          <p:cNvPr id="346" name="Google Shape;346;p21"/>
          <p:cNvSpPr txBox="1"/>
          <p:nvPr/>
        </p:nvSpPr>
        <p:spPr>
          <a:xfrm>
            <a:off x="10111275" y="1815550"/>
            <a:ext cx="32502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There is positive strong relation between the revenue and budget </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All the five genres have the least </a:t>
            </a:r>
            <a:r>
              <a:rPr lang="en">
                <a:highlight>
                  <a:schemeClr val="lt1"/>
                </a:highlight>
                <a:latin typeface="Nunito"/>
                <a:ea typeface="Nunito"/>
                <a:cs typeface="Nunito"/>
                <a:sym typeface="Nunito"/>
              </a:rPr>
              <a:t>budget</a:t>
            </a:r>
            <a:r>
              <a:rPr lang="en">
                <a:highlight>
                  <a:schemeClr val="lt1"/>
                </a:highlight>
                <a:latin typeface="Nunito"/>
                <a:ea typeface="Nunito"/>
                <a:cs typeface="Nunito"/>
                <a:sym typeface="Nunito"/>
              </a:rPr>
              <a:t> among all </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TV movies ,</a:t>
            </a:r>
            <a:r>
              <a:rPr lang="en">
                <a:highlight>
                  <a:schemeClr val="lt1"/>
                </a:highlight>
                <a:latin typeface="Nunito"/>
                <a:ea typeface="Nunito"/>
                <a:cs typeface="Nunito"/>
                <a:sym typeface="Nunito"/>
              </a:rPr>
              <a:t>foreign</a:t>
            </a:r>
            <a:r>
              <a:rPr lang="en">
                <a:highlight>
                  <a:schemeClr val="lt1"/>
                </a:highlight>
                <a:latin typeface="Nunito"/>
                <a:ea typeface="Nunito"/>
                <a:cs typeface="Nunito"/>
                <a:sym typeface="Nunito"/>
              </a:rPr>
              <a:t> and d</a:t>
            </a:r>
            <a:r>
              <a:rPr lang="en">
                <a:highlight>
                  <a:schemeClr val="lt1"/>
                </a:highlight>
                <a:latin typeface="Nunito"/>
                <a:ea typeface="Nunito"/>
                <a:cs typeface="Nunito"/>
                <a:sym typeface="Nunito"/>
              </a:rPr>
              <a:t>ocumentary</a:t>
            </a:r>
            <a:r>
              <a:rPr lang="en">
                <a:highlight>
                  <a:schemeClr val="lt1"/>
                </a:highlight>
                <a:latin typeface="Nunito"/>
                <a:ea typeface="Nunito"/>
                <a:cs typeface="Nunito"/>
                <a:sym typeface="Nunito"/>
              </a:rPr>
              <a:t> genres have the </a:t>
            </a:r>
            <a:r>
              <a:rPr lang="en">
                <a:highlight>
                  <a:schemeClr val="lt1"/>
                </a:highlight>
                <a:latin typeface="Nunito"/>
                <a:ea typeface="Nunito"/>
                <a:cs typeface="Nunito"/>
                <a:sym typeface="Nunito"/>
              </a:rPr>
              <a:t>least</a:t>
            </a:r>
            <a:r>
              <a:rPr lang="en">
                <a:highlight>
                  <a:schemeClr val="lt1"/>
                </a:highlight>
                <a:latin typeface="Nunito"/>
                <a:ea typeface="Nunito"/>
                <a:cs typeface="Nunito"/>
                <a:sym typeface="Nunito"/>
              </a:rPr>
              <a:t> budget. </a:t>
            </a:r>
            <a:endParaRPr>
              <a:highlight>
                <a:schemeClr val="lt1"/>
              </a:highlight>
              <a:latin typeface="Nunito"/>
              <a:ea typeface="Nunito"/>
              <a:cs typeface="Nunito"/>
              <a:sym typeface="Nunito"/>
            </a:endParaRPr>
          </a:p>
          <a:p>
            <a:pPr indent="-317500" lvl="0" marL="457200" rtl="0" algn="l">
              <a:spcBef>
                <a:spcPts val="0"/>
              </a:spcBef>
              <a:spcAft>
                <a:spcPts val="0"/>
              </a:spcAft>
              <a:buSzPts val="1400"/>
              <a:buFont typeface="Nunito"/>
              <a:buChar char="●"/>
            </a:pPr>
            <a:r>
              <a:rPr lang="en">
                <a:highlight>
                  <a:schemeClr val="lt1"/>
                </a:highlight>
                <a:latin typeface="Nunito"/>
                <a:ea typeface="Nunito"/>
                <a:cs typeface="Nunito"/>
                <a:sym typeface="Nunito"/>
              </a:rPr>
              <a:t>Although </a:t>
            </a:r>
            <a:r>
              <a:rPr lang="en">
                <a:highlight>
                  <a:schemeClr val="lt1"/>
                </a:highlight>
                <a:latin typeface="Nunito"/>
                <a:ea typeface="Nunito"/>
                <a:cs typeface="Nunito"/>
                <a:sym typeface="Nunito"/>
              </a:rPr>
              <a:t>documentary</a:t>
            </a:r>
            <a:r>
              <a:rPr lang="en">
                <a:highlight>
                  <a:schemeClr val="lt1"/>
                </a:highlight>
                <a:latin typeface="Nunito"/>
                <a:ea typeface="Nunito"/>
                <a:cs typeface="Nunito"/>
                <a:sym typeface="Nunito"/>
              </a:rPr>
              <a:t> movies have the least budget ,</a:t>
            </a:r>
            <a:r>
              <a:rPr lang="en">
                <a:highlight>
                  <a:schemeClr val="lt1"/>
                </a:highlight>
                <a:latin typeface="Nunito"/>
                <a:ea typeface="Nunito"/>
                <a:cs typeface="Nunito"/>
                <a:sym typeface="Nunito"/>
              </a:rPr>
              <a:t>their</a:t>
            </a:r>
            <a:r>
              <a:rPr lang="en">
                <a:highlight>
                  <a:schemeClr val="lt1"/>
                </a:highlight>
                <a:latin typeface="Nunito"/>
                <a:ea typeface="Nunito"/>
                <a:cs typeface="Nunito"/>
                <a:sym typeface="Nunito"/>
              </a:rPr>
              <a:t> </a:t>
            </a:r>
            <a:r>
              <a:rPr lang="en">
                <a:highlight>
                  <a:schemeClr val="lt1"/>
                </a:highlight>
                <a:latin typeface="Nunito"/>
                <a:ea typeface="Nunito"/>
                <a:cs typeface="Nunito"/>
                <a:sym typeface="Nunito"/>
              </a:rPr>
              <a:t>revenue</a:t>
            </a:r>
            <a:r>
              <a:rPr lang="en">
                <a:highlight>
                  <a:schemeClr val="lt1"/>
                </a:highlight>
                <a:latin typeface="Nunito"/>
                <a:ea typeface="Nunito"/>
                <a:cs typeface="Nunito"/>
                <a:sym typeface="Nunito"/>
              </a:rPr>
              <a:t> is higher than </a:t>
            </a:r>
            <a:r>
              <a:rPr lang="en">
                <a:highlight>
                  <a:schemeClr val="lt1"/>
                </a:highlight>
                <a:latin typeface="Nunito"/>
                <a:ea typeface="Nunito"/>
                <a:cs typeface="Nunito"/>
                <a:sym typeface="Nunito"/>
              </a:rPr>
              <a:t>foreign</a:t>
            </a:r>
            <a:r>
              <a:rPr lang="en">
                <a:highlight>
                  <a:schemeClr val="lt1"/>
                </a:highlight>
                <a:latin typeface="Nunito"/>
                <a:ea typeface="Nunito"/>
                <a:cs typeface="Nunito"/>
                <a:sym typeface="Nunito"/>
              </a:rPr>
              <a:t> and tv movies</a:t>
            </a:r>
            <a:endParaRPr>
              <a:highlight>
                <a:schemeClr val="lt1"/>
              </a:highlight>
              <a:latin typeface="Nunito"/>
              <a:ea typeface="Nunito"/>
              <a:cs typeface="Nunito"/>
              <a:sym typeface="Nunito"/>
            </a:endParaRPr>
          </a:p>
          <a:p>
            <a:pPr indent="0" lvl="0" marL="457200" rtl="0" algn="l">
              <a:spcBef>
                <a:spcPts val="0"/>
              </a:spcBef>
              <a:spcAft>
                <a:spcPts val="0"/>
              </a:spcAft>
              <a:buNone/>
            </a:pPr>
            <a:r>
              <a:t/>
            </a:r>
            <a:endParaRPr>
              <a:highlight>
                <a:schemeClr val="lt1"/>
              </a:highlight>
              <a:latin typeface="Nunito"/>
              <a:ea typeface="Nunito"/>
              <a:cs typeface="Nunito"/>
              <a:sym typeface="Nunito"/>
            </a:endParaRPr>
          </a:p>
        </p:txBody>
      </p:sp>
      <p:pic>
        <p:nvPicPr>
          <p:cNvPr id="347" name="Google Shape;347;p21"/>
          <p:cNvPicPr preferRelativeResize="0"/>
          <p:nvPr/>
        </p:nvPicPr>
        <p:blipFill>
          <a:blip r:embed="rId3">
            <a:alphaModFix/>
          </a:blip>
          <a:stretch>
            <a:fillRect/>
          </a:stretch>
        </p:blipFill>
        <p:spPr>
          <a:xfrm>
            <a:off x="367775" y="1920051"/>
            <a:ext cx="5023500" cy="4238151"/>
          </a:xfrm>
          <a:prstGeom prst="rect">
            <a:avLst/>
          </a:prstGeom>
          <a:noFill/>
          <a:ln>
            <a:noFill/>
          </a:ln>
        </p:spPr>
      </p:pic>
      <p:pic>
        <p:nvPicPr>
          <p:cNvPr id="348" name="Google Shape;348;p21"/>
          <p:cNvPicPr preferRelativeResize="0"/>
          <p:nvPr/>
        </p:nvPicPr>
        <p:blipFill>
          <a:blip r:embed="rId4">
            <a:alphaModFix/>
          </a:blip>
          <a:stretch>
            <a:fillRect/>
          </a:stretch>
        </p:blipFill>
        <p:spPr>
          <a:xfrm>
            <a:off x="5201573" y="1815550"/>
            <a:ext cx="4909703" cy="40816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