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2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DA2D-A4A7-49DF-9DB9-F9B5E6338C6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1428-851F-4D45-93AD-D8772DD16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1428-851F-4D45-93AD-D8772DD165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5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0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hyperlink" Target="https://www.srgoool.com.br/" TargetMode="External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19" Type="http://schemas.openxmlformats.org/officeDocument/2006/relationships/image" Target="../media/image15.jpeg"/><Relationship Id="rId4" Type="http://schemas.openxmlformats.org/officeDocument/2006/relationships/hyperlink" Target="https://basedosdados.org/dataset/campeonatos_de_futebol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 Arredondado 3"/>
          <p:cNvSpPr/>
          <p:nvPr/>
        </p:nvSpPr>
        <p:spPr>
          <a:xfrm>
            <a:off x="11402079" y="5984961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Arredondado 3"/>
          <p:cNvSpPr/>
          <p:nvPr/>
        </p:nvSpPr>
        <p:spPr>
          <a:xfrm>
            <a:off x="11396119" y="1711900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Arredondado 3"/>
          <p:cNvSpPr/>
          <p:nvPr/>
        </p:nvSpPr>
        <p:spPr>
          <a:xfrm>
            <a:off x="5785051" y="5998069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Arredondado 3"/>
          <p:cNvSpPr/>
          <p:nvPr/>
        </p:nvSpPr>
        <p:spPr>
          <a:xfrm>
            <a:off x="5775816" y="1725008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/>
          <p:cNvSpPr/>
          <p:nvPr/>
        </p:nvSpPr>
        <p:spPr>
          <a:xfrm>
            <a:off x="155330" y="1730827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3"/>
          <p:cNvSpPr/>
          <p:nvPr/>
        </p:nvSpPr>
        <p:spPr>
          <a:xfrm>
            <a:off x="155329" y="6003888"/>
            <a:ext cx="5620487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93963" y="175853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1. Entendimento do Domínio do Problema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(Etapa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785478" y="174908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2. Coleta de Dados e Análise Exploratória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74644" y="2274555"/>
            <a:ext cx="55528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Predição de quantidade de público em jogos do Campeonato Brasileiro de Futebol</a:t>
            </a:r>
          </a:p>
          <a:p>
            <a:pPr marL="285750" indent="-285750">
              <a:buFontTx/>
              <a:buChar char="-"/>
            </a:pP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Utilidade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Tomada de decisão em questões da logística envolvida no evento, bem como em estratégias de marketing a serem realizadas</a:t>
            </a:r>
          </a:p>
          <a:p>
            <a:pPr marL="285750" indent="-285750">
              <a:buFontTx/>
              <a:buChar char="-"/>
            </a:pP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Características relevantes identificadas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Etapa do Campeonato, Desempenho geral do time mandante, Importância do clube visitante, Desempenho recente do clube mandante, Dia da semana do jogo, Período do ano </a:t>
            </a:r>
          </a:p>
          <a:p>
            <a:pPr marL="285750" indent="-285750">
              <a:buFontTx/>
              <a:buChar char="-"/>
            </a:pP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Técnica a ser utilizada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Aprendizado Supervisionado com Regressão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Retângulo Arredondado 3"/>
          <p:cNvSpPr/>
          <p:nvPr/>
        </p:nvSpPr>
        <p:spPr>
          <a:xfrm>
            <a:off x="174646" y="25656"/>
            <a:ext cx="16829266" cy="1710780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3962" y="144690"/>
            <a:ext cx="1675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TÍTULO DO PROJETO: UM MODELO DE APRENDIZADO DE MÁQUINA SUPERVISONADO PARA PREDIÇÃO DE QUANTIDADE DE PÚBLICO NOS JOGOS DO CAMPEONATO BRASILEIRO DE FUTEBOL</a:t>
            </a:r>
            <a:endParaRPr lang="pt-B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82245" y="759753"/>
            <a:ext cx="30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Modelo de Fluxo de Processo Seguido: </a:t>
            </a:r>
            <a:endParaRPr lang="pt-BR" dirty="0" smtClean="0"/>
          </a:p>
          <a:p>
            <a:r>
              <a:rPr lang="pt-BR" dirty="0" smtClean="0"/>
              <a:t>Baseado </a:t>
            </a:r>
            <a:r>
              <a:rPr lang="pt-BR" dirty="0"/>
              <a:t>no Modelo CRISP-DM 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66" y="470304"/>
            <a:ext cx="1209130" cy="1212151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804795" y="2274555"/>
            <a:ext cx="555949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Fontes de Dados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                                                         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de 29/03/2003 a 26/10/2023: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https://basedosdados.org/dataset/campeonatos_de_futebol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 Arquivo: brasileirao_serie_a.csv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complementares de 27/10/2023 a 07/12/2023: </a:t>
            </a: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Obtidos em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5"/>
              </a:rPr>
              <a:t>https://www.srgoool.com.br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Arquivo: brasileirao_serie_a_dados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_complementares_2023.csv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Exploratória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                                                                  - Livre exploração dos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- Conhecimento da estrutura (atributos e tipo de dados)          - Exploração visual dos dados                                                    - Estatística descritiva e tabelas de frequência dos atributos - Identificação inicial de dados inconsistentes, valores nulos 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474184" y="759753"/>
            <a:ext cx="250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Ambiente de Desenvolvimento:</a:t>
            </a:r>
          </a:p>
          <a:p>
            <a:r>
              <a:rPr lang="pt-BR" dirty="0" smtClean="0"/>
              <a:t>Python, Google </a:t>
            </a:r>
            <a:r>
              <a:rPr lang="pt-BR" dirty="0" err="1" smtClean="0"/>
              <a:t>Colab</a:t>
            </a:r>
            <a:r>
              <a:rPr lang="pt-BR" dirty="0" smtClean="0"/>
              <a:t>, </a:t>
            </a:r>
            <a:r>
              <a:rPr lang="pt-BR" dirty="0" err="1" smtClean="0"/>
              <a:t>VSCode</a:t>
            </a:r>
            <a:endParaRPr lang="pt-BR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83" y="4377384"/>
            <a:ext cx="1999099" cy="130461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95" y="4672561"/>
            <a:ext cx="729673" cy="71425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7" y="4507472"/>
            <a:ext cx="2068191" cy="102980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1392844" y="1758530"/>
            <a:ext cx="54689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1475891" y="2274555"/>
            <a:ext cx="5508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Seleção inicial de atributos e ajustes de Valores de Tipos de Dados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Redução da dimensionalidade do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por seleção de atributos. Deixamos na base somente os 12 atributos relevantes para o nosso problema;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Uniformização dos nomes dos clubes, ajuste do tipo de dado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Tratamento dos Valores Nulos: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preenchimento dos nulos nos atributos de valor de equipe com as médias por ano, exclusão de linhas onde não foi possível estimar o valor para preenchimento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Correlação de Variáveis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Não identificou-se nenhum par de variáveis com correlação forte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todos 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identificados se tratavam de valores corretos, como por exemplo os atributos de gols, que foram altos em grandes goleadas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55326" y="6013338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 (continuação)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3957" y="6548699"/>
            <a:ext cx="5546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Engenharia de Atributos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criados os atributos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dia_semana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trimestre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a partir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e os atributos de pontuação recente, a partir dos atributos de gols.</a:t>
            </a:r>
            <a:endParaRPr lang="pt-B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Categorização de Variáveis Numéricas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os atributos de valor de equipe foram categorizados por faixa de valor, nas categorias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muito_baixo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baixo, médio, alto,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muito_alto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Transformação de Valores Numéricos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 normalização por escala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foi aplicada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os atributos numéricos.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Codificação de Variáveis Categóricas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foi procedido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Label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variáveis e grau de investimento, e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Dummy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demais variáveis categóricas</a:t>
            </a:r>
          </a:p>
          <a:p>
            <a:pPr marL="285750" indent="-285750">
              <a:buFontTx/>
              <a:buChar char="-"/>
            </a:pP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148" y="4563836"/>
            <a:ext cx="2573604" cy="115654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27" y="4543625"/>
            <a:ext cx="2076781" cy="117675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11" y="9085263"/>
            <a:ext cx="1379986" cy="1079861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9" y="9085262"/>
            <a:ext cx="2073898" cy="1079861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5804793" y="6051224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4. Criação de Modelos de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Learning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Modeling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33765" y="6524550"/>
            <a:ext cx="553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Algoritmos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selecionados diversos algoritmos para comparação do desempenho, como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RandomForest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ExtraTrees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Bagging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GradientBoosting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Redes Neurais.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Estratégia de Validação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como estratégia de validação, foi utilizadas a validação cruzada, com a técnica de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KFold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Repetido com k = 10, executando a busca em grade para um conjunto menor de parâmetros e a busca aleatória pra outro conjunto maior.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Métricas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Avalização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utilizadas as seguintes métricas: MSE, RMSE, MAE e R2.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1475892" y="6524550"/>
            <a:ext cx="550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 modelo com melhor desempenho foi um comitê com o algoritmo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VotingRegressor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com os 5 melhores modelos individuais, apresentado um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MAE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3.503,07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quando aplicado a um conjunto de dados novos.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1411314" y="6013338"/>
            <a:ext cx="5562354" cy="55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5. Apresentação dos Resultados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1545455" y="8794195"/>
            <a:ext cx="540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Aplicação web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para entrada de dados de jogos por um usuário, e fornecendo a estimativa de público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7" y="8463542"/>
            <a:ext cx="1620983" cy="612160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817" y="7427783"/>
            <a:ext cx="1888482" cy="797029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1" y="9121428"/>
            <a:ext cx="3358063" cy="1079861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276" y="7427783"/>
            <a:ext cx="2020618" cy="797029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782" y="9187680"/>
            <a:ext cx="1901538" cy="103470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97" y="491071"/>
            <a:ext cx="2158963" cy="1175811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69" y="483243"/>
            <a:ext cx="2170702" cy="1175797"/>
          </a:xfrm>
          <a:prstGeom prst="rect">
            <a:avLst/>
          </a:prstGeom>
        </p:spPr>
      </p:pic>
      <p:sp>
        <p:nvSpPr>
          <p:cNvPr id="69" name="CaixaDeTexto 68"/>
          <p:cNvSpPr txBox="1"/>
          <p:nvPr/>
        </p:nvSpPr>
        <p:spPr>
          <a:xfrm>
            <a:off x="11383609" y="8308383"/>
            <a:ext cx="556235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6. Implantação em Ambiente de Produção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Deployment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5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678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Fernandes de Freitas Júnior</cp:lastModifiedBy>
  <cp:revision>31</cp:revision>
  <dcterms:created xsi:type="dcterms:W3CDTF">2024-05-23T12:42:49Z</dcterms:created>
  <dcterms:modified xsi:type="dcterms:W3CDTF">2024-05-23T17:58:36Z</dcterms:modified>
</cp:coreProperties>
</file>