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4" r:id="rId8"/>
    <p:sldId id="263" r:id="rId9"/>
    <p:sldId id="268" r:id="rId10"/>
    <p:sldId id="266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2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2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5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C8E8-7D94-4986-8A35-4FC85E3272BD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www.projectbuilder.com.br/blog/como-fazer-apresentacoes-incriveis-de-resultados-de-projeto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hyperlink" Target="https://www.projectbuilder.com.br/blog/como-fazer-apresentacoes-incriveis-de-resultados-de-projeto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alomaofreitasjr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r.freepik.com/" TargetMode="External"/><Relationship Id="rId4" Type="http://schemas.openxmlformats.org/officeDocument/2006/relationships/hyperlink" Target="https://medium.com/@lauradamaceno/regress%C3%A3o-linear-6a7f247c3e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unipar.br/analise-de-dados/" TargetMode="Externa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pt.linkedin.com/pulse/s%C3%A9rie-analytics-cap%C3%ADtulo-iii-prepara%C3%A7%C3%A3o-dos-dados-marcelo-fernand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pt.linkedin.com/pulse/s%C3%A9rie-analytics-cap%C3%ADtulo-iii-prepara%C3%A7%C3%A3o-dos-dados-marcelo-fernande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blog.cefis.com.br/machine-learning-aprendizado-de-maquina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umpyninja.com/post/hyper-parameter-tuning-using-grid-search-and-random-search" TargetMode="Externa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85" y="220854"/>
            <a:ext cx="2177294" cy="17310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75947" y="2039810"/>
            <a:ext cx="994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PONTIFÍCIA UNIVERSIDADE CATÓLICA DE MINAS GERAIS</a:t>
            </a:r>
            <a:br>
              <a:rPr lang="pt-BR" b="1" dirty="0"/>
            </a:br>
            <a:r>
              <a:rPr lang="pt-BR" dirty="0"/>
              <a:t>NÚCLEO DE EDUCAÇÃO A DISTÂNCIA</a:t>
            </a:r>
          </a:p>
          <a:p>
            <a:pPr algn="ctr"/>
            <a:r>
              <a:rPr lang="pt-BR" dirty="0" smtClean="0"/>
              <a:t>PÓS-GRADUAÇÃO </a:t>
            </a:r>
            <a:r>
              <a:rPr lang="pt-BR" i="1" dirty="0" smtClean="0"/>
              <a:t>LATO SENSU</a:t>
            </a:r>
            <a:r>
              <a:rPr lang="pt-BR" dirty="0" smtClean="0"/>
              <a:t> EM CIÊNCIA DE DADOS E BIG DATA</a:t>
            </a:r>
          </a:p>
          <a:p>
            <a:pPr algn="ctr"/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5947" y="4163334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UM MODELO DE APRENDIZADO DE MÁQUINA SUPERVISIONADO PARA PREVISÃO DE QUANTIDADE DE PÚBLICO NOS JOGOS DO CAMPEONATO BRASILEIRO DE FUTEBOL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5593" y="5275653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Salomão Fernandes de Freitas Júnior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5593" y="6034722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JUNHO/2024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3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APRESENTAÇÃO DOS RESULTADOS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71175" y="1734806"/>
            <a:ext cx="860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Ranking de Modelos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-16900" y="2110704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https://www.projectbuilder.com.br/blog/como-fazer-apresentacoes-incriveis-de-resultados-de-projetos</a:t>
            </a:r>
            <a:r>
              <a:rPr lang="pt-BR" sz="600" dirty="0" smtClean="0">
                <a:hlinkClick r:id="rId2"/>
              </a:rPr>
              <a:t>/</a:t>
            </a:r>
            <a:endParaRPr lang="pt-BR" sz="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1" y="2387703"/>
            <a:ext cx="10274292" cy="433624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116"/>
            <a:ext cx="3358905" cy="15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APRESENTAÇÃO DOS RESULTADOS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612679"/>
            <a:ext cx="860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Testes do Melhor Modelo com Dados Novos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27" y="3427120"/>
            <a:ext cx="8532068" cy="33654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62" y="1074344"/>
            <a:ext cx="4986533" cy="23072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-16900" y="2110704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4"/>
              </a:rPr>
              <a:t>https://www.projectbuilder.com.br/blog/como-fazer-apresentacoes-incriveis-de-resultados-de-projetos</a:t>
            </a:r>
            <a:r>
              <a:rPr lang="pt-BR" sz="600" dirty="0" smtClean="0">
                <a:hlinkClick r:id="rId4"/>
              </a:rPr>
              <a:t>/</a:t>
            </a:r>
            <a:endParaRPr lang="pt-BR" sz="6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116"/>
            <a:ext cx="3358905" cy="15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IMPLANTAÇÃO EM AMBIENTE DE PRODUÇÃO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22695" y="612679"/>
            <a:ext cx="1176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Aplicação WEB – Entrada Individual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5" y="1103907"/>
            <a:ext cx="11015026" cy="543072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22695" y="1103907"/>
            <a:ext cx="11007305" cy="543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1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880" y="35574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 sz="4800" dirty="0" smtClean="0"/>
              <a:t>Obrigado</a:t>
            </a: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32" y="191963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 sz="3200" dirty="0" smtClean="0"/>
              <a:t>Salomão Freitas Jr.</a:t>
            </a:r>
          </a:p>
          <a:p>
            <a:pPr algn="ctr"/>
            <a:r>
              <a:rPr lang="pt-BR" sz="3200" dirty="0" smtClean="0">
                <a:hlinkClick r:id="rId2"/>
              </a:rPr>
              <a:t>salomaofreitasjr@gmail.com</a:t>
            </a:r>
            <a:endParaRPr lang="pt-BR" sz="3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-1" y="6286104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8837" y="1294510"/>
            <a:ext cx="58999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b="1" dirty="0" smtClean="0"/>
              <a:t>Entendimento do Domínio do Problema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Coleta de Dados</a:t>
            </a:r>
          </a:p>
          <a:p>
            <a:pPr marL="457200" indent="-457200">
              <a:buAutoNum type="arabicPeriod"/>
            </a:pPr>
            <a:endParaRPr lang="pt-BR" sz="2400" b="1" dirty="0"/>
          </a:p>
          <a:p>
            <a:pPr marL="457200" indent="-457200">
              <a:buAutoNum type="arabicPeriod"/>
            </a:pPr>
            <a:r>
              <a:rPr lang="pt-BR" sz="2400" b="1" dirty="0" smtClean="0"/>
              <a:t>Análise Exploratória dos 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Preparação dos 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Criação de Modelos de </a:t>
            </a:r>
            <a:r>
              <a:rPr lang="pt-BR" sz="2400" b="1" dirty="0" err="1" smtClean="0"/>
              <a:t>Machine</a:t>
            </a:r>
            <a:r>
              <a:rPr lang="pt-BR" sz="2400" b="1" dirty="0" smtClean="0"/>
              <a:t> Learning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Apresentação dos Resultados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Implantação da Solução em Ambiente de Produção</a:t>
            </a:r>
            <a:endParaRPr lang="pt-BR" sz="2400" b="1" dirty="0"/>
          </a:p>
        </p:txBody>
      </p:sp>
      <p:pic>
        <p:nvPicPr>
          <p:cNvPr id="1026" name="Picture 2" descr="CRISP-DM_Process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1347364"/>
            <a:ext cx="4950691" cy="498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10408" y="650553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pt-BR" dirty="0"/>
              <a:t>MODELO CRISP-DM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18832" y="661672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ETAPAS DO PROJETO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AMBIENTE TECNOLÓGICO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" y="890272"/>
            <a:ext cx="61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ANÁLISE EXPLORATÓRIA / PREPARAÇÃO DE DADOS / MACHINE LEARNING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7" y="2425238"/>
            <a:ext cx="4722859" cy="27744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CaixaDeTexto 19"/>
          <p:cNvSpPr txBox="1"/>
          <p:nvPr/>
        </p:nvSpPr>
        <p:spPr>
          <a:xfrm>
            <a:off x="7350368" y="87739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APLICAÇÃO WEB DE PRODUÇÃO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50" y="2425239"/>
            <a:ext cx="5114985" cy="277061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52091" y="2425240"/>
            <a:ext cx="4727275" cy="2774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74" y="1807068"/>
            <a:ext cx="951095" cy="58611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02" y="1667468"/>
            <a:ext cx="757769" cy="757769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778243" y="1859148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75000"/>
                  </a:schemeClr>
                </a:solidFill>
              </a:rPr>
              <a:t>Visual Studio </a:t>
            </a:r>
            <a:r>
              <a:rPr lang="pt-BR" sz="1600" b="1" dirty="0" err="1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endParaRPr 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19" y="5834125"/>
            <a:ext cx="455724" cy="455724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1140745" y="61650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5">
                    <a:lumMod val="50000"/>
                  </a:schemeClr>
                </a:solidFill>
              </a:rPr>
              <a:t>pandas</a:t>
            </a:r>
            <a:endParaRPr lang="pt-B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85" y="3099115"/>
            <a:ext cx="2337447" cy="116872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38" y="6029514"/>
            <a:ext cx="1361361" cy="32672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37" y="5742515"/>
            <a:ext cx="932328" cy="9323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80" y="1961475"/>
            <a:ext cx="673930" cy="25741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8" y="5862126"/>
            <a:ext cx="711673" cy="85544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94" y="6020708"/>
            <a:ext cx="1035384" cy="60575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57" y="5799140"/>
            <a:ext cx="773513" cy="7120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33" y="5899825"/>
            <a:ext cx="1085378" cy="58610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846" y="5849263"/>
            <a:ext cx="843838" cy="4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ENTENDIMENTO DO DOMÍNIO DO PROBLEMA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6" y="983959"/>
            <a:ext cx="7924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Objetivo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Predição de Quantidade de Público em Jogos do Campeonato Brasileiro de Futebol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5" y="933189"/>
            <a:ext cx="2642786" cy="2113382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583446" y="3085930"/>
            <a:ext cx="7924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Aplicabilidade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Apoio à Tomada de decisão em questões de Logística e Estratégias de marketing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520186" y="1938616"/>
            <a:ext cx="7987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Características Relevantes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Etapa do campeonato, Desempenho do mandante, Importância do visitante, Desempenho recente do mandante, Dia da semana, Período do ano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46" y="4964044"/>
            <a:ext cx="4358845" cy="170929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3583446" y="4217866"/>
            <a:ext cx="475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Técnica utilizada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Aprendizado supervisionado com Regressão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82130" y="6673334"/>
            <a:ext cx="2659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4"/>
              </a:rPr>
              <a:t>https://medium.com/@</a:t>
            </a:r>
            <a:r>
              <a:rPr lang="pt-BR" sz="600" dirty="0" smtClean="0">
                <a:hlinkClick r:id="rId4"/>
              </a:rPr>
              <a:t>lauradamaceno/regress%C3%A3o-linear-6a7f247c3e29</a:t>
            </a:r>
            <a:endParaRPr lang="pt-BR" sz="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44985" y="2901264"/>
            <a:ext cx="9188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5"/>
              </a:rPr>
              <a:t>https://br.freepik.com</a:t>
            </a:r>
            <a:r>
              <a:rPr lang="pt-BR" sz="600" dirty="0" smtClean="0">
                <a:hlinkClick r:id="rId5"/>
              </a:rPr>
              <a:t>/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2649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ANÁLISE EXPLORATÓRIA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673063"/>
            <a:ext cx="86085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Ações</a:t>
            </a:r>
          </a:p>
          <a:p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Livre Exploração dos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Datasets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 – Obtenção de “intimidade” com os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Aquisição de Conhecimento da Estrutura dos Dados: Atributos e Tipos de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Exploração Visual dos Dados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Estatística Descritiva e Tabelas de Frequência dos Atributos</a:t>
            </a:r>
          </a:p>
          <a:p>
            <a:pPr marL="342900" indent="-342900">
              <a:buAutoNum type="arabicPeriod"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Identificação Inicial de Dados Inconsistentes, Valores Nulos e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0203"/>
            <a:ext cx="5056676" cy="251784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41" y="4010203"/>
            <a:ext cx="3793850" cy="24758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" y="688602"/>
            <a:ext cx="3347901" cy="182599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0" y="2495049"/>
            <a:ext cx="1463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5"/>
              </a:rPr>
              <a:t>https://blog.unipar.br/analise-de-dados</a:t>
            </a:r>
            <a:r>
              <a:rPr lang="pt-BR" sz="600" dirty="0" smtClean="0">
                <a:hlinkClick r:id="rId5"/>
              </a:rPr>
              <a:t>/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15178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3565" y="1127093"/>
            <a:ext cx="757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Seleção Inicial de Atributos (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Selection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ano_campeonato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data, rodada, publico,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time_mandante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time_visitante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colocacao_mandante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colocação_visitante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valor_equipe_titular_mandante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valor_equipe_titular_visitante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gols_mandante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gols_visitante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69986" y="2396384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</a:t>
            </a:r>
            <a:r>
              <a:rPr lang="pt-BR" sz="600" dirty="0" smtClean="0">
                <a:hlinkClick r:id="rId2"/>
              </a:rPr>
              <a:t>pt.linkedin.com/pulse/s%C3%A9rie-analytics-cap%C3%ADtulo-iii-prepara%C3%A7%C3%A3o-dos-dados-marcelo-fernandes</a:t>
            </a:r>
            <a:endParaRPr lang="pt-BR" sz="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6" y="583116"/>
            <a:ext cx="3204150" cy="183618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543564" y="2998131"/>
            <a:ext cx="757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Ajustes de 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Valores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Uniformização dos nomes dos clubes: Goiás EC -&gt;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Goiás</a:t>
            </a:r>
            <a:endParaRPr lang="pt-BR" sz="1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43567" y="4566588"/>
            <a:ext cx="7648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Tratamento de Valores Nulos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Atributos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de valor de equipe: preenchimento com a média do clube no ano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Exclusão de algumas linhas onde não foi possível estimar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(anos 2003 a 2006)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8" y="4510297"/>
            <a:ext cx="4425696" cy="19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9895" y="805780"/>
            <a:ext cx="11805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Análise de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Outliers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identificados tratavam-se de valores reais: gols em grandes goleadas, jogos com grandes públicos, equipes com alto investimento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631871"/>
            <a:ext cx="9610344" cy="49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PREPARAÇÃO DOS DADOS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1130263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Engenharia de Atributos (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err="1" smtClean="0">
                <a:solidFill>
                  <a:schemeClr val="accent1">
                    <a:lumMod val="50000"/>
                  </a:schemeClr>
                </a:solidFill>
              </a:rPr>
              <a:t>Engineering</a:t>
            </a: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Criados os atributos </a:t>
            </a:r>
            <a:r>
              <a:rPr lang="pt-BR" sz="1600" b="1" u="sng" dirty="0" err="1" smtClean="0">
                <a:solidFill>
                  <a:schemeClr val="accent1">
                    <a:lumMod val="50000"/>
                  </a:schemeClr>
                </a:solidFill>
              </a:rPr>
              <a:t>dia_semana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trimestre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a partir do atributo </a:t>
            </a:r>
            <a:r>
              <a:rPr lang="pt-BR" sz="1600" b="1" u="sng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Criados os atributos de pontuação recente dos clubes,  a partir dos atributos de gols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2524791"/>
            <a:ext cx="254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</a:t>
            </a:r>
            <a:r>
              <a:rPr lang="pt-BR" sz="600" dirty="0" smtClean="0">
                <a:hlinkClick r:id="rId2"/>
              </a:rPr>
              <a:t>pt.linkedin.com/pulse/s%C3%A9rie-analytics-cap%C3%ADtulo-iii-prepara%C3%A7%C3%A3o-dos-dados-marcelo-fernandes</a:t>
            </a:r>
            <a:endParaRPr lang="pt-BR" sz="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" y="688602"/>
            <a:ext cx="3204150" cy="183618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583447" y="2542501"/>
            <a:ext cx="8608553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Transformações de Valores Numéricos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Foi aplicada a normalização por escala nos atributos numéricos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83447" y="3724013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Codificação de Variáveis Categóricas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Aplicado o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Label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para as variáveis de grau de investimento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Aplicado o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Dummy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i="1" dirty="0" err="1" smtClean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pt-BR" sz="16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para as demais variáveis categóricas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70" y="4678120"/>
            <a:ext cx="2679449" cy="20967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88" y="4763503"/>
            <a:ext cx="4862105" cy="20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1659"/>
            <a:ext cx="1219199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CRIAÇÃO DE MODELOS DE MACHINE LEARNING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583445" y="874231"/>
            <a:ext cx="8608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Algoritmos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Selecionados diversos algoritmos de vários vieses indutivos</a:t>
            </a: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LinearRegression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Kneighboor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DecisionTree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RandomForrest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ExtraTrees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Bagging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GradienteBoosting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SVR,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GaussianNB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MLP (Redes Neurais Artificiais)</a:t>
            </a:r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2524791"/>
            <a:ext cx="27523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2"/>
              </a:rPr>
              <a:t>https://blog.cefis.com.br/machine-learning-aprendizado-de-maquina</a:t>
            </a:r>
            <a:r>
              <a:rPr lang="pt-BR" sz="600" dirty="0" smtClean="0">
                <a:hlinkClick r:id="rId2"/>
              </a:rPr>
              <a:t>/</a:t>
            </a:r>
            <a:endParaRPr lang="pt-BR" sz="600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3583444" y="2355733"/>
            <a:ext cx="8608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Estratégias de Validação</a:t>
            </a:r>
          </a:p>
          <a:p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CrossValidation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, com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KFold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 Repetido k = 10</a:t>
            </a:r>
          </a:p>
          <a:p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</a:rPr>
              <a:t>GridSearch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pt-BR" sz="1600" b="1" dirty="0" err="1" smtClean="0">
                <a:solidFill>
                  <a:schemeClr val="accent1">
                    <a:lumMod val="50000"/>
                  </a:schemeClr>
                </a:solidFill>
              </a:rPr>
              <a:t>RandomSearch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83447" y="3687025"/>
            <a:ext cx="860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Métricas</a:t>
            </a:r>
          </a:p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MSE, RMSE, MAE, R2</a:t>
            </a:r>
            <a:endParaRPr lang="pt-BR" sz="2400" b="1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" y="729060"/>
            <a:ext cx="3183826" cy="18389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1" y="4452562"/>
            <a:ext cx="5374867" cy="202980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03" y="4569832"/>
            <a:ext cx="5518023" cy="2049377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7075553" y="6551766"/>
            <a:ext cx="32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6"/>
              </a:rPr>
              <a:t>https://</a:t>
            </a:r>
            <a:r>
              <a:rPr lang="pt-BR" sz="600" dirty="0" smtClean="0">
                <a:hlinkClick r:id="rId6"/>
              </a:rPr>
              <a:t>www.numpyninja.com/post/hyper-parameter-tuning-using-grid-search-and-random-search</a:t>
            </a:r>
            <a:endParaRPr lang="pt-BR" sz="600" dirty="0" smtClean="0"/>
          </a:p>
          <a:p>
            <a:endParaRPr lang="pt-BR" sz="600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381000" y="6434542"/>
            <a:ext cx="2752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[23. Farias, Thiago] </a:t>
            </a:r>
            <a:endParaRPr lang="pt-BR" sz="600" dirty="0" smtClean="0"/>
          </a:p>
        </p:txBody>
      </p:sp>
    </p:spTree>
    <p:extLst>
      <p:ext uri="{BB962C8B-B14F-4D97-AF65-F5344CB8AC3E}">
        <p14:creationId xmlns:p14="http://schemas.microsoft.com/office/powerpoint/2010/main" val="37107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523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Jr</cp:lastModifiedBy>
  <cp:revision>69</cp:revision>
  <dcterms:created xsi:type="dcterms:W3CDTF">2024-05-24T17:13:37Z</dcterms:created>
  <dcterms:modified xsi:type="dcterms:W3CDTF">2024-05-28T20:02:26Z</dcterms:modified>
</cp:coreProperties>
</file>