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  <p:sldId id="263" r:id="rId10"/>
    <p:sldId id="268" r:id="rId11"/>
    <p:sldId id="269" r:id="rId12"/>
    <p:sldId id="266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2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C8E8-7D94-4986-8A35-4FC85E3272B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blog.cefis.com.br/machine-learning-aprendizado-de-maquin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umpyninja.com/post/hyper-parameter-tuning-using-grid-search-and-random-search" TargetMode="Externa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.freepik.com/" TargetMode="External"/><Relationship Id="rId5" Type="http://schemas.openxmlformats.org/officeDocument/2006/relationships/hyperlink" Target="https://medium.com/@lauradamaceno/regress%C3%A3o-linear-6a7f247c3e29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goool.com.br/classificacao/Brasileirao/Serie-A/2023" TargetMode="External"/><Relationship Id="rId2" Type="http://schemas.openxmlformats.org/officeDocument/2006/relationships/hyperlink" Target="https://basedosdados.org/dataset/c861330e-bca2-474d-9073-bc70744a1b23?table=18835b0d-233e-4857-b454-1fa34a81b4f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unipar.br/analise-de-dados/" TargetMode="Externa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5" y="220854"/>
            <a:ext cx="2177294" cy="17310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5947" y="2039810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PONTIFÍCIA UNIVERSIDADE CATÓLICA DE MINAS GERAIS</a:t>
            </a:r>
            <a:br>
              <a:rPr lang="pt-BR" b="1" dirty="0"/>
            </a:br>
            <a:r>
              <a:rPr lang="pt-BR" dirty="0"/>
              <a:t>NÚCLEO DE EDUCAÇÃO A DISTÂNCIA</a:t>
            </a:r>
          </a:p>
          <a:p>
            <a:pPr algn="ctr"/>
            <a:r>
              <a:rPr lang="pt-BR" dirty="0" smtClean="0"/>
              <a:t>PÓS-GRADUAÇÃO </a:t>
            </a:r>
            <a:r>
              <a:rPr lang="pt-BR" i="1" dirty="0" smtClean="0"/>
              <a:t>LATO SENSU</a:t>
            </a:r>
            <a:r>
              <a:rPr lang="pt-BR" dirty="0" smtClean="0"/>
              <a:t> EM CIÊNCIA DE DADOS E BIG DATA</a:t>
            </a:r>
          </a:p>
          <a:p>
            <a:pPr algn="ctr"/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5947" y="4163334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UM MODELO DE APRENDIZADO DE MÁQUINA SUPERVISIONADO PARA PREVISÃO DE QUANTIDADE DE PÚBLICO NOS JOGOS DO CAMPEONATO BRASILEIRO DE FUTEBOL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5593" y="5275653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Salomão Fernandes de Freitas Júnior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593" y="6034722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JUNHO/2024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CRIAÇÃO DE MODELOS DE MACHINE LEARNING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874231"/>
            <a:ext cx="860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Algoritmos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Selecionados diversos algoritmos de vários vieses indutivos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LinerRegression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Kneighboor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DecisionTree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RandomForrest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ExtraTrees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Bagging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GradienteBoosting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SVR,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GaussianNB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Redes Neurais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7523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https://blog.cefis.com.br/machine-learning-aprendizado-de-maquina</a:t>
            </a:r>
            <a:r>
              <a:rPr lang="pt-BR" sz="600" dirty="0" smtClean="0">
                <a:hlinkClick r:id="rId2"/>
              </a:rPr>
              <a:t>/</a:t>
            </a:r>
            <a:endParaRPr lang="pt-BR" sz="600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3583444" y="235573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Estratégias de Validação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CrossValidation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com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KFold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Repetido k = 10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RandomSearch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GridSearch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3447" y="3687025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Métricas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MSE, RMSE, MAE, R2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" y="729060"/>
            <a:ext cx="3183826" cy="18389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1" y="4826052"/>
            <a:ext cx="5065777" cy="19130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3" y="4569832"/>
            <a:ext cx="5518023" cy="204937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075553" y="6551766"/>
            <a:ext cx="32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6"/>
              </a:rPr>
              <a:t>https://</a:t>
            </a:r>
            <a:r>
              <a:rPr lang="pt-BR" sz="600" dirty="0" smtClean="0">
                <a:hlinkClick r:id="rId6"/>
              </a:rPr>
              <a:t>www.numpyninja.com/post/hyper-parameter-tuning-using-grid-search-and-random-search</a:t>
            </a:r>
            <a:endParaRPr lang="pt-BR" sz="600" dirty="0" smtClean="0"/>
          </a:p>
          <a:p>
            <a:endParaRPr lang="pt-BR" sz="600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381000" y="6434542"/>
            <a:ext cx="2752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[23. Farias, Thiago] 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37107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CRIAÇÃO DE MODELOS DE MACHINE LEARNING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4445" y="700962"/>
            <a:ext cx="86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Execução dos Testes de Modelos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5" y="1280472"/>
            <a:ext cx="4787947" cy="212109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5" y="3466941"/>
            <a:ext cx="11699064" cy="26642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07" y="801767"/>
            <a:ext cx="6760301" cy="25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APRESENTAÇÃO DOS RESULTADOS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113026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Engenharia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Engineering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</a:t>
            </a:r>
            <a:r>
              <a:rPr lang="pt-BR" sz="1600" b="1" u="sng" dirty="0" err="1" smtClean="0">
                <a:solidFill>
                  <a:schemeClr val="accent1">
                    <a:lumMod val="50000"/>
                  </a:schemeClr>
                </a:solidFill>
              </a:rPr>
              <a:t>dia_semana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trimestre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a partir do atributo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de pontuação recente dos clubes,  a partir dos atributos de gols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" y="688602"/>
            <a:ext cx="3204150" cy="183618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83444" y="2611765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Categorização de Variáveis Numéricas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valor de equipe foram categorizados por faixa de valor, nas categorias [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muito_baixo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baixo, médio, alto,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muito_alto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], criando as variáveis de grau de investimento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3447" y="3943057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Transformações de Valores Numéricos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Foi aplicada a normalização por escala nos atributos numéricos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83447" y="5117467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Codificação de Variáveis Categóricas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Label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variáveis de grau de investimento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Dummy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demais variáveis categóricas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1" y="5098358"/>
            <a:ext cx="1947672" cy="15240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" y="3690949"/>
            <a:ext cx="3514042" cy="14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97829"/>
            <a:ext cx="10998678" cy="66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8837" y="1294510"/>
            <a:ext cx="58999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/>
              <a:t>Entendimento do Domínio do Problema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Coleta de Dados</a:t>
            </a:r>
          </a:p>
          <a:p>
            <a:pPr marL="457200" indent="-457200">
              <a:buAutoNum type="arabicPeriod"/>
            </a:pPr>
            <a:endParaRPr lang="pt-BR" sz="2400" b="1" dirty="0"/>
          </a:p>
          <a:p>
            <a:pPr marL="457200" indent="-457200">
              <a:buAutoNum type="arabicPeriod"/>
            </a:pPr>
            <a:r>
              <a:rPr lang="pt-BR" sz="2400" b="1" dirty="0" smtClean="0"/>
              <a:t>Análise Exploratória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Preparação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Criação de Modelos de </a:t>
            </a:r>
            <a:r>
              <a:rPr lang="pt-BR" sz="2400" b="1" dirty="0" err="1" smtClean="0"/>
              <a:t>Machine</a:t>
            </a:r>
            <a:r>
              <a:rPr lang="pt-BR" sz="2400" b="1" dirty="0" smtClean="0"/>
              <a:t> Learning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Apresentação dos Resultados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Implantação da Solução em Ambiente de Produção</a:t>
            </a:r>
            <a:endParaRPr lang="pt-BR" sz="2400" b="1" dirty="0"/>
          </a:p>
        </p:txBody>
      </p:sp>
      <p:pic>
        <p:nvPicPr>
          <p:cNvPr id="1026" name="Picture 2" descr="CRISP-DM_Process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1321606"/>
            <a:ext cx="4950691" cy="498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10408" y="650553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dirty="0"/>
              <a:t>MODELO CRISP-DM</a:t>
            </a:r>
          </a:p>
        </p:txBody>
      </p:sp>
      <p:sp>
        <p:nvSpPr>
          <p:cNvPr id="3" name="Elipse 2"/>
          <p:cNvSpPr/>
          <p:nvPr/>
        </p:nvSpPr>
        <p:spPr>
          <a:xfrm>
            <a:off x="8713395" y="4786317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607118" y="1912912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194517" y="2861343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194516" y="3837886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168680" y="3335558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830105" y="1884800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8835" y="1303302"/>
            <a:ext cx="56676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Entendimento do Domínio do Problema</a:t>
            </a:r>
            <a:endParaRPr lang="pt-B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8836" y="2025728"/>
            <a:ext cx="462499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AutoNum type="arabicPeriod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pt-BR" dirty="0"/>
              <a:t>Coleta de </a:t>
            </a:r>
            <a:r>
              <a:rPr lang="pt-BR" dirty="0" smtClean="0"/>
              <a:t>Dados</a:t>
            </a:r>
          </a:p>
          <a:p>
            <a:pPr>
              <a:buFont typeface="+mj-lt"/>
              <a:buAutoNum type="arabicPeriod" startAt="2"/>
            </a:pPr>
            <a:endParaRPr lang="pt-BR" dirty="0" smtClean="0"/>
          </a:p>
          <a:p>
            <a:pPr>
              <a:buFont typeface="+mj-lt"/>
              <a:buAutoNum type="arabicPeriod" startAt="2"/>
            </a:pPr>
            <a:r>
              <a:rPr lang="pt-BR" dirty="0"/>
              <a:t>Análise </a:t>
            </a:r>
            <a:r>
              <a:rPr lang="pt-BR" dirty="0" smtClean="0"/>
              <a:t>Exploratória dos Dados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18834" y="3495783"/>
            <a:ext cx="346958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AutoNum type="arabicPeriod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pt-BR" dirty="0"/>
              <a:t>Preparação </a:t>
            </a:r>
            <a:r>
              <a:rPr lang="pt-BR" dirty="0" smtClean="0"/>
              <a:t>dos Dados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8834" y="4229932"/>
            <a:ext cx="58651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+mj-lt"/>
              <a:buAutoNum type="arabicPeriod" startAt="4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pt-BR" dirty="0"/>
              <a:t>Criação de </a:t>
            </a:r>
            <a:r>
              <a:rPr lang="pt-BR" dirty="0" smtClean="0"/>
              <a:t>Modelos </a:t>
            </a:r>
            <a:r>
              <a:rPr lang="pt-BR" dirty="0"/>
              <a:t>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smtClean="0"/>
              <a:t>Learning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8833" y="4946497"/>
            <a:ext cx="438399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+mj-lt"/>
              <a:buAutoNum type="arabicPeriod" startAt="5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6"/>
            </a:pPr>
            <a:r>
              <a:rPr lang="pt-BR" dirty="0"/>
              <a:t>Apresentação dos </a:t>
            </a:r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18832" y="5686680"/>
            <a:ext cx="58466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+mj-lt"/>
              <a:buAutoNum type="arabicPeriod" startAt="6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7"/>
            </a:pPr>
            <a:r>
              <a:rPr lang="pt-BR" dirty="0"/>
              <a:t>Implantação da Solução em Ambiente de </a:t>
            </a:r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8832" y="661672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ETAPAS DO PROJETO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AMBIENTE TECNOLÓGICO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" y="890272"/>
            <a:ext cx="61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ANÁLISE EXPLORATÓRIA / PREPARAÇÃO DE DADOS / MACHINE LEARNING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7" y="2425238"/>
            <a:ext cx="4722859" cy="27744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CaixaDeTexto 19"/>
          <p:cNvSpPr txBox="1"/>
          <p:nvPr/>
        </p:nvSpPr>
        <p:spPr>
          <a:xfrm>
            <a:off x="7350368" y="89027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APLICAÇÃO WEB DE PRODUÇÃO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50" y="2425239"/>
            <a:ext cx="5114985" cy="277061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52091" y="2425240"/>
            <a:ext cx="4727275" cy="2774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74" y="1807068"/>
            <a:ext cx="951095" cy="5861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02" y="1667468"/>
            <a:ext cx="757769" cy="757769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778243" y="1859148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pt-BR" sz="1600" b="1" dirty="0" err="1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19" y="5834125"/>
            <a:ext cx="455724" cy="455724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140745" y="61650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</a:rPr>
              <a:t>pandas</a:t>
            </a:r>
            <a:endParaRPr lang="pt-B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3099115"/>
            <a:ext cx="2337447" cy="116872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38" y="6029514"/>
            <a:ext cx="1361361" cy="32672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37" y="5742515"/>
            <a:ext cx="932328" cy="9323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80" y="1961475"/>
            <a:ext cx="673930" cy="25741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8" y="5862126"/>
            <a:ext cx="711673" cy="85544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94" y="6020708"/>
            <a:ext cx="1035384" cy="60575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57" y="5799140"/>
            <a:ext cx="773513" cy="7120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33" y="5899825"/>
            <a:ext cx="1085378" cy="5861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846" y="5849263"/>
            <a:ext cx="843838" cy="4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ENTENDIMENTO DO DOMÍNIO DO PROBLEMA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6" y="983959"/>
            <a:ext cx="792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Predição de Quantidade de Público em Jogos do Campeonato Brasileiro de Futebol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" y="933189"/>
            <a:ext cx="2642786" cy="211338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583446" y="3085930"/>
            <a:ext cx="792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Aplicabilidade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Apoio à Tomada de decisão em questões de Logística e Estratégias de marketing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20186" y="1938616"/>
            <a:ext cx="7987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Características Relevantes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Etapa do campeonato, Desempenho do mandante, Importância do visitante, Desempenho recente do mandante, Dia da semana, Período do ano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71946" y="4247617"/>
            <a:ext cx="475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Escopo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Jogos do campeonato brasileiro de “pontos corridos”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1" y="4277924"/>
            <a:ext cx="2905544" cy="23954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7" y="5148710"/>
            <a:ext cx="4358845" cy="170929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3583446" y="5415602"/>
            <a:ext cx="475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Técnica utilizada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Aprendizado supervisionado com Regressão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82130" y="6673334"/>
            <a:ext cx="2659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5"/>
              </a:rPr>
              <a:t>https://medium.com/@</a:t>
            </a:r>
            <a:r>
              <a:rPr lang="pt-BR" sz="600" dirty="0" smtClean="0">
                <a:hlinkClick r:id="rId5"/>
              </a:rPr>
              <a:t>lauradamaceno/regress%C3%A3o-linear-6a7f247c3e29</a:t>
            </a:r>
            <a:endParaRPr lang="pt-BR" sz="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4985" y="2901264"/>
            <a:ext cx="9188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6"/>
              </a:rPr>
              <a:t>https://br.freepik.com</a:t>
            </a:r>
            <a:r>
              <a:rPr lang="pt-BR" sz="600" dirty="0" smtClean="0">
                <a:hlinkClick r:id="rId6"/>
              </a:rPr>
              <a:t>/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2649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COLETA DE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983959"/>
            <a:ext cx="86085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Fonte de Dados</a:t>
            </a:r>
          </a:p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1. BaseDosDados.org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basedosdados.org/dataset/c861330e-bca2-474d-9073-bc70744a1b23?table=18835b0d-233e-4857-b454-1fa34a81b4fa</a:t>
            </a:r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principal:  brasileirao_serie_a.csv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2. SrGool.com</a:t>
            </a:r>
          </a:p>
          <a:p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www.srgoool.com.br/classificacao/Brasileirao/Serie-A/2023</a:t>
            </a:r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Informações para o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complementar:  brasileirao_serie_a_dados_complementares_2023.csv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583446" y="3616282"/>
            <a:ext cx="792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Estrutura dos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44" y="4540225"/>
            <a:ext cx="1352550" cy="13239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2" y="1207445"/>
            <a:ext cx="3288464" cy="1914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0522" y="1207445"/>
            <a:ext cx="3088166" cy="19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80094"/>
              </p:ext>
            </p:extLst>
          </p:nvPr>
        </p:nvGraphicFramePr>
        <p:xfrm>
          <a:off x="3701859" y="3977640"/>
          <a:ext cx="6383973" cy="246888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159445"/>
                <a:gridCol w="2176272"/>
                <a:gridCol w="2048256"/>
              </a:tblGrid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>
                          <a:effectLst/>
                        </a:rPr>
                        <a:t>ano_campeonato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data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rodada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Estadio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arbitro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publico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publico_max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time_mandante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time_visitante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tecnico_mandante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tecnico_visitante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colocacao_mandante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colocacao_visitante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valor_equipe_titular_mandante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valor_equipe_titular_visitante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idade_media_titular_mandante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idade_media_titular_visitante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gols_mandante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gols_visitante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gols_1_tempo_mandante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gols_1_tempo_visitante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escanteios_mandante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escanteios_visitante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faltas_mandante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faltas_visitante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chutes_bola_parada_mandante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chutes_bola_parada_visitante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defesas_mandante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defesas_visitante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impedimentos_mandante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impedimentos_visitante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chutes_mandante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chutes_visitante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chutes_fora_mandante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chutes_fora_visitante</a:t>
                      </a:r>
                      <a:r>
                        <a:rPr lang="pt-BR" sz="900" b="1" dirty="0">
                          <a:effectLst/>
                        </a:rPr>
                        <a:t>.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 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5" y="3872314"/>
            <a:ext cx="3032603" cy="250016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30523" y="3872314"/>
            <a:ext cx="3161318" cy="250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6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ANÁLISE EXPLORATÓRIA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673063"/>
            <a:ext cx="86085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Ações</a:t>
            </a:r>
          </a:p>
          <a:p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Livre Exploração dos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– Obtenção de “intimidade” com os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Aquisição de Conhecimento da Estrutura dos Dados: Atributos e Tipos de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Exploração Visual dos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Estatística Descritiva e Tabelas de Frequência dos Atributos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Identificação Inicial de Dados Inconsistentes, Valores Nulos e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0203"/>
            <a:ext cx="5056676" cy="25178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41" y="4010203"/>
            <a:ext cx="3793850" cy="24758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" y="688602"/>
            <a:ext cx="3347901" cy="182599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0" y="2495049"/>
            <a:ext cx="1463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5"/>
              </a:rPr>
              <a:t>https://blog.unipar.br/analise-de-dados</a:t>
            </a:r>
            <a:r>
              <a:rPr lang="pt-BR" sz="600" dirty="0" smtClean="0">
                <a:hlinkClick r:id="rId5"/>
              </a:rPr>
              <a:t>/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15178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3565" y="1127093"/>
            <a:ext cx="757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Seleção Inicial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Selection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ano_campeonato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data, rodada, publico,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time_mandante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time_visitante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colocacao_mandante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colocação_visitante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valor_equipe_titular_mandante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valor_equipe_titular_visitante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gols_mandante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gols_visitante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9986" y="239638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" y="583116"/>
            <a:ext cx="3204150" cy="183618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43564" y="2611765"/>
            <a:ext cx="7572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Ajustes de Valores e Tipos de Dados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Uniformização dos nomes dos clubes: Goiás EC -&gt; Goiás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Ajustes tipo de dados do atributos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43567" y="3819613"/>
            <a:ext cx="764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Tratamento de Valores Nulos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gols: 1 linha com valores nulos excluída (Chapecoense x Atlético-MG, 2016)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valor de equipe: preenchimento com a média do clube no ano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Exclusão de algumas linhas onde não foi possível estimar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(anos 2003 a 2006)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43567" y="5272058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Análise de Correlação de Variáveis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Nenhum par de variáveis com correlação forte (-1, 1)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06" y="4957094"/>
            <a:ext cx="3278542" cy="1857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" y="2801790"/>
            <a:ext cx="4425696" cy="19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895" y="805780"/>
            <a:ext cx="11805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Análise de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identificados tratavam-se de valores reais: gols em grandes goleadas, jogos com grandes públicos, equipes com alto investimento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631871"/>
            <a:ext cx="9610344" cy="49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113026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Engenharia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Engineering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</a:t>
            </a:r>
            <a:r>
              <a:rPr lang="pt-BR" sz="1600" b="1" u="sng" dirty="0" err="1" smtClean="0">
                <a:solidFill>
                  <a:schemeClr val="accent1">
                    <a:lumMod val="50000"/>
                  </a:schemeClr>
                </a:solidFill>
              </a:rPr>
              <a:t>dia_semana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trimestre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a partir do atributo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de pontuação recente dos clubes,  a partir dos atributos de gols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" y="688602"/>
            <a:ext cx="3204150" cy="183618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83444" y="2611765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Categorização de Variáveis Numéricas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valor de equipe foram categorizados por faixa de valor, nas categorias [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muito_baixo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baixo, médio, alto,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muito_alto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], criando as variáveis de grau de investimento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3447" y="3943057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Transformações de Valores Numéricos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Foi aplicada a normalização por escala nos atributos numéricos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83447" y="5117467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Codificação de Variáveis Categóricas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Label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variáveis de grau de investimento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Dummy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demais variáveis categóricas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1" y="5098358"/>
            <a:ext cx="1947672" cy="15240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" y="3690949"/>
            <a:ext cx="3514042" cy="14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818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50</cp:revision>
  <dcterms:created xsi:type="dcterms:W3CDTF">2024-05-24T17:13:37Z</dcterms:created>
  <dcterms:modified xsi:type="dcterms:W3CDTF">2024-05-25T18:17:02Z</dcterms:modified>
</cp:coreProperties>
</file>