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112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DA2D-A4A7-49DF-9DB9-F9B5E6338C6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1428-851F-4D45-93AD-D8772DD16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41428-851F-4D45-93AD-D8772DD165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5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4974-4C61-46D2-AAC9-95B55E37931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FCD1-0BE5-4F30-B14D-ED1A29569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3" Type="http://schemas.openxmlformats.org/officeDocument/2006/relationships/image" Target="../media/image1.png"/><Relationship Id="rId21" Type="http://schemas.openxmlformats.org/officeDocument/2006/relationships/image" Target="../media/image17.jpeg"/><Relationship Id="rId7" Type="http://schemas.openxmlformats.org/officeDocument/2006/relationships/image" Target="../media/image3.jp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hyperlink" Target="https://www.srgoool.com.br/" TargetMode="External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19" Type="http://schemas.openxmlformats.org/officeDocument/2006/relationships/image" Target="../media/image15.jpeg"/><Relationship Id="rId4" Type="http://schemas.openxmlformats.org/officeDocument/2006/relationships/hyperlink" Target="https://basedosdados.org/dataset/campeonatos_de_futebol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Arredondado 3"/>
          <p:cNvSpPr/>
          <p:nvPr/>
        </p:nvSpPr>
        <p:spPr>
          <a:xfrm>
            <a:off x="11402079" y="5984961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Arredondado 3"/>
          <p:cNvSpPr/>
          <p:nvPr/>
        </p:nvSpPr>
        <p:spPr>
          <a:xfrm>
            <a:off x="11396119" y="1711900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Arredondado 3"/>
          <p:cNvSpPr/>
          <p:nvPr/>
        </p:nvSpPr>
        <p:spPr>
          <a:xfrm>
            <a:off x="5785051" y="5998069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Arredondado 3"/>
          <p:cNvSpPr/>
          <p:nvPr/>
        </p:nvSpPr>
        <p:spPr>
          <a:xfrm>
            <a:off x="5775816" y="1725008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/>
          <p:cNvSpPr/>
          <p:nvPr/>
        </p:nvSpPr>
        <p:spPr>
          <a:xfrm>
            <a:off x="155330" y="1730827"/>
            <a:ext cx="5607793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3"/>
          <p:cNvSpPr/>
          <p:nvPr/>
        </p:nvSpPr>
        <p:spPr>
          <a:xfrm>
            <a:off x="155329" y="6003888"/>
            <a:ext cx="5620487" cy="4273061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93963" y="175853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1. Entendimento do Domínio do Problema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(Etapa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85478" y="1749080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2. Coleta de Dados e Análise Exploratória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74644" y="2274555"/>
            <a:ext cx="5552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Predição de quantidade de público em jogos do Campeonato Brasileiro de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Futebol.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Utilidade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Tomada de decisão em questões da logística envolvida no evento, bem como em estratégias de marketing a serem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realizadas.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Características relevantes identificadas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Etapa do Campeonato, Desempenho geral do time mandante, Importância do clube visitante, Desempenho recente do clube mandante, Dia da semana do jogo, Período do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ano.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Técnica a ser utilizada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Aprendizado Supervisionado com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Regressão.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Escopo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o escopo do projeto restringe-se </a:t>
            </a:r>
            <a:r>
              <a:rPr lang="pt-BR" sz="1200" dirty="0">
                <a:solidFill>
                  <a:schemeClr val="accent5">
                    <a:lumMod val="50000"/>
                  </a:schemeClr>
                </a:solidFill>
              </a:rPr>
              <a:t>somente o campeonato brasileiro de futebol, que caracteriza-se por ser um campeonato de “pontos corridos”, onde não existem jogos eliminatórios. O desempenho de um clube se define pela quantidade de pontos conquistados durante todo o campeonato.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Retângulo Arredondado 3"/>
          <p:cNvSpPr/>
          <p:nvPr/>
        </p:nvSpPr>
        <p:spPr>
          <a:xfrm>
            <a:off x="174646" y="25656"/>
            <a:ext cx="16829266" cy="1710780"/>
          </a:xfrm>
          <a:custGeom>
            <a:avLst/>
            <a:gdLst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6186"/>
              <a:gd name="connsiteY0" fmla="*/ 701045 h 4273061"/>
              <a:gd name="connsiteX1" fmla="*/ 701045 w 4206186"/>
              <a:gd name="connsiteY1" fmla="*/ 0 h 4273061"/>
              <a:gd name="connsiteX2" fmla="*/ 3505141 w 4206186"/>
              <a:gd name="connsiteY2" fmla="*/ 0 h 4273061"/>
              <a:gd name="connsiteX3" fmla="*/ 4206186 w 4206186"/>
              <a:gd name="connsiteY3" fmla="*/ 701045 h 4273061"/>
              <a:gd name="connsiteX4" fmla="*/ 4206186 w 4206186"/>
              <a:gd name="connsiteY4" fmla="*/ 3572016 h 4273061"/>
              <a:gd name="connsiteX5" fmla="*/ 3505141 w 4206186"/>
              <a:gd name="connsiteY5" fmla="*/ 4273061 h 4273061"/>
              <a:gd name="connsiteX6" fmla="*/ 701045 w 4206186"/>
              <a:gd name="connsiteY6" fmla="*/ 4273061 h 4273061"/>
              <a:gd name="connsiteX7" fmla="*/ 0 w 4206186"/>
              <a:gd name="connsiteY7" fmla="*/ 3572016 h 4273061"/>
              <a:gd name="connsiteX8" fmla="*/ 0 w 4206186"/>
              <a:gd name="connsiteY8" fmla="*/ 701045 h 4273061"/>
              <a:gd name="connsiteX0" fmla="*/ 0 w 4207745"/>
              <a:gd name="connsiteY0" fmla="*/ 701045 h 4273061"/>
              <a:gd name="connsiteX1" fmla="*/ 701045 w 4207745"/>
              <a:gd name="connsiteY1" fmla="*/ 0 h 4273061"/>
              <a:gd name="connsiteX2" fmla="*/ 3505141 w 4207745"/>
              <a:gd name="connsiteY2" fmla="*/ 0 h 4273061"/>
              <a:gd name="connsiteX3" fmla="*/ 4206186 w 4207745"/>
              <a:gd name="connsiteY3" fmla="*/ 701045 h 4273061"/>
              <a:gd name="connsiteX4" fmla="*/ 4206186 w 4207745"/>
              <a:gd name="connsiteY4" fmla="*/ 3572016 h 4273061"/>
              <a:gd name="connsiteX5" fmla="*/ 3505141 w 4207745"/>
              <a:gd name="connsiteY5" fmla="*/ 4273061 h 4273061"/>
              <a:gd name="connsiteX6" fmla="*/ 701045 w 4207745"/>
              <a:gd name="connsiteY6" fmla="*/ 4273061 h 4273061"/>
              <a:gd name="connsiteX7" fmla="*/ 0 w 4207745"/>
              <a:gd name="connsiteY7" fmla="*/ 3572016 h 4273061"/>
              <a:gd name="connsiteX8" fmla="*/ 0 w 4207745"/>
              <a:gd name="connsiteY8" fmla="*/ 701045 h 42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7745" h="4273061">
                <a:moveTo>
                  <a:pt x="0" y="701045"/>
                </a:moveTo>
                <a:cubicBezTo>
                  <a:pt x="9237" y="-9403"/>
                  <a:pt x="36778" y="9236"/>
                  <a:pt x="701045" y="0"/>
                </a:cubicBezTo>
                <a:lnTo>
                  <a:pt x="3505141" y="0"/>
                </a:lnTo>
                <a:cubicBezTo>
                  <a:pt x="4197117" y="0"/>
                  <a:pt x="4187713" y="-167"/>
                  <a:pt x="4206186" y="701045"/>
                </a:cubicBezTo>
                <a:lnTo>
                  <a:pt x="4206186" y="3572016"/>
                </a:lnTo>
                <a:cubicBezTo>
                  <a:pt x="4215422" y="4254756"/>
                  <a:pt x="4206353" y="4273061"/>
                  <a:pt x="3505141" y="4273061"/>
                </a:cubicBezTo>
                <a:lnTo>
                  <a:pt x="701045" y="4273061"/>
                </a:lnTo>
                <a:cubicBezTo>
                  <a:pt x="27542" y="4263824"/>
                  <a:pt x="9237" y="4273229"/>
                  <a:pt x="0" y="3572016"/>
                </a:cubicBezTo>
                <a:lnTo>
                  <a:pt x="0" y="70104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93962" y="144690"/>
            <a:ext cx="1675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</a:rPr>
              <a:t>TÍTULO DO PROJETO: UM MODELO DE APRENDIZADO DE MÁQUINA SUPERVISONADO PARA PREDIÇÃO DE QUANTIDADE DE PÚBLICO NOS JOGOS DO CAMPEONATO BRASILEIRO DE FUTEBOL</a:t>
            </a:r>
            <a:endParaRPr lang="pt-BR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82245" y="759753"/>
            <a:ext cx="30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Modelo de Fluxo de Processo Seguido: </a:t>
            </a:r>
            <a:endParaRPr lang="pt-BR" dirty="0" smtClean="0"/>
          </a:p>
          <a:p>
            <a:r>
              <a:rPr lang="pt-BR" dirty="0" smtClean="0"/>
              <a:t>Baseado </a:t>
            </a:r>
            <a:r>
              <a:rPr lang="pt-BR" dirty="0"/>
              <a:t>no Modelo CRISP-DM 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66" y="470304"/>
            <a:ext cx="1209130" cy="1212151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804795" y="2274555"/>
            <a:ext cx="5559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Fontes de Dados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                                          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de 29/03/2003 a 26/10/2023: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https://basedosdados.org/dataset/campeonatos_de_futebol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 Arquivo: brasileirao_serie_a.csv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Jogos complementares de 27/10/2023 a 07/12/2023: </a:t>
            </a:r>
          </a:p>
          <a:p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 Obtidos em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  <a:hlinkClick r:id="rId5"/>
              </a:rPr>
              <a:t>https://www.srgoool.com.br</a:t>
            </a:r>
            <a:endParaRPr lang="pt-BR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      Arquivo: brasileirao_serie_a_dados_complementares_2023.csv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Exploratória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Livre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exploração dos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conhecimento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da estrutura (atributos e tipo de dados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), Exploração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visual 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dados, estatística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descritiva e tabelas de frequência 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atributos, identificação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inicial de dados inconsistentes, valores nulos 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474184" y="759753"/>
            <a:ext cx="250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Ambiente de Desenvolvimento:</a:t>
            </a:r>
          </a:p>
          <a:p>
            <a:r>
              <a:rPr lang="pt-BR" dirty="0" smtClean="0"/>
              <a:t>Python, Google </a:t>
            </a:r>
            <a:r>
              <a:rPr lang="pt-BR" dirty="0" err="1" smtClean="0"/>
              <a:t>Colab</a:t>
            </a:r>
            <a:r>
              <a:rPr lang="pt-BR" dirty="0" smtClean="0"/>
              <a:t>, </a:t>
            </a:r>
            <a:r>
              <a:rPr lang="pt-BR" dirty="0" err="1" smtClean="0"/>
              <a:t>VSCode</a:t>
            </a:r>
            <a:endParaRPr lang="pt-BR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28" y="4370761"/>
            <a:ext cx="1953491" cy="127484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83" y="4672561"/>
            <a:ext cx="729673" cy="71425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58" y="4448531"/>
            <a:ext cx="2358863" cy="1174538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1392844" y="1758530"/>
            <a:ext cx="546899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1475891" y="2274555"/>
            <a:ext cx="5508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Seleção inicial de atributos e ajustes de Valores de Tipos de Dados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Redução da dimensionalidade do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por seleção de atributos. Deixamos na base somente os 12 atributos relevantes para o nosso problema; Uniformização dos nomes dos clubes, ajuste do tipo de dado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Tratamento dos Valores Nulos: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preenchimento dos nulos nos atributos de valor de equipe com as médias por ano, exclusão de linhas onde não foi possível estimar o valor para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preenchimento.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Correlação de Variáveis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Não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se identificou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nenhum par de variáveis com correlação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forte.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Análise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todos os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outliers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identificados se tratavam de valores corretos, como por exemplo os atributos de gols, que foram altos em grandes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goleadas.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55326" y="6013338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3. Preparação dos Dados (continuação)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Preparation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3957" y="6548699"/>
            <a:ext cx="5546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Engenharia de Atributos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criados os atributos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dia_semana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trimestre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a partir do atributo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e os atributos de pontuação recente, a partir dos atributos de gols.</a:t>
            </a:r>
            <a:endParaRPr lang="pt-B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Categorização de Variáveis Numéricas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os atributos de valor de equipe foram categorizados por faixa de valor, nas categorias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muito_baixo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baixo, médio, alto,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muito_alto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Transformação de Valores Numéricos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a normalização por escala foi aplicada nos atributos numéricos.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Codificação de Variáveis Categóricas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foi procedido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Label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variáveis e grau de investimento, e o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Dummy</a:t>
            </a:r>
            <a:r>
              <a:rPr lang="pt-BR" sz="1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200" i="1" dirty="0" err="1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para as demais variáveis 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categóricas.</a:t>
            </a:r>
            <a:endParaRPr lang="pt-B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148" y="4563836"/>
            <a:ext cx="2573604" cy="115654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27" y="4543625"/>
            <a:ext cx="2076781" cy="117675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3" y="8648405"/>
            <a:ext cx="1897690" cy="14849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7" y="8648404"/>
            <a:ext cx="2851923" cy="1484972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5804793" y="6051224"/>
            <a:ext cx="416911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4. Criação de Modelos de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Learning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Modeling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33765" y="6524550"/>
            <a:ext cx="553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Algoritmos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selecionados diversos algoritmos para comparação do desempenho, como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ExtraTrees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Bagging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GradientBoosting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e Redes Neurais.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Estratégia de Validação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como estratégia de validação, foi utilizadas a validação cruzada, com a técnica de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KFold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Repetido com k = 10, executando a busca em grade para um conjunto menor de parâmetros e a busca aleatória pra outro conjunto maior.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Métricas de </a:t>
            </a:r>
            <a:r>
              <a:rPr lang="pt-BR" sz="1200" b="1" dirty="0" err="1" smtClean="0">
                <a:solidFill>
                  <a:schemeClr val="accent5">
                    <a:lumMod val="50000"/>
                  </a:schemeClr>
                </a:solidFill>
              </a:rPr>
              <a:t>Avalização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foram utilizadas as seguintes métricas: MSE, RMSE, MAE e R2.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1475892" y="6524550"/>
            <a:ext cx="550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o modelo com melhor desempenho foi um comitê com o algoritmo </a:t>
            </a:r>
            <a:r>
              <a:rPr lang="pt-BR" sz="1200" dirty="0" err="1" smtClean="0">
                <a:solidFill>
                  <a:schemeClr val="accent5">
                    <a:lumMod val="50000"/>
                  </a:schemeClr>
                </a:solidFill>
              </a:rPr>
              <a:t>VotingRegressor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com os 5 melhores modelos individuais, apresentado um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MAE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3.503,07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 quando aplicado a um conjunto de dados novos.</a:t>
            </a:r>
            <a:endParaRPr lang="pt-B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1411314" y="6013338"/>
            <a:ext cx="5562354" cy="55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5. Apresentação dos Resultados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err="1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1545455" y="8794195"/>
            <a:ext cx="540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chemeClr val="accent5">
                    <a:lumMod val="50000"/>
                  </a:schemeClr>
                </a:solidFill>
              </a:rPr>
              <a:t>Aplicação web</a:t>
            </a:r>
            <a:r>
              <a:rPr lang="pt-BR" sz="1200" dirty="0" smtClean="0">
                <a:solidFill>
                  <a:schemeClr val="accent5">
                    <a:lumMod val="50000"/>
                  </a:schemeClr>
                </a:solidFill>
              </a:rPr>
              <a:t>:  para entrada de dados de jogos por um usuário, e fornecendo a estimativa de público</a:t>
            </a:r>
            <a:endParaRPr lang="pt-B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60" y="8581810"/>
            <a:ext cx="2229747" cy="84205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97" y="7151526"/>
            <a:ext cx="2656625" cy="1121222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934" y="7191826"/>
            <a:ext cx="2621029" cy="103386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11" y="9092726"/>
            <a:ext cx="2054383" cy="1117876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97" y="491071"/>
            <a:ext cx="2158963" cy="1175811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69" y="483243"/>
            <a:ext cx="2170702" cy="1175797"/>
          </a:xfrm>
          <a:prstGeom prst="rect">
            <a:avLst/>
          </a:prstGeom>
        </p:spPr>
      </p:pic>
      <p:sp>
        <p:nvSpPr>
          <p:cNvPr id="69" name="CaixaDeTexto 68"/>
          <p:cNvSpPr txBox="1"/>
          <p:nvPr/>
        </p:nvSpPr>
        <p:spPr>
          <a:xfrm>
            <a:off x="11383609" y="8308383"/>
            <a:ext cx="556235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     6. Implantação em Ambiente de Produção</a:t>
            </a:r>
          </a:p>
          <a:p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                (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Etapa CRISP-DM: </a:t>
            </a:r>
            <a:r>
              <a:rPr lang="pt-BR" sz="1050" b="1" i="1" dirty="0" smtClean="0">
                <a:solidFill>
                  <a:schemeClr val="accent1">
                    <a:lumMod val="50000"/>
                  </a:schemeClr>
                </a:solidFill>
              </a:rPr>
              <a:t>Deployment</a:t>
            </a:r>
            <a:r>
              <a:rPr lang="pt-BR" sz="105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81" y="8348255"/>
            <a:ext cx="2987048" cy="13232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41" y="9232781"/>
            <a:ext cx="2079482" cy="877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7" y="4582879"/>
            <a:ext cx="1686167" cy="13483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1" y="4567784"/>
            <a:ext cx="1665584" cy="13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736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38</cp:revision>
  <dcterms:created xsi:type="dcterms:W3CDTF">2024-05-23T12:42:49Z</dcterms:created>
  <dcterms:modified xsi:type="dcterms:W3CDTF">2024-05-23T20:07:52Z</dcterms:modified>
</cp:coreProperties>
</file>