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" y="-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DA2D-A4A7-49DF-9DB9-F9B5E6338C63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41428-851F-4D45-93AD-D8772DD16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6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41428-851F-4D45-93AD-D8772DD165A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05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3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1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04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5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29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0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2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0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0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64974-4C61-46D2-AAC9-95B55E379313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12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jpeg"/><Relationship Id="rId18" Type="http://schemas.openxmlformats.org/officeDocument/2006/relationships/image" Target="../media/image14.jpe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jpeg"/><Relationship Id="rId7" Type="http://schemas.openxmlformats.org/officeDocument/2006/relationships/image" Target="../media/image3.jpg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5" Type="http://schemas.openxmlformats.org/officeDocument/2006/relationships/image" Target="../media/image21.png"/><Relationship Id="rId3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eg"/><Relationship Id="rId20" Type="http://schemas.openxmlformats.org/officeDocument/2006/relationships/image" Target="../media/image16.jpe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5" Type="http://schemas.openxmlformats.org/officeDocument/2006/relationships/hyperlink" Target="https://www.srgoool.com.br/" TargetMode="External"/><Relationship Id="rId15" Type="http://schemas.openxmlformats.org/officeDocument/2006/relationships/image" Target="../media/image11.jpe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6.jpeg"/><Relationship Id="rId19" Type="http://schemas.openxmlformats.org/officeDocument/2006/relationships/image" Target="../media/image15.jpeg"/><Relationship Id="rId31" Type="http://schemas.openxmlformats.org/officeDocument/2006/relationships/image" Target="../media/image27.jpeg"/><Relationship Id="rId4" Type="http://schemas.openxmlformats.org/officeDocument/2006/relationships/hyperlink" Target="https://basedosdados.org/dataset/campeonatos_de_futebol" TargetMode="External"/><Relationship Id="rId9" Type="http://schemas.openxmlformats.org/officeDocument/2006/relationships/image" Target="../media/image5.jpeg"/><Relationship Id="rId14" Type="http://schemas.openxmlformats.org/officeDocument/2006/relationships/image" Target="../media/image10.jpe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8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Arredondado 3"/>
          <p:cNvSpPr/>
          <p:nvPr/>
        </p:nvSpPr>
        <p:spPr>
          <a:xfrm>
            <a:off x="11411314" y="8338570"/>
            <a:ext cx="5607793" cy="1915685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Arredondado 3"/>
          <p:cNvSpPr/>
          <p:nvPr/>
        </p:nvSpPr>
        <p:spPr>
          <a:xfrm>
            <a:off x="11396105" y="5991705"/>
            <a:ext cx="5558351" cy="2334727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  <a:gd name="connsiteX0" fmla="*/ 0 w 4207745"/>
              <a:gd name="connsiteY0" fmla="*/ 712902 h 4284918"/>
              <a:gd name="connsiteX1" fmla="*/ 701045 w 4207745"/>
              <a:gd name="connsiteY1" fmla="*/ 11857 h 4284918"/>
              <a:gd name="connsiteX2" fmla="*/ 3505141 w 4207745"/>
              <a:gd name="connsiteY2" fmla="*/ 11857 h 4284918"/>
              <a:gd name="connsiteX3" fmla="*/ 4206186 w 4207745"/>
              <a:gd name="connsiteY3" fmla="*/ 712902 h 4284918"/>
              <a:gd name="connsiteX4" fmla="*/ 4206186 w 4207745"/>
              <a:gd name="connsiteY4" fmla="*/ 3583873 h 4284918"/>
              <a:gd name="connsiteX5" fmla="*/ 3505141 w 4207745"/>
              <a:gd name="connsiteY5" fmla="*/ 4284918 h 4284918"/>
              <a:gd name="connsiteX6" fmla="*/ 701045 w 4207745"/>
              <a:gd name="connsiteY6" fmla="*/ 4284918 h 4284918"/>
              <a:gd name="connsiteX7" fmla="*/ 0 w 4207745"/>
              <a:gd name="connsiteY7" fmla="*/ 3583873 h 4284918"/>
              <a:gd name="connsiteX8" fmla="*/ 0 w 4207745"/>
              <a:gd name="connsiteY8" fmla="*/ 712902 h 4284918"/>
              <a:gd name="connsiteX0" fmla="*/ 0 w 4207745"/>
              <a:gd name="connsiteY0" fmla="*/ 701046 h 4273062"/>
              <a:gd name="connsiteX1" fmla="*/ 701045 w 4207745"/>
              <a:gd name="connsiteY1" fmla="*/ 1 h 4273062"/>
              <a:gd name="connsiteX2" fmla="*/ 3505141 w 4207745"/>
              <a:gd name="connsiteY2" fmla="*/ 1 h 4273062"/>
              <a:gd name="connsiteX3" fmla="*/ 4206186 w 4207745"/>
              <a:gd name="connsiteY3" fmla="*/ 701046 h 4273062"/>
              <a:gd name="connsiteX4" fmla="*/ 4206186 w 4207745"/>
              <a:gd name="connsiteY4" fmla="*/ 3572017 h 4273062"/>
              <a:gd name="connsiteX5" fmla="*/ 3505141 w 4207745"/>
              <a:gd name="connsiteY5" fmla="*/ 4273062 h 4273062"/>
              <a:gd name="connsiteX6" fmla="*/ 701045 w 4207745"/>
              <a:gd name="connsiteY6" fmla="*/ 4273062 h 4273062"/>
              <a:gd name="connsiteX7" fmla="*/ 0 w 4207745"/>
              <a:gd name="connsiteY7" fmla="*/ 3572017 h 4273062"/>
              <a:gd name="connsiteX8" fmla="*/ 0 w 4207745"/>
              <a:gd name="connsiteY8" fmla="*/ 701046 h 4273062"/>
              <a:gd name="connsiteX0" fmla="*/ 0 w 4207745"/>
              <a:gd name="connsiteY0" fmla="*/ 718982 h 4290998"/>
              <a:gd name="connsiteX1" fmla="*/ 701045 w 4207745"/>
              <a:gd name="connsiteY1" fmla="*/ 17937 h 4290998"/>
              <a:gd name="connsiteX2" fmla="*/ 3505141 w 4207745"/>
              <a:gd name="connsiteY2" fmla="*/ 17937 h 4290998"/>
              <a:gd name="connsiteX3" fmla="*/ 4206186 w 4207745"/>
              <a:gd name="connsiteY3" fmla="*/ 718982 h 4290998"/>
              <a:gd name="connsiteX4" fmla="*/ 4206186 w 4207745"/>
              <a:gd name="connsiteY4" fmla="*/ 3589953 h 4290998"/>
              <a:gd name="connsiteX5" fmla="*/ 3505141 w 4207745"/>
              <a:gd name="connsiteY5" fmla="*/ 4290998 h 4290998"/>
              <a:gd name="connsiteX6" fmla="*/ 701045 w 4207745"/>
              <a:gd name="connsiteY6" fmla="*/ 4290998 h 4290998"/>
              <a:gd name="connsiteX7" fmla="*/ 0 w 4207745"/>
              <a:gd name="connsiteY7" fmla="*/ 3589953 h 4290998"/>
              <a:gd name="connsiteX8" fmla="*/ 0 w 4207745"/>
              <a:gd name="connsiteY8" fmla="*/ 718982 h 4290998"/>
              <a:gd name="connsiteX0" fmla="*/ 0 w 4207745"/>
              <a:gd name="connsiteY0" fmla="*/ 712722 h 4284738"/>
              <a:gd name="connsiteX1" fmla="*/ 701045 w 4207745"/>
              <a:gd name="connsiteY1" fmla="*/ 11677 h 4284738"/>
              <a:gd name="connsiteX2" fmla="*/ 3505141 w 4207745"/>
              <a:gd name="connsiteY2" fmla="*/ 11677 h 4284738"/>
              <a:gd name="connsiteX3" fmla="*/ 4206186 w 4207745"/>
              <a:gd name="connsiteY3" fmla="*/ 712722 h 4284738"/>
              <a:gd name="connsiteX4" fmla="*/ 4206186 w 4207745"/>
              <a:gd name="connsiteY4" fmla="*/ 3583693 h 4284738"/>
              <a:gd name="connsiteX5" fmla="*/ 3505141 w 4207745"/>
              <a:gd name="connsiteY5" fmla="*/ 4284738 h 4284738"/>
              <a:gd name="connsiteX6" fmla="*/ 701045 w 4207745"/>
              <a:gd name="connsiteY6" fmla="*/ 4284738 h 4284738"/>
              <a:gd name="connsiteX7" fmla="*/ 0 w 4207745"/>
              <a:gd name="connsiteY7" fmla="*/ 3583693 h 4284738"/>
              <a:gd name="connsiteX8" fmla="*/ 0 w 4207745"/>
              <a:gd name="connsiteY8" fmla="*/ 712722 h 428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84738">
                <a:moveTo>
                  <a:pt x="0" y="712722"/>
                </a:moveTo>
                <a:cubicBezTo>
                  <a:pt x="37205" y="103978"/>
                  <a:pt x="-19158" y="-46888"/>
                  <a:pt x="701045" y="11677"/>
                </a:cubicBezTo>
                <a:lnTo>
                  <a:pt x="3505141" y="11677"/>
                </a:lnTo>
                <a:cubicBezTo>
                  <a:pt x="4197117" y="11677"/>
                  <a:pt x="4187713" y="11510"/>
                  <a:pt x="4206186" y="712722"/>
                </a:cubicBezTo>
                <a:lnTo>
                  <a:pt x="4206186" y="3583693"/>
                </a:lnTo>
                <a:cubicBezTo>
                  <a:pt x="4215422" y="4266433"/>
                  <a:pt x="4206353" y="4284738"/>
                  <a:pt x="3505141" y="4284738"/>
                </a:cubicBezTo>
                <a:lnTo>
                  <a:pt x="701045" y="4284738"/>
                </a:lnTo>
                <a:cubicBezTo>
                  <a:pt x="27542" y="4275501"/>
                  <a:pt x="9237" y="4284906"/>
                  <a:pt x="0" y="3583693"/>
                </a:cubicBezTo>
                <a:lnTo>
                  <a:pt x="0" y="7127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Arredondado 3"/>
          <p:cNvSpPr/>
          <p:nvPr/>
        </p:nvSpPr>
        <p:spPr>
          <a:xfrm>
            <a:off x="11396119" y="1711900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Arredondado 3"/>
          <p:cNvSpPr/>
          <p:nvPr/>
        </p:nvSpPr>
        <p:spPr>
          <a:xfrm>
            <a:off x="5785051" y="5998069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Arredondado 3"/>
          <p:cNvSpPr/>
          <p:nvPr/>
        </p:nvSpPr>
        <p:spPr>
          <a:xfrm>
            <a:off x="5775816" y="1725008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Arredondado 3"/>
          <p:cNvSpPr/>
          <p:nvPr/>
        </p:nvSpPr>
        <p:spPr>
          <a:xfrm>
            <a:off x="155330" y="1730827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3"/>
          <p:cNvSpPr/>
          <p:nvPr/>
        </p:nvSpPr>
        <p:spPr>
          <a:xfrm>
            <a:off x="155329" y="6003888"/>
            <a:ext cx="5620487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93963" y="1758530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1. Entendimento do Domínio do Problema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(Etapa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Business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Understanding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785478" y="1749080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2. Coleta de Dados e Análise Exploratória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pt-BR" sz="1050" b="1" i="1" dirty="0" err="1">
                <a:solidFill>
                  <a:schemeClr val="accent1">
                    <a:lumMod val="50000"/>
                  </a:schemeClr>
                </a:solidFill>
              </a:rPr>
              <a:t>Understanding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74644" y="2274555"/>
            <a:ext cx="5552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Objetivo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Predição de quantidade de público em jogos do Campeonato Brasileiro de Futebol.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Aplicabilidade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Tomada de decisão em questões da logística envolvida no evento, bem como em estratégias de marketing a serem realizadas.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Características relevantes identificadas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Etapa do Campeonato, Desempenho geral do time mandante, Importância do clube visitante, Desempenho recente do clube mandante, Dia da semana do jogo, Período do ano.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Técnica a ser utilizada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Aprendizado Supervisionado com Regressão.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Escopo</a:t>
            </a:r>
            <a:r>
              <a:rPr lang="pt-BR" sz="12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o escopo do projeto restringe-se </a:t>
            </a:r>
            <a:r>
              <a:rPr lang="pt-BR" sz="1200" dirty="0">
                <a:solidFill>
                  <a:schemeClr val="accent5">
                    <a:lumMod val="50000"/>
                  </a:schemeClr>
                </a:solidFill>
              </a:rPr>
              <a:t>somente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ao </a:t>
            </a:r>
            <a:r>
              <a:rPr lang="pt-BR" sz="1200" dirty="0">
                <a:solidFill>
                  <a:schemeClr val="accent5">
                    <a:lumMod val="50000"/>
                  </a:schemeClr>
                </a:solidFill>
              </a:rPr>
              <a:t>campeonato brasileiro de futebol, que caracteriza-se por ser um campeonato de “pontos corridos”, onde não existem jogos eliminatórios. O desempenho de um clube se define pela quantidade de pontos conquistados durante todo o campeonato.</a:t>
            </a:r>
          </a:p>
        </p:txBody>
      </p:sp>
      <p:sp>
        <p:nvSpPr>
          <p:cNvPr id="29" name="Retângulo Arredondado 3"/>
          <p:cNvSpPr/>
          <p:nvPr/>
        </p:nvSpPr>
        <p:spPr>
          <a:xfrm>
            <a:off x="174646" y="25656"/>
            <a:ext cx="16829266" cy="1710780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3962" y="144690"/>
            <a:ext cx="1675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5">
                    <a:lumMod val="50000"/>
                  </a:schemeClr>
                </a:solidFill>
              </a:rPr>
              <a:t>TÍTULO DO PROJETO: UM MODELO DE APRENDIZADO DE MÁQUINA SUPERVISONADO PARA PREDIÇÃO DE QUANTIDADE DE PÚBLICO NOS JOGOS DO CAMPEONATO BRASILEIRO DE FUTEBOL</a:t>
            </a:r>
            <a:endParaRPr lang="pt-BR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786595" y="759753"/>
            <a:ext cx="3057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Modelo de Fluxo de Processo Seguido: </a:t>
            </a:r>
            <a:endParaRPr lang="pt-BR" dirty="0" smtClean="0"/>
          </a:p>
          <a:p>
            <a:r>
              <a:rPr lang="pt-BR" dirty="0" smtClean="0"/>
              <a:t>Baseado </a:t>
            </a:r>
            <a:r>
              <a:rPr lang="pt-BR" dirty="0"/>
              <a:t>no Modelo </a:t>
            </a:r>
            <a:r>
              <a:rPr lang="pt-BR" sz="1600" dirty="0"/>
              <a:t>CRISP-DM</a:t>
            </a:r>
            <a:r>
              <a:rPr lang="pt-BR" dirty="0"/>
              <a:t> 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6" y="470304"/>
            <a:ext cx="1209130" cy="1212151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5804795" y="2274555"/>
            <a:ext cx="55594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Fontes de Dados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                                                                                                       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Jogos de 29/03/2003 a 26/10/2023: 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  <a:hlinkClick r:id="rId4"/>
              </a:rPr>
              <a:t>https://basedosdados.org/dataset/campeonatos_de_futebol</a:t>
            </a:r>
            <a:endParaRPr lang="pt-BR" sz="11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        Arquivo: brasileirao_serie_a.csv</a:t>
            </a:r>
            <a:endParaRPr lang="pt-BR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      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Jogos complementares de 27/10/2023 a 07/12/2023: </a:t>
            </a:r>
          </a:p>
          <a:p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       Obtidos em 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  <a:hlinkClick r:id="rId5"/>
              </a:rPr>
              <a:t>https://www.srgoool.com.br</a:t>
            </a:r>
            <a:endParaRPr lang="pt-BR" sz="11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1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      Arquivo: brasileirao_serie_a_dados_complementares_2023.csv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Análise Exploratória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 Livre exploração dos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datasets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conhecimento da estrutura (atributos e tipo de dados), Exploração visual dos dados, estatística descritiva e tabelas de frequência dos atributos, identificação inicial de dados inconsistentes, valores nulos e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outliers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611815" y="583913"/>
            <a:ext cx="459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pt-BR" sz="1600" dirty="0" smtClean="0"/>
              <a:t>Ambiente de Desenvolvimento:</a:t>
            </a:r>
            <a:endParaRPr lang="pt-BR" sz="1600" dirty="0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28" y="4370761"/>
            <a:ext cx="1953491" cy="127484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083" y="4672561"/>
            <a:ext cx="729673" cy="714257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58" y="4448531"/>
            <a:ext cx="2358863" cy="1174538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11392844" y="1758530"/>
            <a:ext cx="5468993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3. Preparação dos Dados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Preparation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1475891" y="2274555"/>
            <a:ext cx="5508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Seleção inicial de atributos e ajustes de Valores de Tipos de Dados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Redução da dimensionalidade do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dataset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por seleção de atributos. Deixamos na base somente os 12 atributos relevantes para o nosso problema; Uniformização dos nomes dos clubes, ajuste do tipo de dado do atributo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data.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Tratamento dos Valores Nulos: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preenchimento dos nulos nos atributos de valor de equipe com as médias por ano, exclusão de linhas onde não foi possível estimar o valor para preenchimento.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Análise de Correlação de Variáveis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Não se identificou nenhum par de variáveis com correlação forte.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Análise de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Outliers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todos os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outliers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identificados se tratavam de valores corretos, como por exemplo os atributos de gols, que foram altos em grandes goleadas.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55326" y="6013338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3. Preparação dos Dados (continuação)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Preparation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3957" y="6548699"/>
            <a:ext cx="5546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Engenharia de Atributos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foram criados os atributos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dia_semana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e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trimestre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a partir do atributo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data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e os atributos de pontuação recente, a partir dos atributos de gols.</a:t>
            </a:r>
            <a:endParaRPr lang="pt-B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Categorização de Variáveis Numéricas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os atributos de valor de equipe foram categorizados por faixa de valor, nas categorias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muito_baixo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baixo, médio, alto,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muito_alto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Transformação de Valores Numéricos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a normalização por escala foi aplicada nos atributos numéricos.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Codificação de Variáveis Categóricas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foi procedido o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Label</a:t>
            </a:r>
            <a:r>
              <a:rPr lang="pt-BR" sz="12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Encoding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para as variáveis e grau de investimento, e o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Dummy</a:t>
            </a:r>
            <a:r>
              <a:rPr lang="pt-BR" sz="12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Encoding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para as demais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variáveis.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7" name="Imagem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148" y="4563836"/>
            <a:ext cx="2573604" cy="1156545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927" y="4543625"/>
            <a:ext cx="2076781" cy="117675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33" y="8437397"/>
            <a:ext cx="1897690" cy="148497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7" y="8437396"/>
            <a:ext cx="2851923" cy="1484972"/>
          </a:xfrm>
          <a:prstGeom prst="rect">
            <a:avLst/>
          </a:prstGeom>
        </p:spPr>
      </p:pic>
      <p:sp>
        <p:nvSpPr>
          <p:cNvPr id="51" name="CaixaDeTexto 50"/>
          <p:cNvSpPr txBox="1"/>
          <p:nvPr/>
        </p:nvSpPr>
        <p:spPr>
          <a:xfrm>
            <a:off x="5804793" y="6051224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4. Criação de Modelos de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Machine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Learning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Modeling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833765" y="6524550"/>
            <a:ext cx="5530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Algoritmos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foram selecionados diversos algoritmos para comparação do desempenho, como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RandomForest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ExtraTrees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Bagging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GradientBoosting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e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MLP (Redes Neurais Artificiais).</a:t>
            </a:r>
            <a:endParaRPr lang="pt-BR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Estratégia de Validação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como estratégia de validação, foi utilizadas a validação cruzada, com a técnica de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KFold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Repetido com k = 10, executando a busca em grade para um conjunto menor de parâmetros e a busca aleatória pra outro conjunto maior.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Métricas de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Avalização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foram utilizadas as seguintes métricas: MSE, RMSE, MAE e R2.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11475892" y="6524550"/>
            <a:ext cx="550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Resultados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o modelo com melhor desempenho foi um comitê com o algoritmo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VotingRegressor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com os 5 melhores modelos individuais, apresentado um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MAE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de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3.503,07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quando aplicado a um conjunto de dados novos.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1411314" y="6013338"/>
            <a:ext cx="5562354" cy="55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5. Apresentação dos Resultados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Evaluation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1545455" y="8794195"/>
            <a:ext cx="540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Aplicação web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 recebe entrada de dados de jogos por um usuário, e fornece a estimativa de público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00" y="8363385"/>
            <a:ext cx="2229747" cy="842058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48" y="7151526"/>
            <a:ext cx="2471489" cy="1043086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249" y="7150635"/>
            <a:ext cx="2621029" cy="1033860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011" y="9092726"/>
            <a:ext cx="1968683" cy="1071243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229" y="491071"/>
            <a:ext cx="2158963" cy="1175811"/>
          </a:xfrm>
          <a:prstGeom prst="rect">
            <a:avLst/>
          </a:prstGeom>
        </p:spPr>
      </p:pic>
      <p:sp>
        <p:nvSpPr>
          <p:cNvPr id="69" name="CaixaDeTexto 68"/>
          <p:cNvSpPr txBox="1"/>
          <p:nvPr/>
        </p:nvSpPr>
        <p:spPr>
          <a:xfrm>
            <a:off x="11383609" y="8326855"/>
            <a:ext cx="5562354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6. Implantação em Ambiente de Produção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Deployment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73" y="8571139"/>
            <a:ext cx="2987048" cy="132328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841" y="9232781"/>
            <a:ext cx="2079482" cy="8775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7" y="4582879"/>
            <a:ext cx="1686167" cy="134839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1" y="4567784"/>
            <a:ext cx="1665584" cy="1373153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12" y="1009147"/>
            <a:ext cx="457579" cy="457579"/>
          </a:xfrm>
          <a:prstGeom prst="rect">
            <a:avLst/>
          </a:prstGeom>
        </p:spPr>
      </p:pic>
      <p:sp>
        <p:nvSpPr>
          <p:cNvPr id="62" name="CaixaDeTexto 61"/>
          <p:cNvSpPr txBox="1"/>
          <p:nvPr/>
        </p:nvSpPr>
        <p:spPr>
          <a:xfrm>
            <a:off x="7298331" y="136198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</a:rPr>
              <a:t>pandas</a:t>
            </a:r>
            <a:endParaRPr lang="pt-B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0" name="Imagem 6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00" y="1082400"/>
            <a:ext cx="1094259" cy="547130"/>
          </a:xfrm>
          <a:prstGeom prst="rect">
            <a:avLst/>
          </a:prstGeom>
        </p:spPr>
      </p:pic>
      <p:pic>
        <p:nvPicPr>
          <p:cNvPr id="71" name="Imagem 7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12" y="1007181"/>
            <a:ext cx="627178" cy="577362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349" y="1073607"/>
            <a:ext cx="866435" cy="467875"/>
          </a:xfrm>
          <a:prstGeom prst="rect">
            <a:avLst/>
          </a:prstGeom>
        </p:spPr>
      </p:pic>
      <p:pic>
        <p:nvPicPr>
          <p:cNvPr id="73" name="Imagem 7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535" y="967026"/>
            <a:ext cx="547354" cy="657932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00" y="1127234"/>
            <a:ext cx="733446" cy="429105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99" y="1017585"/>
            <a:ext cx="597758" cy="324782"/>
          </a:xfrm>
          <a:prstGeom prst="rect">
            <a:avLst/>
          </a:prstGeom>
        </p:spPr>
      </p:pic>
      <p:pic>
        <p:nvPicPr>
          <p:cNvPr id="77" name="Imagem 76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723" y="851123"/>
            <a:ext cx="690571" cy="425565"/>
          </a:xfrm>
          <a:prstGeom prst="rect">
            <a:avLst/>
          </a:prstGeom>
        </p:spPr>
      </p:pic>
      <p:pic>
        <p:nvPicPr>
          <p:cNvPr id="78" name="Imagem 77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505" y="1170493"/>
            <a:ext cx="544579" cy="20801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747" y="501167"/>
            <a:ext cx="2181190" cy="118147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083" y="855252"/>
            <a:ext cx="976996" cy="5010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46" y="9255860"/>
            <a:ext cx="2206901" cy="81963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055390" y="5699477"/>
            <a:ext cx="5184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FontTx/>
              <a:buChar char="-"/>
              <a:defRPr sz="1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0" indent="0" algn="ctr">
              <a:buNone/>
            </a:pPr>
            <a:r>
              <a:rPr lang="pt-BR" dirty="0" err="1" smtClean="0"/>
              <a:t>Datasets</a:t>
            </a:r>
            <a:r>
              <a:rPr lang="pt-BR" dirty="0" smtClean="0"/>
              <a:t> Originais : 8170 </a:t>
            </a:r>
            <a:r>
              <a:rPr lang="pt-BR" dirty="0"/>
              <a:t>linhas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582840" y="9971797"/>
            <a:ext cx="4800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FontTx/>
              <a:buChar char="-"/>
              <a:defRPr sz="1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0" indent="0" algn="ctr">
              <a:buNone/>
            </a:pPr>
            <a:r>
              <a:rPr lang="pt-BR" dirty="0" err="1" smtClean="0"/>
              <a:t>Dataset</a:t>
            </a:r>
            <a:r>
              <a:rPr lang="pt-BR" dirty="0" smtClean="0"/>
              <a:t> Final Preparado : 5601 linhas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9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744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Salomão Fernandes de Freitas Júnior</dc:creator>
  <cp:lastModifiedBy>Salomão Jr</cp:lastModifiedBy>
  <cp:revision>46</cp:revision>
  <dcterms:created xsi:type="dcterms:W3CDTF">2024-05-23T12:42:49Z</dcterms:created>
  <dcterms:modified xsi:type="dcterms:W3CDTF">2024-05-26T14:01:34Z</dcterms:modified>
</cp:coreProperties>
</file>