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4" r:id="rId9"/>
    <p:sldId id="263" r:id="rId10"/>
    <p:sldId id="268" r:id="rId11"/>
    <p:sldId id="266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25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72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50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55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76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33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57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78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24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0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FC8E8-7D94-4986-8A35-4FC85E3272BD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62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hyperlink" Target="https://blog.cefis.com.br/machine-learning-aprendizado-de-maquina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umpyninja.com/post/hyper-parameter-tuning-using-grid-search-and-random-search" TargetMode="Externa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hyperlink" Target="https://www.projectbuilder.com.br/blog/como-fazer-apresentacoes-incriveis-de-resultados-de-projeto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hyperlink" Target="https://www.projectbuilder.com.br/blog/como-fazer-apresentacoes-incriveis-de-resultados-de-projeto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r.freepik.com/" TargetMode="External"/><Relationship Id="rId5" Type="http://schemas.openxmlformats.org/officeDocument/2006/relationships/hyperlink" Target="https://medium.com/@lauradamaceno/regress%C3%A3o-linear-6a7f247c3e29" TargetMode="Externa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rgoool.com.br/classificacao/Brasileirao/Serie-A/2023" TargetMode="External"/><Relationship Id="rId2" Type="http://schemas.openxmlformats.org/officeDocument/2006/relationships/hyperlink" Target="https://basedosdados.org/dataset/c861330e-bca2-474d-9073-bc70744a1b23?table=18835b0d-233e-4857-b454-1fa34a81b4fa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log.unipar.br/analise-de-dados/" TargetMode="External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pt.linkedin.com/pulse/s%C3%A9rie-analytics-cap%C3%ADtulo-iii-prepara%C3%A7%C3%A3o-dos-dados-marcelo-fernande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pt.linkedin.com/pulse/s%C3%A9rie-analytics-cap%C3%ADtulo-iii-prepara%C3%A7%C3%A3o-dos-dados-marcelo-fernande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3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485" y="220854"/>
            <a:ext cx="2177294" cy="17310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75947" y="2039810"/>
            <a:ext cx="994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PONTIFÍCIA UNIVERSIDADE CATÓLICA DE MINAS GERAIS</a:t>
            </a:r>
            <a:br>
              <a:rPr lang="pt-BR" b="1" dirty="0"/>
            </a:br>
            <a:r>
              <a:rPr lang="pt-BR" dirty="0"/>
              <a:t>NÚCLEO DE EDUCAÇÃO A DISTÂNCIA</a:t>
            </a:r>
          </a:p>
          <a:p>
            <a:pPr algn="ctr"/>
            <a:r>
              <a:rPr lang="pt-BR" dirty="0" smtClean="0"/>
              <a:t>PÓS-GRADUAÇÃO </a:t>
            </a:r>
            <a:r>
              <a:rPr lang="pt-BR" i="1" dirty="0" smtClean="0"/>
              <a:t>LATO SENSU</a:t>
            </a:r>
            <a:r>
              <a:rPr lang="pt-BR" dirty="0" smtClean="0"/>
              <a:t> EM CIÊNCIA DE DADOS E BIG DATA</a:t>
            </a:r>
          </a:p>
          <a:p>
            <a:pPr algn="ctr"/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75947" y="4163334"/>
            <a:ext cx="994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UM MODELO DE APRENDIZADO DE MÁQUINA SUPERVISIONADO PARA PREVISÃO DE QUANTIDADE DE PÚBLICO NOS JOGOS DO CAMPEONATO BRASILEIRO DE FUTEBOL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75593" y="5275653"/>
            <a:ext cx="994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Salomão Fernandes de Freitas Júnior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75593" y="6034722"/>
            <a:ext cx="994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JUNHO/2024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435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CRIAÇÃO DE MODELOS DE MACHINE LEARNING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583445" y="874231"/>
            <a:ext cx="8608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Algoritmos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Selecionados diversos algoritmos de vários vieses indutivos</a:t>
            </a:r>
          </a:p>
          <a:p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LinearRegression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Kneighboor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DecisionTree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RandomForrest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ExtraTrees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Bagging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GradienteBoosting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SVR,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GaussianNB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MLP (Redes Neurais Artificiais)</a:t>
            </a:r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0" y="2524791"/>
            <a:ext cx="27523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hlinkClick r:id="rId2"/>
              </a:rPr>
              <a:t>https://blog.cefis.com.br/machine-learning-aprendizado-de-maquina</a:t>
            </a:r>
            <a:r>
              <a:rPr lang="pt-BR" sz="600" dirty="0" smtClean="0">
                <a:hlinkClick r:id="rId2"/>
              </a:rPr>
              <a:t>/</a:t>
            </a:r>
            <a:endParaRPr lang="pt-BR" sz="600" dirty="0" smtClean="0"/>
          </a:p>
        </p:txBody>
      </p:sp>
      <p:sp>
        <p:nvSpPr>
          <p:cNvPr id="10" name="CaixaDeTexto 9"/>
          <p:cNvSpPr txBox="1"/>
          <p:nvPr/>
        </p:nvSpPr>
        <p:spPr>
          <a:xfrm>
            <a:off x="3583444" y="2355733"/>
            <a:ext cx="8608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Estratégias de Validação</a:t>
            </a:r>
          </a:p>
          <a:p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CrossValidation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com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KFold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Repetido k = 10</a:t>
            </a:r>
          </a:p>
          <a:p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RandomSearch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GridSearch</a:t>
            </a:r>
            <a:endParaRPr lang="pt-BR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583447" y="3687025"/>
            <a:ext cx="8608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Métricas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MSE, RMSE, MAE, R2</a:t>
            </a:r>
            <a:endParaRPr lang="pt-BR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7" y="729060"/>
            <a:ext cx="3183826" cy="183897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1" y="4826052"/>
            <a:ext cx="5065777" cy="191307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503" y="4569832"/>
            <a:ext cx="5518023" cy="2049377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7075553" y="6551766"/>
            <a:ext cx="3279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hlinkClick r:id="rId6"/>
              </a:rPr>
              <a:t>https://</a:t>
            </a:r>
            <a:r>
              <a:rPr lang="pt-BR" sz="600" dirty="0" smtClean="0">
                <a:hlinkClick r:id="rId6"/>
              </a:rPr>
              <a:t>www.numpyninja.com/post/hyper-parameter-tuning-using-grid-search-and-random-search</a:t>
            </a:r>
            <a:endParaRPr lang="pt-BR" sz="600" dirty="0" smtClean="0"/>
          </a:p>
          <a:p>
            <a:endParaRPr lang="pt-BR" sz="600" dirty="0" smtClean="0"/>
          </a:p>
        </p:txBody>
      </p:sp>
      <p:sp>
        <p:nvSpPr>
          <p:cNvPr id="19" name="CaixaDeTexto 18"/>
          <p:cNvSpPr txBox="1"/>
          <p:nvPr/>
        </p:nvSpPr>
        <p:spPr>
          <a:xfrm>
            <a:off x="381000" y="6434542"/>
            <a:ext cx="2752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/>
              <a:t>[23. Farias, Thiago] </a:t>
            </a:r>
            <a:endParaRPr lang="pt-BR" sz="600" dirty="0" smtClean="0"/>
          </a:p>
        </p:txBody>
      </p:sp>
    </p:spTree>
    <p:extLst>
      <p:ext uri="{BB962C8B-B14F-4D97-AF65-F5344CB8AC3E}">
        <p14:creationId xmlns:p14="http://schemas.microsoft.com/office/powerpoint/2010/main" val="37107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APRESENTAÇÃO DOS RESULTADOS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583445" y="612679"/>
            <a:ext cx="860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Ranking de Modelos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-16900" y="2110704"/>
            <a:ext cx="2542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hlinkClick r:id="rId2"/>
              </a:rPr>
              <a:t>https://www.projectbuilder.com.br/blog/como-fazer-apresentacoes-incriveis-de-resultados-de-projetos</a:t>
            </a:r>
            <a:r>
              <a:rPr lang="pt-BR" sz="600" dirty="0" smtClean="0">
                <a:hlinkClick r:id="rId2"/>
              </a:rPr>
              <a:t>/</a:t>
            </a:r>
            <a:endParaRPr lang="pt-BR" sz="6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21" y="2387703"/>
            <a:ext cx="10274292" cy="43362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46" y="597731"/>
            <a:ext cx="3502325" cy="173686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116"/>
            <a:ext cx="3358905" cy="152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APRESENTAÇÃO DOS RESULTADOS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583445" y="612679"/>
            <a:ext cx="860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Testes do Melhor Modelo com Dados Novos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27" y="3427120"/>
            <a:ext cx="8532068" cy="336545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862" y="1074344"/>
            <a:ext cx="4986533" cy="230728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-16900" y="2110704"/>
            <a:ext cx="2542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hlinkClick r:id="rId4"/>
              </a:rPr>
              <a:t>https://www.projectbuilder.com.br/blog/como-fazer-apresentacoes-incriveis-de-resultados-de-projetos</a:t>
            </a:r>
            <a:r>
              <a:rPr lang="pt-BR" sz="600" dirty="0" smtClean="0">
                <a:hlinkClick r:id="rId4"/>
              </a:rPr>
              <a:t>/</a:t>
            </a:r>
            <a:endParaRPr lang="pt-BR" sz="6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116"/>
            <a:ext cx="3358905" cy="152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IMPLANTAÇÃO EM AMBIENTE DE PRODUÇÃO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22695" y="612679"/>
            <a:ext cx="1176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Aplicação WEB – Entrada Individual de Dados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95" y="1103907"/>
            <a:ext cx="11015026" cy="543072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22695" y="1103907"/>
            <a:ext cx="11007305" cy="5434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1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IMPLANTAÇÃO EM AMBIENTE DE PRODUÇÃO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22695" y="612679"/>
            <a:ext cx="1176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Aplicação WEB – Entrada de Dados por arquivo 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csv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xlsx</a:t>
            </a:r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60712" y="1103907"/>
            <a:ext cx="9279126" cy="5434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36" y="1118591"/>
            <a:ext cx="9270501" cy="542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IMPLANTAÇÃO EM AMBIENTE DE PRODUÇÃO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22695" y="612679"/>
            <a:ext cx="1176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Aplicação WEB – Tela Sobre (Informações da Aplicação)</a:t>
            </a:r>
          </a:p>
        </p:txBody>
      </p:sp>
      <p:sp>
        <p:nvSpPr>
          <p:cNvPr id="7" name="Retângulo 6"/>
          <p:cNvSpPr/>
          <p:nvPr/>
        </p:nvSpPr>
        <p:spPr>
          <a:xfrm>
            <a:off x="422695" y="1276436"/>
            <a:ext cx="11214345" cy="47448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1" y="1296513"/>
            <a:ext cx="11196355" cy="472472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" y="622333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pt-BR" dirty="0" smtClean="0"/>
              <a:t>Obrigado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47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18837" y="1294510"/>
            <a:ext cx="58999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pt-BR" sz="2400" b="1" dirty="0" smtClean="0"/>
              <a:t>Entendimento do Domínio do Problema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Coleta de Dados</a:t>
            </a:r>
          </a:p>
          <a:p>
            <a:pPr marL="457200" indent="-457200">
              <a:buAutoNum type="arabicPeriod"/>
            </a:pPr>
            <a:endParaRPr lang="pt-BR" sz="2400" b="1" dirty="0"/>
          </a:p>
          <a:p>
            <a:pPr marL="457200" indent="-457200">
              <a:buAutoNum type="arabicPeriod"/>
            </a:pPr>
            <a:r>
              <a:rPr lang="pt-BR" sz="2400" b="1" dirty="0" smtClean="0"/>
              <a:t>Análise Exploratória dos Dados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Preparação dos Dados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Criação de Modelos de </a:t>
            </a:r>
            <a:r>
              <a:rPr lang="pt-BR" sz="2400" b="1" dirty="0" err="1" smtClean="0"/>
              <a:t>Machine</a:t>
            </a:r>
            <a:r>
              <a:rPr lang="pt-BR" sz="2400" b="1" dirty="0" smtClean="0"/>
              <a:t> Learning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Apresentação dos Resultados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Implantação da Solução em Ambiente de Produção</a:t>
            </a:r>
            <a:endParaRPr lang="pt-BR" sz="2400" b="1" dirty="0"/>
          </a:p>
        </p:txBody>
      </p:sp>
      <p:pic>
        <p:nvPicPr>
          <p:cNvPr id="1026" name="Picture 2" descr="CRISP-DM_Process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8" y="1347364"/>
            <a:ext cx="4950691" cy="498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INTRODUÇÃO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10408" y="650553"/>
            <a:ext cx="495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algn="ctr"/>
            <a:r>
              <a:rPr lang="pt-BR" dirty="0"/>
              <a:t>MODELO CRISP-DM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18832" y="661672"/>
            <a:ext cx="495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ETAPAS DO PROJETO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5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AMBIENTE TECNOLÓGICO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" y="890272"/>
            <a:ext cx="6119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ANÁLISE EXPLORATÓRIA / PREPARAÇÃO DE DADOS / MACHINE LEARNING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07" y="2425238"/>
            <a:ext cx="4722859" cy="27744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0" name="CaixaDeTexto 19"/>
          <p:cNvSpPr txBox="1"/>
          <p:nvPr/>
        </p:nvSpPr>
        <p:spPr>
          <a:xfrm>
            <a:off x="7350368" y="890272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APLICAÇÃO WEB DE PRODUÇÃO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50" y="2425239"/>
            <a:ext cx="5114985" cy="2770617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552091" y="2425240"/>
            <a:ext cx="4727275" cy="2774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74" y="1807068"/>
            <a:ext cx="951095" cy="58611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502" y="1667468"/>
            <a:ext cx="757769" cy="757769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8778243" y="1859148"/>
            <a:ext cx="1774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75000"/>
                  </a:schemeClr>
                </a:solidFill>
              </a:rPr>
              <a:t>Visual Studio </a:t>
            </a:r>
            <a:r>
              <a:rPr lang="pt-BR" sz="1600" b="1" dirty="0" err="1" smtClean="0">
                <a:solidFill>
                  <a:schemeClr val="accent1">
                    <a:lumMod val="75000"/>
                  </a:schemeClr>
                </a:solidFill>
              </a:rPr>
              <a:t>Code</a:t>
            </a:r>
            <a:endParaRPr lang="pt-B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19" y="5834125"/>
            <a:ext cx="455724" cy="455724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1140745" y="616503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5">
                    <a:lumMod val="50000"/>
                  </a:schemeClr>
                </a:solidFill>
              </a:rPr>
              <a:t>pandas</a:t>
            </a:r>
            <a:endParaRPr lang="pt-B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85" y="3099115"/>
            <a:ext cx="2337447" cy="116872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38" y="6029514"/>
            <a:ext cx="1361361" cy="32672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537" y="5742515"/>
            <a:ext cx="932328" cy="93232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880" y="1961475"/>
            <a:ext cx="673930" cy="25741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98" y="5862126"/>
            <a:ext cx="711673" cy="85544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94" y="6020708"/>
            <a:ext cx="1035384" cy="60575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57" y="5799140"/>
            <a:ext cx="773513" cy="712073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33" y="5899825"/>
            <a:ext cx="1085378" cy="58610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846" y="5849263"/>
            <a:ext cx="843838" cy="45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ENTENDIMENTO DO DOMÍNIO DO PROBLEMA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583446" y="983959"/>
            <a:ext cx="7924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Objetivo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Predição de Quantidade de Público em Jogos do Campeonato Brasileiro de Futebol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5" y="933189"/>
            <a:ext cx="2642786" cy="2113382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583446" y="3085930"/>
            <a:ext cx="7924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Aplicabilidade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Apoio à Tomada de decisão em questões de Logística e Estratégias de marketing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520186" y="1938616"/>
            <a:ext cx="7987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Características Relevantes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Etapa do campeonato, Desempenho do mandante, Importância do visitante, Desempenho recente do mandante, Dia da semana, Período do ano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571946" y="4247617"/>
            <a:ext cx="475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Escopo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Jogos do campeonato brasileiro de “pontos corridos”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1" y="4277924"/>
            <a:ext cx="2905544" cy="239541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87" y="5148710"/>
            <a:ext cx="4358845" cy="1709290"/>
          </a:xfrm>
          <a:prstGeom prst="rect">
            <a:avLst/>
          </a:prstGeom>
        </p:spPr>
      </p:pic>
      <p:sp>
        <p:nvSpPr>
          <p:cNvPr id="32" name="CaixaDeTexto 31"/>
          <p:cNvSpPr txBox="1"/>
          <p:nvPr/>
        </p:nvSpPr>
        <p:spPr>
          <a:xfrm>
            <a:off x="3583446" y="5415602"/>
            <a:ext cx="475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Técnica utilizada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Aprendizado supervisionado com Regressão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82130" y="6673334"/>
            <a:ext cx="2659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>
                <a:hlinkClick r:id="rId5"/>
              </a:rPr>
              <a:t>https://medium.com/@</a:t>
            </a:r>
            <a:r>
              <a:rPr lang="pt-BR" sz="600" dirty="0" smtClean="0">
                <a:hlinkClick r:id="rId5"/>
              </a:rPr>
              <a:t>lauradamaceno/regress%C3%A3o-linear-6a7f247c3e29</a:t>
            </a:r>
            <a:endParaRPr lang="pt-BR" sz="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44985" y="2901264"/>
            <a:ext cx="9188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>
                <a:hlinkClick r:id="rId6"/>
              </a:rPr>
              <a:t>https://br.freepik.com</a:t>
            </a:r>
            <a:r>
              <a:rPr lang="pt-BR" sz="600" dirty="0" smtClean="0">
                <a:hlinkClick r:id="rId6"/>
              </a:rPr>
              <a:t>/</a:t>
            </a:r>
            <a:endParaRPr lang="pt-BR" sz="600" dirty="0" smtClean="0"/>
          </a:p>
        </p:txBody>
      </p:sp>
    </p:spTree>
    <p:extLst>
      <p:ext uri="{BB962C8B-B14F-4D97-AF65-F5344CB8AC3E}">
        <p14:creationId xmlns:p14="http://schemas.microsoft.com/office/powerpoint/2010/main" val="26493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COLETA DE DADOS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583445" y="983959"/>
            <a:ext cx="860855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Fonte de Dados</a:t>
            </a:r>
          </a:p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BaseDosDados.org  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(8079 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linhas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https://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basedosdados.org/dataset/c861330e-bca2-474d-9073-bc70744a1b23?table=18835b0d-233e-4857-b454-1fa34a81b4fa</a:t>
            </a:r>
            <a:endParaRPr lang="pt-BR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Dataset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principal:  brasileirao_serie_a.csv</a:t>
            </a:r>
          </a:p>
          <a:p>
            <a:endParaRPr lang="pt-BR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SrGool.com  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(91 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linhas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https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://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www.srgoool.com.br/classificacao/Brasileirao/Serie-A/2023</a:t>
            </a:r>
            <a:endParaRPr lang="pt-BR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Informações para o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Dataset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complementar:  brasileirao_serie_a_dados_complementares_2023.csv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583446" y="3616282"/>
            <a:ext cx="792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Estrutura dos 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Datasets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44" y="4540225"/>
            <a:ext cx="1352550" cy="13239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2" y="1207445"/>
            <a:ext cx="3288464" cy="19145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30522" y="1207445"/>
            <a:ext cx="3088166" cy="191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780094"/>
              </p:ext>
            </p:extLst>
          </p:nvPr>
        </p:nvGraphicFramePr>
        <p:xfrm>
          <a:off x="3701859" y="3977640"/>
          <a:ext cx="6383973" cy="246888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159445"/>
                <a:gridCol w="2176272"/>
                <a:gridCol w="2048256"/>
              </a:tblGrid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 err="1">
                          <a:effectLst/>
                        </a:rPr>
                        <a:t>ano_campeonato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data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rodada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 err="1" smtClean="0">
                          <a:effectLst/>
                        </a:rPr>
                        <a:t>Estadio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arbitro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publico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publico_max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time_mandante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time_visitante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tecnico_mandante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tecnico_visitante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colocacao_mandante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colocacao_visitante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 err="1" smtClean="0">
                          <a:effectLst/>
                        </a:rPr>
                        <a:t>valor_equipe_titular_mandante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 err="1" smtClean="0">
                          <a:effectLst/>
                        </a:rPr>
                        <a:t>valor_equipe_titular_visitante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 err="1" smtClean="0">
                          <a:effectLst/>
                        </a:rPr>
                        <a:t>idade_media_titular_mandante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idade_media_titular_visitante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gols_mandante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gols_visitante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gols_1_tempo_mandante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gols_1_tempo_visitante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escanteios_mandante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escanteios_visitante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faltas_mandante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faltas_visitante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 err="1" smtClean="0">
                          <a:effectLst/>
                        </a:rPr>
                        <a:t>chutes_bola_parada_mandante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 err="1" smtClean="0">
                          <a:effectLst/>
                        </a:rPr>
                        <a:t>chutes_bola_parada_visitante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defesas_mandante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defesas_visitante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 err="1" smtClean="0">
                          <a:effectLst/>
                        </a:rPr>
                        <a:t>impedimentos_mandante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impedimentos_visitante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chutes_mandante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chutes_visitante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</a:rPr>
                        <a:t> chutes_fora_mandante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 </a:t>
                      </a:r>
                      <a:r>
                        <a:rPr lang="pt-BR" sz="900" b="1" dirty="0" err="1">
                          <a:effectLst/>
                        </a:rPr>
                        <a:t>chutes_fora_visitante</a:t>
                      </a:r>
                      <a:r>
                        <a:rPr lang="pt-BR" sz="900" b="1" dirty="0">
                          <a:effectLst/>
                        </a:rPr>
                        <a:t>.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</a:rPr>
                        <a:t> 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5" y="3872314"/>
            <a:ext cx="3032603" cy="250016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30523" y="3872314"/>
            <a:ext cx="3161318" cy="2500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774482" y="6444642"/>
            <a:ext cx="860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chemeClr val="accent1">
                    <a:lumMod val="50000"/>
                  </a:schemeClr>
                </a:solidFill>
              </a:rPr>
              <a:t>Datasets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 Originais:  8170 linhas</a:t>
            </a:r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6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ANÁLISE EXPLORATÓRIA DOS DADOS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583445" y="673063"/>
            <a:ext cx="860855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Ações</a:t>
            </a:r>
          </a:p>
          <a:p>
            <a:endParaRPr lang="pt-B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Livre Exploração dos </a:t>
            </a:r>
            <a:r>
              <a:rPr lang="pt-BR" b="1" dirty="0" err="1" smtClean="0">
                <a:solidFill>
                  <a:schemeClr val="accent1">
                    <a:lumMod val="50000"/>
                  </a:schemeClr>
                </a:solidFill>
              </a:rPr>
              <a:t>Datasets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 – Obtenção de “intimidade” com os dados</a:t>
            </a:r>
          </a:p>
          <a:p>
            <a:pPr marL="342900" indent="-342900">
              <a:buAutoNum type="arabicPeriod"/>
            </a:pPr>
            <a:endParaRPr lang="pt-B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Aquisição de Conhecimento da Estrutura dos Dados: Atributos e Tipos de Dados</a:t>
            </a:r>
          </a:p>
          <a:p>
            <a:pPr marL="342900" indent="-342900">
              <a:buAutoNum type="arabicPeriod"/>
            </a:pPr>
            <a:endParaRPr lang="pt-B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Exploração Visual dos Dados</a:t>
            </a:r>
          </a:p>
          <a:p>
            <a:pPr marL="342900" indent="-342900">
              <a:buAutoNum type="arabicPeriod"/>
            </a:pPr>
            <a:endParaRPr lang="pt-B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Estatística Descritiva e Tabelas de Frequência dos Atributos</a:t>
            </a:r>
          </a:p>
          <a:p>
            <a:pPr marL="342900" indent="-342900">
              <a:buAutoNum type="arabicPeriod"/>
            </a:pPr>
            <a:endParaRPr lang="pt-B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Identificação Inicial de Dados Inconsistentes, Valores Nulos e </a:t>
            </a:r>
            <a:r>
              <a:rPr lang="pt-BR" b="1" dirty="0" err="1" smtClean="0">
                <a:solidFill>
                  <a:schemeClr val="accent1">
                    <a:lumMod val="50000"/>
                  </a:schemeClr>
                </a:solidFill>
              </a:rPr>
              <a:t>Outliers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0203"/>
            <a:ext cx="5056676" cy="251784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041" y="4010203"/>
            <a:ext cx="3793850" cy="247586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6" y="688602"/>
            <a:ext cx="3347901" cy="182599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0" y="2495049"/>
            <a:ext cx="14638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>
                <a:hlinkClick r:id="rId5"/>
              </a:rPr>
              <a:t>https://blog.unipar.br/analise-de-dados</a:t>
            </a:r>
            <a:r>
              <a:rPr lang="pt-BR" sz="600" dirty="0" smtClean="0">
                <a:hlinkClick r:id="rId5"/>
              </a:rPr>
              <a:t>/</a:t>
            </a:r>
            <a:endParaRPr lang="pt-BR" sz="600" dirty="0" smtClean="0"/>
          </a:p>
        </p:txBody>
      </p:sp>
    </p:spTree>
    <p:extLst>
      <p:ext uri="{BB962C8B-B14F-4D97-AF65-F5344CB8AC3E}">
        <p14:creationId xmlns:p14="http://schemas.microsoft.com/office/powerpoint/2010/main" val="151784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PREPARAÇÃO DOS DADOS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543565" y="1127093"/>
            <a:ext cx="757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Seleção Inicial de Atributos (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Feature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Selection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ano_campeonato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, data, rodada, publico,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</a:rPr>
              <a:t>time_mandante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</a:rPr>
              <a:t>time_visitante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</a:rPr>
              <a:t>colocacao_mandante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</a:rPr>
              <a:t>colocação_visitante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</a:rPr>
              <a:t>valor_equipe_titular_mandante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</a:rPr>
              <a:t>valor_equipe_titular_visitante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</a:rPr>
              <a:t>gols_mandante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gols_visitante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69986" y="2396384"/>
            <a:ext cx="2542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hlinkClick r:id="rId2"/>
              </a:rPr>
              <a:t>https://</a:t>
            </a:r>
            <a:r>
              <a:rPr lang="pt-BR" sz="600" dirty="0" smtClean="0">
                <a:hlinkClick r:id="rId2"/>
              </a:rPr>
              <a:t>pt.linkedin.com/pulse/s%C3%A9rie-analytics-cap%C3%ADtulo-iii-prepara%C3%A7%C3%A3o-dos-dados-marcelo-fernandes</a:t>
            </a:r>
            <a:endParaRPr lang="pt-BR" sz="6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6" y="583116"/>
            <a:ext cx="3204150" cy="183618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543564" y="2611765"/>
            <a:ext cx="7572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Ajustes de Valores e Tipos de Dados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Uniformização dos nomes dos clubes: Goiás EC -&gt; Goiás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Ajustes tipo de dados do atributos </a:t>
            </a:r>
            <a:r>
              <a:rPr lang="pt-BR" sz="1600" b="1" u="sng" dirty="0" smtClean="0">
                <a:solidFill>
                  <a:schemeClr val="accent1">
                    <a:lumMod val="50000"/>
                  </a:schemeClr>
                </a:solidFill>
              </a:rPr>
              <a:t>data</a:t>
            </a:r>
            <a:endParaRPr lang="pt-BR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43567" y="3819613"/>
            <a:ext cx="7648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Tratamento de Valores Nulos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Atributos de gols: 1 linha com valores nulos excluída (Chapecoense x Atlético-MG, 2016)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Atributos de valor de equipe: preenchimento com a média do clube no ano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Exclusão de algumas linhas onde não foi possível estimar </a:t>
            </a:r>
            <a:r>
              <a:rPr lang="pt-BR" sz="1600" b="1" u="sng" dirty="0" smtClean="0">
                <a:solidFill>
                  <a:schemeClr val="accent1">
                    <a:lumMod val="50000"/>
                  </a:schemeClr>
                </a:solidFill>
              </a:rPr>
              <a:t>(anos 2003 a 2006)</a:t>
            </a:r>
            <a:endParaRPr lang="pt-BR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543567" y="5272058"/>
            <a:ext cx="8608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Análise de Correlação de Variáveis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Nenhum par de variáveis com correlação forte (-1, 1)</a:t>
            </a:r>
            <a:endParaRPr lang="pt-BR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06" y="4957094"/>
            <a:ext cx="3278542" cy="18577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" y="2801790"/>
            <a:ext cx="4425696" cy="19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PREPARAÇÃO DOS DADOS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09895" y="805780"/>
            <a:ext cx="11805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Análise de 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Outliers</a:t>
            </a:r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Outliers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identificados tratavam-se de valores reais: gols em grandes goleadas, jogos com grandes públicos, equipes com alto investimento</a:t>
            </a:r>
            <a:endParaRPr lang="pt-BR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1631871"/>
            <a:ext cx="9610344" cy="499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PREPARAÇÃO DOS DADOS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583445" y="1130263"/>
            <a:ext cx="8608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Engenharia de Atributos (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Feature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Engineering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Criados os atributos </a:t>
            </a:r>
            <a:r>
              <a:rPr lang="pt-BR" sz="1600" b="1" u="sng" dirty="0" err="1" smtClean="0">
                <a:solidFill>
                  <a:schemeClr val="accent1">
                    <a:lumMod val="50000"/>
                  </a:schemeClr>
                </a:solidFill>
              </a:rPr>
              <a:t>dia_semana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pt-BR" sz="1600" b="1" u="sng" dirty="0" smtClean="0">
                <a:solidFill>
                  <a:schemeClr val="accent1">
                    <a:lumMod val="50000"/>
                  </a:schemeClr>
                </a:solidFill>
              </a:rPr>
              <a:t>trimestre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a partir do atributo </a:t>
            </a:r>
            <a:r>
              <a:rPr lang="pt-BR" sz="1600" b="1" u="sng" dirty="0" smtClean="0">
                <a:solidFill>
                  <a:schemeClr val="accent1">
                    <a:lumMod val="50000"/>
                  </a:schemeClr>
                </a:solidFill>
              </a:rPr>
              <a:t>data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Criados os atributos de pontuação recente dos clubes,  a partir dos atributos de gols</a:t>
            </a:r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0" y="2524791"/>
            <a:ext cx="2542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hlinkClick r:id="rId2"/>
              </a:rPr>
              <a:t>https://</a:t>
            </a:r>
            <a:r>
              <a:rPr lang="pt-BR" sz="600" dirty="0" smtClean="0">
                <a:hlinkClick r:id="rId2"/>
              </a:rPr>
              <a:t>pt.linkedin.com/pulse/s%C3%A9rie-analytics-cap%C3%ADtulo-iii-prepara%C3%A7%C3%A3o-dos-dados-marcelo-fernandes</a:t>
            </a:r>
            <a:endParaRPr lang="pt-BR" sz="6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" y="688602"/>
            <a:ext cx="3204150" cy="183618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583444" y="2611765"/>
            <a:ext cx="8608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Categorização de Variáveis Numéricas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Atributos de valor de equipe foram categorizados por faixa de valor, nas categorias [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muito_baixo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baixo, médio, alto,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muito_alto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], criando as variáveis de grau de investimento</a:t>
            </a:r>
            <a:endParaRPr lang="pt-BR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583447" y="3943057"/>
            <a:ext cx="8608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Transformações de Valores Numéricos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Foi aplicada a normalização por escala nos atributos numéricos</a:t>
            </a:r>
            <a:endParaRPr lang="pt-BR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83447" y="4947505"/>
            <a:ext cx="8608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Codificação de Variáveis Categóricas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Aplicado o </a:t>
            </a:r>
            <a:r>
              <a:rPr lang="pt-BR" sz="1600" b="1" i="1" dirty="0" err="1" smtClean="0">
                <a:solidFill>
                  <a:schemeClr val="accent1">
                    <a:lumMod val="50000"/>
                  </a:schemeClr>
                </a:solidFill>
              </a:rPr>
              <a:t>Label</a:t>
            </a:r>
            <a:r>
              <a:rPr lang="pt-BR" sz="16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600" b="1" i="1" dirty="0" err="1" smtClean="0">
                <a:solidFill>
                  <a:schemeClr val="accent1">
                    <a:lumMod val="50000"/>
                  </a:schemeClr>
                </a:solidFill>
              </a:rPr>
              <a:t>Encoding</a:t>
            </a:r>
            <a:r>
              <a:rPr lang="pt-BR" sz="16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para as variáveis de grau de investimento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Aplicado o </a:t>
            </a:r>
            <a:r>
              <a:rPr lang="pt-BR" sz="1600" b="1" i="1" dirty="0" err="1" smtClean="0">
                <a:solidFill>
                  <a:schemeClr val="accent1">
                    <a:lumMod val="50000"/>
                  </a:schemeClr>
                </a:solidFill>
              </a:rPr>
              <a:t>Dummy</a:t>
            </a:r>
            <a:r>
              <a:rPr lang="pt-BR" sz="16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600" b="1" i="1" dirty="0" err="1" smtClean="0">
                <a:solidFill>
                  <a:schemeClr val="accent1">
                    <a:lumMod val="50000"/>
                  </a:schemeClr>
                </a:solidFill>
              </a:rPr>
              <a:t>Encoding</a:t>
            </a:r>
            <a:r>
              <a:rPr lang="pt-BR" sz="16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para as demais variáveis categóricas</a:t>
            </a:r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1" y="5098358"/>
            <a:ext cx="1947672" cy="15240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3" y="3690949"/>
            <a:ext cx="3514042" cy="145972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583447" y="6288678"/>
            <a:ext cx="860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Dataset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 Final: 5601 linhas</a:t>
            </a:r>
          </a:p>
        </p:txBody>
      </p:sp>
    </p:spTree>
    <p:extLst>
      <p:ext uri="{BB962C8B-B14F-4D97-AF65-F5344CB8AC3E}">
        <p14:creationId xmlns:p14="http://schemas.microsoft.com/office/powerpoint/2010/main" val="37360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751</Words>
  <Application>Microsoft Office PowerPoint</Application>
  <PresentationFormat>Widescreen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Salomão Fernandes de Freitas Júnior</dc:creator>
  <cp:lastModifiedBy>Salomão Jr</cp:lastModifiedBy>
  <cp:revision>63</cp:revision>
  <dcterms:created xsi:type="dcterms:W3CDTF">2024-05-24T17:13:37Z</dcterms:created>
  <dcterms:modified xsi:type="dcterms:W3CDTF">2024-05-27T20:48:27Z</dcterms:modified>
</cp:coreProperties>
</file>