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1.png"/><Relationship Id="rId4" Type="http://schemas.openxmlformats.org/officeDocument/2006/relationships/image" Target="../media/image0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8.png"/><Relationship Id="rId4" Type="http://schemas.openxmlformats.org/officeDocument/2006/relationships/image" Target="../media/image0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Mashup de Dados</a:t>
            </a:r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Políticos Brasileiros</a:t>
            </a:r>
          </a:p>
        </p:txBody>
      </p:sp>
      <p:pic>
        <p:nvPicPr>
          <p:cNvPr id="56" name="Shape 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78400" y="0"/>
            <a:ext cx="938100" cy="123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Shape 5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26137" y="0"/>
            <a:ext cx="3217799" cy="12384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Shape 58"/>
          <p:cNvSpPr txBox="1"/>
          <p:nvPr/>
        </p:nvSpPr>
        <p:spPr>
          <a:xfrm>
            <a:off x="1982175" y="3516025"/>
            <a:ext cx="5309400" cy="10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en" sz="2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Equipe:</a:t>
            </a:r>
          </a:p>
          <a:p>
            <a:pPr lvl="0" rtl="0" algn="ctr">
              <a:lnSpc>
                <a:spcPct val="80000"/>
              </a:lnSpc>
              <a:spcBef>
                <a:spcPts val="0"/>
              </a:spcBef>
              <a:buClr>
                <a:srgbClr val="898989"/>
              </a:buClr>
              <a:buSzPct val="25000"/>
              <a:buFont typeface="Calibri"/>
              <a:buNone/>
            </a:pPr>
            <a:r>
              <a:rPr lang="en" sz="2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Salomão, Eduardo, Jonas, Hugo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" name="Shape 59"/>
          <p:cNvSpPr txBox="1"/>
          <p:nvPr/>
        </p:nvSpPr>
        <p:spPr>
          <a:xfrm>
            <a:off x="6966850" y="3068725"/>
            <a:ext cx="2068200" cy="19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ctrTitle"/>
          </p:nvPr>
        </p:nvSpPr>
        <p:spPr>
          <a:xfrm>
            <a:off x="311700" y="246325"/>
            <a:ext cx="8759700" cy="86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/>
              <a:t>Ontologia de Aplicação CGU</a:t>
            </a:r>
          </a:p>
        </p:txBody>
      </p:sp>
      <p:sp>
        <p:nvSpPr>
          <p:cNvPr id="125" name="Shape 125"/>
          <p:cNvSpPr txBox="1"/>
          <p:nvPr>
            <p:ph idx="1" type="subTitle"/>
          </p:nvPr>
        </p:nvSpPr>
        <p:spPr>
          <a:xfrm>
            <a:off x="311700" y="1227075"/>
            <a:ext cx="8520600" cy="35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just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sp>
        <p:nvSpPr>
          <p:cNvPr id="126" name="Shape 126"/>
          <p:cNvSpPr txBox="1"/>
          <p:nvPr/>
        </p:nvSpPr>
        <p:spPr>
          <a:xfrm>
            <a:off x="1982175" y="3516025"/>
            <a:ext cx="5309400" cy="10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lnSpc>
                <a:spcPct val="80000"/>
              </a:lnSpc>
              <a:spcBef>
                <a:spcPts val="0"/>
              </a:spcBef>
              <a:buNone/>
            </a:pPr>
            <a:r>
              <a:t/>
            </a:r>
            <a:endParaRPr sz="220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27" name="Shape 1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22700"/>
            <a:ext cx="8919000" cy="422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ctrTitle"/>
          </p:nvPr>
        </p:nvSpPr>
        <p:spPr>
          <a:xfrm>
            <a:off x="311700" y="246325"/>
            <a:ext cx="8759700" cy="86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/>
              <a:t>Ontologia de Aplicação TCU</a:t>
            </a:r>
          </a:p>
        </p:txBody>
      </p:sp>
      <p:sp>
        <p:nvSpPr>
          <p:cNvPr id="133" name="Shape 133"/>
          <p:cNvSpPr txBox="1"/>
          <p:nvPr>
            <p:ph idx="1" type="subTitle"/>
          </p:nvPr>
        </p:nvSpPr>
        <p:spPr>
          <a:xfrm>
            <a:off x="311700" y="1227075"/>
            <a:ext cx="8520600" cy="35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just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sp>
        <p:nvSpPr>
          <p:cNvPr id="134" name="Shape 134"/>
          <p:cNvSpPr txBox="1"/>
          <p:nvPr/>
        </p:nvSpPr>
        <p:spPr>
          <a:xfrm>
            <a:off x="1982175" y="3516025"/>
            <a:ext cx="5309400" cy="10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lnSpc>
                <a:spcPct val="80000"/>
              </a:lnSpc>
              <a:spcBef>
                <a:spcPts val="0"/>
              </a:spcBef>
              <a:buNone/>
            </a:pPr>
            <a:r>
              <a:t/>
            </a:r>
            <a:endParaRPr sz="220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35" name="Shape 1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26375"/>
            <a:ext cx="8918999" cy="404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ctrTitle"/>
          </p:nvPr>
        </p:nvSpPr>
        <p:spPr>
          <a:xfrm>
            <a:off x="311700" y="246325"/>
            <a:ext cx="8759700" cy="86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/>
              <a:t>Ontologia de Aplicação TSE</a:t>
            </a:r>
          </a:p>
        </p:txBody>
      </p:sp>
      <p:sp>
        <p:nvSpPr>
          <p:cNvPr id="141" name="Shape 141"/>
          <p:cNvSpPr txBox="1"/>
          <p:nvPr>
            <p:ph idx="1" type="subTitle"/>
          </p:nvPr>
        </p:nvSpPr>
        <p:spPr>
          <a:xfrm>
            <a:off x="311700" y="1227075"/>
            <a:ext cx="8520600" cy="35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just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sp>
        <p:nvSpPr>
          <p:cNvPr id="142" name="Shape 142"/>
          <p:cNvSpPr txBox="1"/>
          <p:nvPr/>
        </p:nvSpPr>
        <p:spPr>
          <a:xfrm>
            <a:off x="1982175" y="3516025"/>
            <a:ext cx="5309400" cy="10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lnSpc>
                <a:spcPct val="80000"/>
              </a:lnSpc>
              <a:spcBef>
                <a:spcPts val="0"/>
              </a:spcBef>
              <a:buNone/>
            </a:pPr>
            <a:r>
              <a:t/>
            </a:r>
            <a:endParaRPr sz="220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43" name="Shape 1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36725"/>
            <a:ext cx="8687150" cy="3939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type="ctrTitle"/>
          </p:nvPr>
        </p:nvSpPr>
        <p:spPr>
          <a:xfrm>
            <a:off x="311700" y="352500"/>
            <a:ext cx="8520600" cy="860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rPr lang="en"/>
              <a:t>Faltando</a:t>
            </a:r>
          </a:p>
        </p:txBody>
      </p:sp>
      <p:sp>
        <p:nvSpPr>
          <p:cNvPr id="149" name="Shape 149"/>
          <p:cNvSpPr txBox="1"/>
          <p:nvPr>
            <p:ph idx="1" type="subTitle"/>
          </p:nvPr>
        </p:nvSpPr>
        <p:spPr>
          <a:xfrm>
            <a:off x="311700" y="1316650"/>
            <a:ext cx="8520600" cy="3421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 algn="just">
              <a:spcBef>
                <a:spcPts val="0"/>
              </a:spcBef>
              <a:buSzPct val="100000"/>
              <a:buChar char="●"/>
            </a:pPr>
            <a:r>
              <a:rPr lang="en" sz="2400"/>
              <a:t>Desenvolver ontologia de aplicações dos políticos;</a:t>
            </a:r>
          </a:p>
          <a:p>
            <a:pPr indent="-381000" lvl="0" marL="457200" rtl="0" algn="just">
              <a:spcBef>
                <a:spcPts val="0"/>
              </a:spcBef>
              <a:buSzPct val="100000"/>
              <a:buChar char="●"/>
            </a:pPr>
            <a:r>
              <a:rPr lang="en" sz="2400"/>
              <a:t>Criar link entre os dados triplificados das fontes;</a:t>
            </a:r>
          </a:p>
          <a:p>
            <a:pPr indent="-381000" lvl="0" marL="457200" rtl="0" algn="just">
              <a:spcBef>
                <a:spcPts val="0"/>
              </a:spcBef>
              <a:buSzPct val="100000"/>
              <a:buChar char="●"/>
            </a:pPr>
            <a:r>
              <a:rPr lang="en" sz="2400"/>
              <a:t>Criar link com dados da DBPedia;</a:t>
            </a:r>
          </a:p>
          <a:p>
            <a:pPr indent="-381000" lvl="0" marL="457200" algn="just">
              <a:spcBef>
                <a:spcPts val="0"/>
              </a:spcBef>
              <a:buSzPct val="100000"/>
              <a:buChar char="●"/>
            </a:pPr>
            <a:r>
              <a:rPr lang="en" sz="2400"/>
              <a:t>Unir os dados para conclusão do Mashup;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ctrTitle"/>
          </p:nvPr>
        </p:nvSpPr>
        <p:spPr>
          <a:xfrm>
            <a:off x="311700" y="235975"/>
            <a:ext cx="8520600" cy="86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/>
              <a:t> </a:t>
            </a:r>
          </a:p>
        </p:txBody>
      </p:sp>
      <p:sp>
        <p:nvSpPr>
          <p:cNvPr id="155" name="Shape 155"/>
          <p:cNvSpPr txBox="1"/>
          <p:nvPr>
            <p:ph idx="1" type="subTitle"/>
          </p:nvPr>
        </p:nvSpPr>
        <p:spPr>
          <a:xfrm>
            <a:off x="311700" y="1227075"/>
            <a:ext cx="8520600" cy="35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Perguntas?</a:t>
            </a:r>
          </a:p>
        </p:txBody>
      </p:sp>
      <p:sp>
        <p:nvSpPr>
          <p:cNvPr id="156" name="Shape 156"/>
          <p:cNvSpPr txBox="1"/>
          <p:nvPr/>
        </p:nvSpPr>
        <p:spPr>
          <a:xfrm>
            <a:off x="1982175" y="3516025"/>
            <a:ext cx="5309400" cy="10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lnSpc>
                <a:spcPct val="80000"/>
              </a:lnSpc>
              <a:spcBef>
                <a:spcPts val="0"/>
              </a:spcBef>
              <a:buNone/>
            </a:pPr>
            <a:r>
              <a:t/>
            </a:r>
            <a:endParaRPr sz="220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ctrTitle"/>
          </p:nvPr>
        </p:nvSpPr>
        <p:spPr>
          <a:xfrm>
            <a:off x="311700" y="235975"/>
            <a:ext cx="8520600" cy="86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/>
              <a:t>Sumário</a:t>
            </a:r>
          </a:p>
        </p:txBody>
      </p:sp>
      <p:sp>
        <p:nvSpPr>
          <p:cNvPr id="65" name="Shape 65"/>
          <p:cNvSpPr txBox="1"/>
          <p:nvPr>
            <p:ph idx="1" type="subTitle"/>
          </p:nvPr>
        </p:nvSpPr>
        <p:spPr>
          <a:xfrm>
            <a:off x="311700" y="1097275"/>
            <a:ext cx="8520600" cy="3221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 algn="l">
              <a:spcBef>
                <a:spcPts val="0"/>
              </a:spcBef>
              <a:buChar char="●"/>
            </a:pPr>
            <a:r>
              <a:rPr lang="en"/>
              <a:t>Descrição</a:t>
            </a:r>
          </a:p>
          <a:p>
            <a:pPr indent="-228600" lvl="0" marL="457200" rtl="0" algn="l">
              <a:spcBef>
                <a:spcPts val="0"/>
              </a:spcBef>
              <a:buChar char="●"/>
            </a:pPr>
            <a:r>
              <a:rPr lang="en"/>
              <a:t>Passos</a:t>
            </a:r>
          </a:p>
          <a:p>
            <a:pPr indent="-228600" lvl="0" marL="457200" rtl="0" algn="l">
              <a:spcBef>
                <a:spcPts val="0"/>
              </a:spcBef>
              <a:buChar char="●"/>
            </a:pPr>
            <a:r>
              <a:rPr lang="en"/>
              <a:t>Perguntas</a:t>
            </a:r>
          </a:p>
          <a:p>
            <a:pPr indent="-228600" lvl="0" marL="457200" rtl="0" algn="l">
              <a:spcBef>
                <a:spcPts val="0"/>
              </a:spcBef>
              <a:buChar char="●"/>
            </a:pPr>
            <a:r>
              <a:rPr lang="en"/>
              <a:t>Passos para Mashup</a:t>
            </a:r>
          </a:p>
          <a:p>
            <a:pPr indent="-228600" lvl="0" marL="457200" rtl="0" algn="l">
              <a:spcBef>
                <a:spcPts val="0"/>
              </a:spcBef>
              <a:buChar char="●"/>
            </a:pPr>
            <a:r>
              <a:rPr lang="en"/>
              <a:t>Fontes</a:t>
            </a:r>
          </a:p>
          <a:p>
            <a:pPr indent="-228600" lvl="0" marL="457200" rtl="0" algn="l">
              <a:spcBef>
                <a:spcPts val="0"/>
              </a:spcBef>
              <a:buChar char="●"/>
            </a:pPr>
            <a:r>
              <a:rPr lang="en"/>
              <a:t>Modelo Relacional</a:t>
            </a:r>
          </a:p>
          <a:p>
            <a:pPr indent="-228600" lvl="0" marL="457200" rtl="0" algn="l">
              <a:spcBef>
                <a:spcPts val="0"/>
              </a:spcBef>
              <a:buChar char="●"/>
            </a:pPr>
            <a:r>
              <a:rPr lang="en"/>
              <a:t>Ontologias</a:t>
            </a:r>
          </a:p>
          <a:p>
            <a:pPr indent="-228600" lvl="0" marL="457200" rtl="0" algn="l">
              <a:spcBef>
                <a:spcPts val="0"/>
              </a:spcBef>
              <a:buChar char="●"/>
            </a:pPr>
            <a:r>
              <a:rPr lang="en"/>
              <a:t>Conclusão</a:t>
            </a:r>
          </a:p>
        </p:txBody>
      </p:sp>
      <p:sp>
        <p:nvSpPr>
          <p:cNvPr id="66" name="Shape 66"/>
          <p:cNvSpPr txBox="1"/>
          <p:nvPr/>
        </p:nvSpPr>
        <p:spPr>
          <a:xfrm>
            <a:off x="1982175" y="3516025"/>
            <a:ext cx="5309400" cy="10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lnSpc>
                <a:spcPct val="80000"/>
              </a:lnSpc>
              <a:spcBef>
                <a:spcPts val="0"/>
              </a:spcBef>
              <a:buNone/>
            </a:pPr>
            <a:r>
              <a:t/>
            </a:r>
            <a:endParaRPr sz="220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ctrTitle"/>
          </p:nvPr>
        </p:nvSpPr>
        <p:spPr>
          <a:xfrm>
            <a:off x="311700" y="235975"/>
            <a:ext cx="8520600" cy="86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/>
              <a:t>Descrição</a:t>
            </a:r>
          </a:p>
        </p:txBody>
      </p:sp>
      <p:sp>
        <p:nvSpPr>
          <p:cNvPr id="72" name="Shape 72"/>
          <p:cNvSpPr txBox="1"/>
          <p:nvPr>
            <p:ph idx="1" type="subTitle"/>
          </p:nvPr>
        </p:nvSpPr>
        <p:spPr>
          <a:xfrm>
            <a:off x="311700" y="1227075"/>
            <a:ext cx="8520600" cy="35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just">
              <a:spcBef>
                <a:spcPts val="0"/>
              </a:spcBef>
              <a:buNone/>
            </a:pPr>
            <a:r>
              <a:rPr lang="en" sz="2400"/>
              <a:t>Nosso projeto combinará dados sobre políticos brasileiros de diversas fontes de dados. Dessa forma iremos extrair informações específicas de cada político, tais como:</a:t>
            </a:r>
          </a:p>
          <a:p>
            <a:pPr indent="-381000" lvl="0" marL="457200" rtl="0" algn="just">
              <a:spcBef>
                <a:spcPts val="0"/>
              </a:spcBef>
              <a:buSzPct val="100000"/>
              <a:buChar char="●"/>
            </a:pPr>
            <a:r>
              <a:rPr lang="en" sz="2400"/>
              <a:t>bens;</a:t>
            </a:r>
          </a:p>
          <a:p>
            <a:pPr indent="-381000" lvl="0" marL="457200" rtl="0" algn="just">
              <a:spcBef>
                <a:spcPts val="0"/>
              </a:spcBef>
              <a:buSzPct val="100000"/>
              <a:buChar char="●"/>
            </a:pPr>
            <a:r>
              <a:rPr lang="en" sz="2400"/>
              <a:t>resultado de eleições passadas;</a:t>
            </a:r>
          </a:p>
          <a:p>
            <a:pPr indent="-381000" lvl="0" marL="457200" rtl="0" algn="just">
              <a:spcBef>
                <a:spcPts val="0"/>
              </a:spcBef>
              <a:buSzPct val="100000"/>
              <a:buChar char="●"/>
            </a:pPr>
            <a:r>
              <a:rPr lang="en" sz="2400"/>
              <a:t>processos judiciais;</a:t>
            </a:r>
          </a:p>
          <a:p>
            <a:pPr indent="-381000" lvl="0" marL="457200" rtl="0" algn="just">
              <a:spcBef>
                <a:spcPts val="0"/>
              </a:spcBef>
              <a:buSzPct val="100000"/>
              <a:buChar char="●"/>
            </a:pPr>
            <a:r>
              <a:rPr lang="en" sz="2400"/>
              <a:t>outros;</a:t>
            </a:r>
          </a:p>
        </p:txBody>
      </p:sp>
      <p:sp>
        <p:nvSpPr>
          <p:cNvPr id="73" name="Shape 73"/>
          <p:cNvSpPr txBox="1"/>
          <p:nvPr/>
        </p:nvSpPr>
        <p:spPr>
          <a:xfrm>
            <a:off x="1982175" y="3516025"/>
            <a:ext cx="5309400" cy="10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lnSpc>
                <a:spcPct val="80000"/>
              </a:lnSpc>
              <a:spcBef>
                <a:spcPts val="0"/>
              </a:spcBef>
              <a:buNone/>
            </a:pPr>
            <a:r>
              <a:t/>
            </a:r>
            <a:endParaRPr sz="220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ctrTitle"/>
          </p:nvPr>
        </p:nvSpPr>
        <p:spPr>
          <a:xfrm>
            <a:off x="311700" y="235975"/>
            <a:ext cx="8520600" cy="86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/>
              <a:t>Perguntas</a:t>
            </a:r>
          </a:p>
        </p:txBody>
      </p:sp>
      <p:sp>
        <p:nvSpPr>
          <p:cNvPr id="79" name="Shape 79"/>
          <p:cNvSpPr txBox="1"/>
          <p:nvPr>
            <p:ph idx="1" type="subTitle"/>
          </p:nvPr>
        </p:nvSpPr>
        <p:spPr>
          <a:xfrm>
            <a:off x="311700" y="1227075"/>
            <a:ext cx="8520600" cy="35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 algn="just">
              <a:spcBef>
                <a:spcPts val="0"/>
              </a:spcBef>
              <a:buSzPct val="100000"/>
              <a:buChar char="●"/>
            </a:pPr>
            <a:r>
              <a:rPr lang="en" sz="2400"/>
              <a:t>Cargos concorridos nas eleições passadas;</a:t>
            </a:r>
          </a:p>
          <a:p>
            <a:pPr indent="-381000" lvl="0" marL="457200" rtl="0" algn="just">
              <a:spcBef>
                <a:spcPts val="0"/>
              </a:spcBef>
              <a:buSzPct val="100000"/>
              <a:buChar char="●"/>
            </a:pPr>
            <a:r>
              <a:rPr lang="en" sz="2400"/>
              <a:t>Resultado das eleições passadas;</a:t>
            </a:r>
          </a:p>
          <a:p>
            <a:pPr indent="-381000" lvl="0" marL="457200" rtl="0" algn="just">
              <a:spcBef>
                <a:spcPts val="0"/>
              </a:spcBef>
              <a:buSzPct val="100000"/>
              <a:buChar char="●"/>
            </a:pPr>
            <a:r>
              <a:rPr lang="en" sz="2400"/>
              <a:t>Candidatos impeditos;</a:t>
            </a:r>
          </a:p>
          <a:p>
            <a:pPr indent="-381000" lvl="0" marL="457200" rtl="0" algn="just">
              <a:spcBef>
                <a:spcPts val="0"/>
              </a:spcBef>
              <a:buSzPct val="100000"/>
              <a:buChar char="●"/>
            </a:pPr>
            <a:r>
              <a:rPr lang="en" sz="2400"/>
              <a:t>Quantidade de candidaturas;</a:t>
            </a:r>
          </a:p>
          <a:p>
            <a:pPr indent="-381000" lvl="0" marL="457200" rtl="0" algn="just">
              <a:spcBef>
                <a:spcPts val="0"/>
              </a:spcBef>
              <a:buSzPct val="100000"/>
              <a:buChar char="●"/>
            </a:pPr>
            <a:r>
              <a:rPr lang="en" sz="2400"/>
              <a:t>Quantidade de candidatos por Estado;</a:t>
            </a:r>
          </a:p>
          <a:p>
            <a:pPr indent="-381000" lvl="0" marL="457200" rtl="0" algn="just">
              <a:spcBef>
                <a:spcPts val="0"/>
              </a:spcBef>
              <a:buSzPct val="100000"/>
              <a:buChar char="●"/>
            </a:pPr>
            <a:r>
              <a:rPr lang="en" sz="2400"/>
              <a:t>Candidatos eleitos e efetivos;</a:t>
            </a:r>
          </a:p>
          <a:p>
            <a:pPr indent="-381000" lvl="0" marL="457200" rtl="0" algn="just">
              <a:spcBef>
                <a:spcPts val="0"/>
              </a:spcBef>
              <a:buSzPct val="100000"/>
              <a:buChar char="●"/>
            </a:pPr>
            <a:r>
              <a:rPr lang="en" sz="2400"/>
              <a:t>Evolução do patrimônio;</a:t>
            </a:r>
          </a:p>
        </p:txBody>
      </p:sp>
      <p:sp>
        <p:nvSpPr>
          <p:cNvPr id="80" name="Shape 80"/>
          <p:cNvSpPr txBox="1"/>
          <p:nvPr/>
        </p:nvSpPr>
        <p:spPr>
          <a:xfrm>
            <a:off x="1982175" y="3516025"/>
            <a:ext cx="5309400" cy="10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lnSpc>
                <a:spcPct val="80000"/>
              </a:lnSpc>
              <a:spcBef>
                <a:spcPts val="0"/>
              </a:spcBef>
              <a:buNone/>
            </a:pPr>
            <a:r>
              <a:t/>
            </a:r>
            <a:endParaRPr sz="220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ctrTitle"/>
          </p:nvPr>
        </p:nvSpPr>
        <p:spPr>
          <a:xfrm>
            <a:off x="311700" y="235975"/>
            <a:ext cx="8520600" cy="86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/>
              <a:t>Passos para Mashup</a:t>
            </a:r>
          </a:p>
        </p:txBody>
      </p:sp>
      <p:sp>
        <p:nvSpPr>
          <p:cNvPr id="86" name="Shape 86"/>
          <p:cNvSpPr txBox="1"/>
          <p:nvPr>
            <p:ph idx="1" type="subTitle"/>
          </p:nvPr>
        </p:nvSpPr>
        <p:spPr>
          <a:xfrm>
            <a:off x="311700" y="1227075"/>
            <a:ext cx="8520600" cy="35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 algn="just">
              <a:spcBef>
                <a:spcPts val="0"/>
              </a:spcBef>
              <a:buSzPct val="100000"/>
              <a:buChar char="●"/>
            </a:pPr>
            <a:r>
              <a:rPr lang="en" sz="2400"/>
              <a:t>Coletar dados</a:t>
            </a:r>
          </a:p>
          <a:p>
            <a:pPr indent="-381000" lvl="0" marL="457200" rtl="0" algn="just">
              <a:spcBef>
                <a:spcPts val="0"/>
              </a:spcBef>
              <a:buSzPct val="100000"/>
              <a:buChar char="●"/>
            </a:pPr>
            <a:r>
              <a:rPr lang="en" sz="2400"/>
              <a:t>Criar ontologia</a:t>
            </a:r>
          </a:p>
          <a:p>
            <a:pPr indent="-381000" lvl="0" marL="457200" rtl="0" algn="just">
              <a:spcBef>
                <a:spcPts val="0"/>
              </a:spcBef>
              <a:buSzPct val="100000"/>
              <a:buChar char="●"/>
            </a:pPr>
            <a:r>
              <a:rPr lang="en" sz="2400"/>
              <a:t>Alinhar vocabulários</a:t>
            </a:r>
          </a:p>
          <a:p>
            <a:pPr indent="-381000" lvl="0" marL="457200" rtl="0" algn="just">
              <a:spcBef>
                <a:spcPts val="0"/>
              </a:spcBef>
              <a:buSzPct val="100000"/>
              <a:buChar char="●"/>
            </a:pPr>
            <a:r>
              <a:rPr lang="en" sz="2400"/>
              <a:t>Qualificar e realizar a fusão dos dados</a:t>
            </a:r>
          </a:p>
          <a:p>
            <a:pPr indent="-381000" lvl="0" marL="457200" rtl="0" algn="just">
              <a:spcBef>
                <a:spcPts val="0"/>
              </a:spcBef>
              <a:buSzPct val="100000"/>
              <a:buChar char="●"/>
            </a:pPr>
            <a:r>
              <a:rPr lang="en" sz="2400"/>
              <a:t>Saída</a:t>
            </a:r>
          </a:p>
        </p:txBody>
      </p:sp>
      <p:sp>
        <p:nvSpPr>
          <p:cNvPr id="87" name="Shape 87"/>
          <p:cNvSpPr txBox="1"/>
          <p:nvPr/>
        </p:nvSpPr>
        <p:spPr>
          <a:xfrm>
            <a:off x="1982175" y="3516025"/>
            <a:ext cx="5309400" cy="10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lnSpc>
                <a:spcPct val="80000"/>
              </a:lnSpc>
              <a:spcBef>
                <a:spcPts val="0"/>
              </a:spcBef>
              <a:buNone/>
            </a:pPr>
            <a:r>
              <a:t/>
            </a:r>
            <a:endParaRPr sz="220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ctrTitle"/>
          </p:nvPr>
        </p:nvSpPr>
        <p:spPr>
          <a:xfrm>
            <a:off x="311700" y="235975"/>
            <a:ext cx="8520600" cy="86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/>
              <a:t>Fontes</a:t>
            </a:r>
          </a:p>
        </p:txBody>
      </p:sp>
      <p:sp>
        <p:nvSpPr>
          <p:cNvPr id="93" name="Shape 93"/>
          <p:cNvSpPr txBox="1"/>
          <p:nvPr>
            <p:ph idx="1" type="subTitle"/>
          </p:nvPr>
        </p:nvSpPr>
        <p:spPr>
          <a:xfrm>
            <a:off x="424750" y="1215275"/>
            <a:ext cx="8407500" cy="352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 algn="just">
              <a:spcBef>
                <a:spcPts val="0"/>
              </a:spcBef>
              <a:buSzPct val="100000"/>
              <a:buChar char="●"/>
            </a:pPr>
            <a:r>
              <a:rPr lang="en" sz="2400"/>
              <a:t>Dados aberto do Governo</a:t>
            </a:r>
          </a:p>
          <a:p>
            <a:pPr indent="-381000" lvl="0" marL="457200" rtl="0" algn="just">
              <a:spcBef>
                <a:spcPts val="0"/>
              </a:spcBef>
              <a:buSzPct val="100000"/>
              <a:buChar char="●"/>
            </a:pPr>
            <a:r>
              <a:rPr lang="en" sz="2400"/>
              <a:t>Tribunal de contas da União</a:t>
            </a:r>
          </a:p>
          <a:p>
            <a:pPr indent="-381000" lvl="0" marL="457200" rtl="0" algn="just">
              <a:spcBef>
                <a:spcPts val="0"/>
              </a:spcBef>
              <a:buSzPct val="100000"/>
              <a:buChar char="●"/>
            </a:pPr>
            <a:r>
              <a:rPr lang="en" sz="2400"/>
              <a:t>Portal da Transparência</a:t>
            </a:r>
          </a:p>
          <a:p>
            <a:pPr indent="-381000" lvl="0" marL="457200" rtl="0" algn="just">
              <a:spcBef>
                <a:spcPts val="0"/>
              </a:spcBef>
              <a:buSzPct val="100000"/>
              <a:buChar char="●"/>
            </a:pPr>
            <a:r>
              <a:rPr lang="en" sz="2400"/>
              <a:t>Dados da Câmera dos deputados</a:t>
            </a:r>
          </a:p>
        </p:txBody>
      </p:sp>
      <p:sp>
        <p:nvSpPr>
          <p:cNvPr id="94" name="Shape 94"/>
          <p:cNvSpPr txBox="1"/>
          <p:nvPr/>
        </p:nvSpPr>
        <p:spPr>
          <a:xfrm>
            <a:off x="1982175" y="3516025"/>
            <a:ext cx="5309400" cy="10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lnSpc>
                <a:spcPct val="80000"/>
              </a:lnSpc>
              <a:spcBef>
                <a:spcPts val="0"/>
              </a:spcBef>
              <a:buNone/>
            </a:pPr>
            <a:r>
              <a:t/>
            </a:r>
            <a:endParaRPr sz="220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ctrTitle"/>
          </p:nvPr>
        </p:nvSpPr>
        <p:spPr>
          <a:xfrm>
            <a:off x="311700" y="235975"/>
            <a:ext cx="8520600" cy="86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/>
              <a:t>Fontes</a:t>
            </a:r>
          </a:p>
        </p:txBody>
      </p:sp>
      <p:sp>
        <p:nvSpPr>
          <p:cNvPr id="100" name="Shape 100"/>
          <p:cNvSpPr txBox="1"/>
          <p:nvPr>
            <p:ph idx="1" type="subTitle"/>
          </p:nvPr>
        </p:nvSpPr>
        <p:spPr>
          <a:xfrm>
            <a:off x="4613300" y="1899600"/>
            <a:ext cx="4218900" cy="2513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just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sp>
        <p:nvSpPr>
          <p:cNvPr id="101" name="Shape 101"/>
          <p:cNvSpPr txBox="1"/>
          <p:nvPr/>
        </p:nvSpPr>
        <p:spPr>
          <a:xfrm>
            <a:off x="1982175" y="3516025"/>
            <a:ext cx="5309400" cy="10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lnSpc>
                <a:spcPct val="80000"/>
              </a:lnSpc>
              <a:spcBef>
                <a:spcPts val="0"/>
              </a:spcBef>
              <a:buNone/>
            </a:pPr>
            <a:r>
              <a:t/>
            </a:r>
            <a:endParaRPr sz="220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Screen Shot 2016-07-07 at 12.51.45 PM.png" id="102" name="Shape 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97275"/>
            <a:ext cx="4120754" cy="35396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6-07-07 at 12.56.40 PM.png" id="103" name="Shape 10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87200" y="1097275"/>
            <a:ext cx="4271125" cy="353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ctrTitle"/>
          </p:nvPr>
        </p:nvSpPr>
        <p:spPr>
          <a:xfrm>
            <a:off x="311700" y="235975"/>
            <a:ext cx="8520600" cy="86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/>
              <a:t>Fontes</a:t>
            </a:r>
          </a:p>
        </p:txBody>
      </p:sp>
      <p:sp>
        <p:nvSpPr>
          <p:cNvPr id="109" name="Shape 109"/>
          <p:cNvSpPr txBox="1"/>
          <p:nvPr>
            <p:ph idx="1" type="subTitle"/>
          </p:nvPr>
        </p:nvSpPr>
        <p:spPr>
          <a:xfrm>
            <a:off x="4613300" y="1097275"/>
            <a:ext cx="3468900" cy="3008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just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sp>
        <p:nvSpPr>
          <p:cNvPr id="110" name="Shape 110"/>
          <p:cNvSpPr txBox="1"/>
          <p:nvPr/>
        </p:nvSpPr>
        <p:spPr>
          <a:xfrm>
            <a:off x="1982175" y="3516025"/>
            <a:ext cx="5309400" cy="10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lnSpc>
                <a:spcPct val="80000"/>
              </a:lnSpc>
              <a:spcBef>
                <a:spcPts val="0"/>
              </a:spcBef>
              <a:buNone/>
            </a:pPr>
            <a:r>
              <a:t/>
            </a:r>
            <a:endParaRPr sz="220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Screen Shot 2016-07-07 at 12.58.47 PM.png" id="111" name="Shape 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149" y="1097275"/>
            <a:ext cx="8060450" cy="324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ctrTitle"/>
          </p:nvPr>
        </p:nvSpPr>
        <p:spPr>
          <a:xfrm>
            <a:off x="93300" y="235975"/>
            <a:ext cx="8916000" cy="86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 sz="2800"/>
              <a:t>Modelo Relacional: candidatos a políticos e seus bens</a:t>
            </a:r>
          </a:p>
        </p:txBody>
      </p:sp>
      <p:sp>
        <p:nvSpPr>
          <p:cNvPr id="117" name="Shape 117"/>
          <p:cNvSpPr txBox="1"/>
          <p:nvPr>
            <p:ph idx="1" type="subTitle"/>
          </p:nvPr>
        </p:nvSpPr>
        <p:spPr>
          <a:xfrm>
            <a:off x="311700" y="1227075"/>
            <a:ext cx="8520600" cy="3539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just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sp>
        <p:nvSpPr>
          <p:cNvPr id="118" name="Shape 118"/>
          <p:cNvSpPr txBox="1"/>
          <p:nvPr/>
        </p:nvSpPr>
        <p:spPr>
          <a:xfrm>
            <a:off x="1982175" y="3516025"/>
            <a:ext cx="5309400" cy="10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lnSpc>
                <a:spcPct val="80000"/>
              </a:lnSpc>
              <a:spcBef>
                <a:spcPts val="0"/>
              </a:spcBef>
              <a:buNone/>
            </a:pPr>
            <a:r>
              <a:t/>
            </a:r>
            <a:endParaRPr sz="220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Screen Shot 2016-07-07 at 12.47.26 PM.png" id="119" name="Shape 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97274"/>
            <a:ext cx="8484552" cy="4046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