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91" r:id="rId3"/>
    <p:sldId id="295" r:id="rId4"/>
    <p:sldId id="296" r:id="rId5"/>
    <p:sldId id="276" r:id="rId6"/>
    <p:sldId id="297" r:id="rId7"/>
    <p:sldId id="277" r:id="rId8"/>
    <p:sldId id="283" r:id="rId9"/>
    <p:sldId id="270" r:id="rId10"/>
    <p:sldId id="282" r:id="rId11"/>
    <p:sldId id="279" r:id="rId12"/>
    <p:sldId id="285" r:id="rId13"/>
    <p:sldId id="260" r:id="rId14"/>
    <p:sldId id="298" r:id="rId15"/>
    <p:sldId id="299" r:id="rId16"/>
    <p:sldId id="266" r:id="rId17"/>
    <p:sldId id="300" r:id="rId18"/>
    <p:sldId id="267" r:id="rId19"/>
    <p:sldId id="281" r:id="rId20"/>
    <p:sldId id="268" r:id="rId21"/>
    <p:sldId id="287" r:id="rId22"/>
    <p:sldId id="301" r:id="rId23"/>
    <p:sldId id="289" r:id="rId24"/>
    <p:sldId id="290" r:id="rId25"/>
    <p:sldId id="271" r:id="rId26"/>
    <p:sldId id="269" r:id="rId27"/>
    <p:sldId id="273" r:id="rId28"/>
    <p:sldId id="272" r:id="rId29"/>
    <p:sldId id="274" r:id="rId30"/>
    <p:sldId id="286" r:id="rId31"/>
    <p:sldId id="280" r:id="rId32"/>
    <p:sldId id="284"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gmin"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983" autoAdjust="0"/>
  </p:normalViewPr>
  <p:slideViewPr>
    <p:cSldViewPr>
      <p:cViewPr varScale="1">
        <p:scale>
          <a:sx n="77" d="100"/>
          <a:sy n="77" d="100"/>
        </p:scale>
        <p:origin x="-12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1B7A1-42C1-4AAB-9818-AEAD2CCD0EC8}" type="datetimeFigureOut">
              <a:rPr lang="en-US" smtClean="0"/>
              <a:pPr/>
              <a:t>7/15/2012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BF6D2-1EE2-4D2E-8AE1-7F9BF62D2B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experiment 2 we changed the defaults ranges </a:t>
            </a:r>
            <a:r>
              <a:rPr lang="en-US" baseline="0" smtClean="0"/>
              <a:t>with extreme ones.</a:t>
            </a:r>
            <a:endParaRPr lang="en-US" dirty="0"/>
          </a:p>
        </p:txBody>
      </p:sp>
      <p:sp>
        <p:nvSpPr>
          <p:cNvPr id="4" name="Slide Number Placeholder 3"/>
          <p:cNvSpPr>
            <a:spLocks noGrp="1"/>
          </p:cNvSpPr>
          <p:nvPr>
            <p:ph type="sldNum" sz="quarter" idx="10"/>
          </p:nvPr>
        </p:nvSpPr>
        <p:spPr/>
        <p:txBody>
          <a:bodyPr/>
          <a:lstStyle/>
          <a:p>
            <a:fld id="{9D1BF6D2-1EE2-4D2E-8AE1-7F9BF62D2BE0}"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Starting from the root of the abstract syntax tree, RUGRAT keeps instantiating syntax rules. When there are multiple rules available for a non-terminal, we randomly  choose one that satisfies the overall program configuration. For example, if we have reached the configured maximum depth of nested conditions in the current method, we skip the </a:t>
            </a:r>
            <a:r>
              <a:rPr lang="en-US" sz="1200" i="1" kern="1200" baseline="0" dirty="0" smtClean="0">
                <a:solidFill>
                  <a:schemeClr val="tx1"/>
                </a:solidFill>
                <a:latin typeface="+mn-lt"/>
                <a:ea typeface="+mn-ea"/>
                <a:cs typeface="+mn-cs"/>
              </a:rPr>
              <a:t>if-else </a:t>
            </a:r>
            <a:r>
              <a:rPr lang="en-US" sz="1200" i="0" kern="1200" baseline="0" dirty="0" smtClean="0">
                <a:solidFill>
                  <a:schemeClr val="tx1"/>
                </a:solidFill>
                <a:latin typeface="+mn-lt"/>
                <a:ea typeface="+mn-ea"/>
                <a:cs typeface="+mn-cs"/>
              </a:rPr>
              <a:t>rule</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Similarly, if we</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have reached the configured total LOC, we choose only terminals.</a:t>
            </a:r>
            <a:endParaRPr lang="en-US" dirty="0" smtClean="0"/>
          </a:p>
          <a:p>
            <a:endParaRPr lang="en-US" dirty="0"/>
          </a:p>
        </p:txBody>
      </p:sp>
      <p:sp>
        <p:nvSpPr>
          <p:cNvPr id="4" name="Slide Number Placeholder 3"/>
          <p:cNvSpPr>
            <a:spLocks noGrp="1"/>
          </p:cNvSpPr>
          <p:nvPr>
            <p:ph type="sldNum" sz="quarter" idx="10"/>
          </p:nvPr>
        </p:nvSpPr>
        <p:spPr/>
        <p:txBody>
          <a:bodyPr/>
          <a:lstStyle/>
          <a:p>
            <a:fld id="{9D1BF6D2-1EE2-4D2E-8AE1-7F9BF62D2BE0}"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Experimental results for RUGRAT-generated programs. The x-axis shows LOC on a logarithmic scale, the y-axis shows a RAT tool’s runtime and the number of  warnings it produced. ‘Max’ and ‘Min’ refer to our maximum and minimum RAT tool configurations. Each data point in 2(a) and 2(c) is the average of 10 AUTs from RUGRAT’s default parameter range (experiment 1), 2(b) shows a single data point each from a wider range of configuration parameters (experiment 2).</a:t>
            </a:r>
            <a:endParaRPr lang="en-US" dirty="0"/>
          </a:p>
        </p:txBody>
      </p:sp>
      <p:sp>
        <p:nvSpPr>
          <p:cNvPr id="4" name="Slide Number Placeholder 3"/>
          <p:cNvSpPr>
            <a:spLocks noGrp="1"/>
          </p:cNvSpPr>
          <p:nvPr>
            <p:ph type="sldNum" sz="quarter" idx="10"/>
          </p:nvPr>
        </p:nvSpPr>
        <p:spPr/>
        <p:txBody>
          <a:bodyPr/>
          <a:lstStyle/>
          <a:p>
            <a:fld id="{9D1BF6D2-1EE2-4D2E-8AE1-7F9BF62D2BE0}"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limitations only affect analysis of generated programs. However, we have found real (manually written as well as generated but then manually edited) applications on</a:t>
            </a:r>
          </a:p>
          <a:p>
            <a:r>
              <a:rPr lang="en-US" sz="1200" kern="1200" baseline="0" dirty="0" err="1" smtClean="0">
                <a:solidFill>
                  <a:schemeClr val="tx1"/>
                </a:solidFill>
                <a:latin typeface="+mn-lt"/>
                <a:ea typeface="+mn-ea"/>
                <a:cs typeface="+mn-cs"/>
              </a:rPr>
              <a:t>SourceForge</a:t>
            </a:r>
            <a:r>
              <a:rPr lang="en-US" sz="1200" kern="1200" baseline="0" dirty="0" smtClean="0">
                <a:solidFill>
                  <a:schemeClr val="tx1"/>
                </a:solidFill>
                <a:latin typeface="+mn-lt"/>
                <a:ea typeface="+mn-ea"/>
                <a:cs typeface="+mn-cs"/>
              </a:rPr>
              <a:t> that have such large classes, including Apache Derby, </a:t>
            </a:r>
            <a:r>
              <a:rPr lang="en-US" sz="1200" kern="1200" baseline="0" dirty="0" err="1" smtClean="0">
                <a:solidFill>
                  <a:schemeClr val="tx1"/>
                </a:solidFill>
                <a:latin typeface="+mn-lt"/>
                <a:ea typeface="+mn-ea"/>
                <a:cs typeface="+mn-cs"/>
              </a:rPr>
              <a:t>DoctorJ</a:t>
            </a:r>
            <a:r>
              <a:rPr lang="en-US" sz="1200" kern="1200" baseline="0" dirty="0" smtClean="0">
                <a:solidFill>
                  <a:schemeClr val="tx1"/>
                </a:solidFill>
                <a:latin typeface="+mn-lt"/>
                <a:ea typeface="+mn-ea"/>
                <a:cs typeface="+mn-cs"/>
              </a:rPr>
              <a:t>, Drools, and </a:t>
            </a:r>
            <a:r>
              <a:rPr lang="en-US" sz="1200" kern="1200" baseline="0" dirty="0" err="1" smtClean="0">
                <a:solidFill>
                  <a:schemeClr val="tx1"/>
                </a:solidFill>
                <a:latin typeface="+mn-lt"/>
                <a:ea typeface="+mn-ea"/>
                <a:cs typeface="+mn-cs"/>
              </a:rPr>
              <a:t>OpenJDK</a:t>
            </a:r>
            <a:r>
              <a:rPr lang="en-US" sz="1200" kern="1200" baseline="0" dirty="0" smtClean="0">
                <a:solidFill>
                  <a:schemeClr val="tx1"/>
                </a:solidFill>
                <a:latin typeface="+mn-lt"/>
                <a:ea typeface="+mn-ea"/>
                <a:cs typeface="+mn-cs"/>
              </a:rPr>
              <a:t>. Reducing the number of methods for some of the applications caused FindBugs to report warnings where it was previously skipping the analysis.</a:t>
            </a:r>
            <a:endParaRPr lang="en-US" dirty="0"/>
          </a:p>
        </p:txBody>
      </p:sp>
      <p:sp>
        <p:nvSpPr>
          <p:cNvPr id="4" name="Slide Number Placeholder 3"/>
          <p:cNvSpPr>
            <a:spLocks noGrp="1"/>
          </p:cNvSpPr>
          <p:nvPr>
            <p:ph type="sldNum" sz="quarter" idx="10"/>
          </p:nvPr>
        </p:nvSpPr>
        <p:spPr/>
        <p:txBody>
          <a:bodyPr/>
          <a:lstStyle/>
          <a:p>
            <a:fld id="{9D1BF6D2-1EE2-4D2E-8AE1-7F9BF62D2BE0}"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Randoop applies feedback-directed test generation on AUT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deduce program behavior and create assertions to detect</a:t>
            </a:r>
          </a:p>
          <a:p>
            <a:r>
              <a:rPr lang="en-US" sz="1200" kern="1200" baseline="0" dirty="0" smtClean="0">
                <a:solidFill>
                  <a:schemeClr val="tx1"/>
                </a:solidFill>
                <a:latin typeface="+mn-lt"/>
                <a:ea typeface="+mn-ea"/>
                <a:cs typeface="+mn-cs"/>
              </a:rPr>
              <a:t>bugs. Randoop does not have any flags or configuration options we could set for our configurations. By default, it runs either for</a:t>
            </a:r>
          </a:p>
          <a:p>
            <a:r>
              <a:rPr lang="en-US" sz="1200" kern="1200" baseline="0" dirty="0" smtClean="0">
                <a:solidFill>
                  <a:schemeClr val="tx1"/>
                </a:solidFill>
                <a:latin typeface="+mn-lt"/>
                <a:ea typeface="+mn-ea"/>
                <a:cs typeface="+mn-cs"/>
              </a:rPr>
              <a:t>100 seconds or until 100,000,000 tests are generated. We limit the timing to 100 seconds and 2,400 seconds (40 minutes) for the minimum</a:t>
            </a:r>
          </a:p>
          <a:p>
            <a:r>
              <a:rPr lang="en-US" sz="1200" kern="1200" baseline="0" dirty="0" smtClean="0">
                <a:solidFill>
                  <a:schemeClr val="tx1"/>
                </a:solidFill>
                <a:latin typeface="+mn-lt"/>
                <a:ea typeface="+mn-ea"/>
                <a:cs typeface="+mn-cs"/>
              </a:rPr>
              <a:t>and the maximum configurations, respectively.</a:t>
            </a:r>
            <a:endParaRPr lang="en-US" dirty="0"/>
          </a:p>
        </p:txBody>
      </p:sp>
      <p:sp>
        <p:nvSpPr>
          <p:cNvPr id="4" name="Slide Number Placeholder 3"/>
          <p:cNvSpPr>
            <a:spLocks noGrp="1"/>
          </p:cNvSpPr>
          <p:nvPr>
            <p:ph type="sldNum" sz="quarter" idx="10"/>
          </p:nvPr>
        </p:nvSpPr>
        <p:spPr/>
        <p:txBody>
          <a:bodyPr/>
          <a:lstStyle/>
          <a:p>
            <a:fld id="{9D1BF6D2-1EE2-4D2E-8AE1-7F9BF62D2BE0}"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Syntactically correct but semantically meaning</a:t>
            </a:r>
            <a:r>
              <a:rPr lang="en-US" baseline="0" dirty="0" smtClean="0"/>
              <a:t>less SQL statements to evaluate SQL query optimizer performance</a:t>
            </a:r>
          </a:p>
          <a:p>
            <a:r>
              <a:rPr lang="en-US" sz="1200" kern="1200" baseline="0" dirty="0" smtClean="0">
                <a:solidFill>
                  <a:schemeClr val="tx1"/>
                </a:solidFill>
                <a:latin typeface="+mn-lt"/>
                <a:ea typeface="+mn-ea"/>
                <a:cs typeface="+mn-cs"/>
              </a:rPr>
              <a:t>Grammar-based test input generation can be divided into two broad categories, random and systematic</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smtClean="0">
                <a:solidFill>
                  <a:schemeClr val="tx1"/>
                </a:solidFill>
                <a:latin typeface="+mn-lt"/>
                <a:ea typeface="+mn-ea"/>
                <a:cs typeface="+mn-cs"/>
              </a:rPr>
              <a:t>Hanford created for PL/1 </a:t>
            </a:r>
            <a:endParaRPr lang="en-US" sz="1200" kern="1200" baseline="0" dirty="0" smtClean="0">
              <a:solidFill>
                <a:schemeClr val="tx1"/>
              </a:solidFill>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1BF6D2-1EE2-4D2E-8AE1-7F9BF62D2BE0}"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BDE859-86ED-48A5-AAF6-6174138750CB}" type="datetime1">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2D239-0946-45FB-9368-94E31A5E96AA}" type="datetime1">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5FCCEA-25F6-4FD3-B1C3-45FF05865A88}" type="datetime1">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F78E3-5B9B-4D09-B3D5-1BBD8D0E3689}" type="datetime1">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D893B-EB05-47FD-B747-7EB7EFA1F8DD}" type="datetime1">
              <a:rPr lang="en-US" smtClean="0"/>
              <a:pPr/>
              <a:t>7/15/2012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D461AF-130A-41CB-96EF-EE9ACC296641}" type="datetime1">
              <a:rPr lang="en-US" smtClean="0"/>
              <a:pPr/>
              <a:t>7/15/2012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08D68-DABD-4CD9-9D0E-BA5DE9611060}" type="datetime1">
              <a:rPr lang="en-US" smtClean="0"/>
              <a:pPr/>
              <a:t>7/15/2012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CD098A-1A70-4948-8849-7E190A9356AB}" type="datetime1">
              <a:rPr lang="en-US" smtClean="0"/>
              <a:pPr/>
              <a:t>7/15/2012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2F480-BEAC-41F2-ABAB-D4E1BA1E9F62}" type="datetime1">
              <a:rPr lang="en-US" smtClean="0"/>
              <a:pPr/>
              <a:t>7/15/2012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57F8F-B86A-40B5-9D08-01698CDF34FA}" type="datetime1">
              <a:rPr lang="en-US" smtClean="0"/>
              <a:pPr/>
              <a:t>7/15/2012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FE4E2-0352-4A42-85FF-6A248252A44B}" type="datetime1">
              <a:rPr lang="en-US" smtClean="0"/>
              <a:pPr/>
              <a:t>7/15/2012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2F305-2A31-4FEF-B29C-C67A75D1D4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241B3-B6D1-4A3F-9665-3ACDA555CF84}" type="datetime1">
              <a:rPr lang="en-US" smtClean="0"/>
              <a:pPr/>
              <a:t>7/15/2012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2F305-2A31-4FEF-B29C-C67A75D1D4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dirty="0" smtClean="0">
                <a:solidFill>
                  <a:schemeClr val="tx2"/>
                </a:solidFill>
              </a:rPr>
              <a:t>Evaluating Program Analysis and Testing Tools with the RUGRAT Random Program Benchmark Application Generator</a:t>
            </a:r>
            <a:endParaRPr lang="en-US" dirty="0">
              <a:solidFill>
                <a:schemeClr val="tx2"/>
              </a:solidFill>
            </a:endParaRPr>
          </a:p>
        </p:txBody>
      </p:sp>
      <p:pic>
        <p:nvPicPr>
          <p:cNvPr id="1027" name="Picture 3" descr="C:\Documents and Settings\Ishtiaque\Desktop\RUGRAT\ISSTA 2012\Presentation\Images\authornames.JPG"/>
          <p:cNvPicPr>
            <a:picLocks noChangeAspect="1" noChangeArrowheads="1"/>
          </p:cNvPicPr>
          <p:nvPr/>
        </p:nvPicPr>
        <p:blipFill>
          <a:blip r:embed="rId2" cstate="print"/>
          <a:srcRect/>
          <a:stretch>
            <a:fillRect/>
          </a:stretch>
        </p:blipFill>
        <p:spPr bwMode="auto">
          <a:xfrm>
            <a:off x="381000" y="3371850"/>
            <a:ext cx="8124825" cy="2952750"/>
          </a:xfrm>
          <a:prstGeom prst="rect">
            <a:avLst/>
          </a:prstGeom>
          <a:noFill/>
        </p:spPr>
      </p:pic>
      <p:sp>
        <p:nvSpPr>
          <p:cNvPr id="8" name="TextBox 7"/>
          <p:cNvSpPr txBox="1"/>
          <p:nvPr/>
        </p:nvSpPr>
        <p:spPr>
          <a:xfrm>
            <a:off x="2590800" y="6248400"/>
            <a:ext cx="3886200" cy="369332"/>
          </a:xfrm>
          <a:prstGeom prst="rect">
            <a:avLst/>
          </a:prstGeom>
          <a:noFill/>
        </p:spPr>
        <p:txBody>
          <a:bodyPr wrap="square" rtlCol="0">
            <a:spAutoFit/>
          </a:bodyPr>
          <a:lstStyle/>
          <a:p>
            <a:pPr algn="ctr"/>
            <a:r>
              <a:rPr lang="en-US" dirty="0" smtClean="0"/>
              <a:t>15 July, 2012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3" descr="implementation.JPG"/>
          <p:cNvPicPr>
            <a:picLocks noChangeAspect="1"/>
          </p:cNvPicPr>
          <p:nvPr/>
        </p:nvPicPr>
        <p:blipFill>
          <a:blip r:embed="rId3" cstate="print"/>
          <a:stretch>
            <a:fillRect/>
          </a:stretch>
        </p:blipFill>
        <p:spPr>
          <a:xfrm>
            <a:off x="457200" y="0"/>
            <a:ext cx="1828800" cy="1828800"/>
          </a:xfrm>
          <a:prstGeom prst="rect">
            <a:avLst/>
          </a:prstGeom>
        </p:spPr>
      </p:pic>
      <p:sp>
        <p:nvSpPr>
          <p:cNvPr id="3" name="Content Placeholder 2"/>
          <p:cNvSpPr>
            <a:spLocks noGrp="1"/>
          </p:cNvSpPr>
          <p:nvPr>
            <p:ph idx="1"/>
          </p:nvPr>
        </p:nvSpPr>
        <p:spPr>
          <a:xfrm>
            <a:off x="0" y="1905000"/>
            <a:ext cx="4343400" cy="4114800"/>
          </a:xfrm>
        </p:spPr>
        <p:txBody>
          <a:bodyPr>
            <a:normAutofit fontScale="77500" lnSpcReduction="20000"/>
          </a:bodyPr>
          <a:lstStyle/>
          <a:p>
            <a:r>
              <a:rPr lang="en-US" dirty="0" smtClean="0"/>
              <a:t>View language definition rules as production rules</a:t>
            </a:r>
          </a:p>
          <a:p>
            <a:r>
              <a:rPr lang="en-US" dirty="0" smtClean="0"/>
              <a:t>Start from the AST root node and keep instantiating production rules</a:t>
            </a:r>
          </a:p>
          <a:p>
            <a:r>
              <a:rPr lang="en-US" dirty="0" smtClean="0"/>
              <a:t>Randomly choose from multiple non-terminals</a:t>
            </a:r>
          </a:p>
          <a:p>
            <a:r>
              <a:rPr lang="en-US" dirty="0" smtClean="0"/>
              <a:t>Ignore non-terminals when limit is reached</a:t>
            </a:r>
          </a:p>
          <a:p>
            <a:r>
              <a:rPr lang="en-US" dirty="0" smtClean="0"/>
              <a:t>Choose only terminals when target LOC is reached</a:t>
            </a:r>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10</a:t>
            </a:fld>
            <a:endParaRPr lang="en-US"/>
          </a:p>
        </p:txBody>
      </p:sp>
      <p:pic>
        <p:nvPicPr>
          <p:cNvPr id="7" name="Picture 6" descr="AST.JPG"/>
          <p:cNvPicPr>
            <a:picLocks noChangeAspect="1"/>
          </p:cNvPicPr>
          <p:nvPr/>
        </p:nvPicPr>
        <p:blipFill>
          <a:blip r:embed="rId4" cstate="print"/>
          <a:stretch>
            <a:fillRect/>
          </a:stretch>
        </p:blipFill>
        <p:spPr>
          <a:xfrm>
            <a:off x="4221861" y="1752600"/>
            <a:ext cx="4888984" cy="3124200"/>
          </a:xfrm>
          <a:prstGeom prst="rect">
            <a:avLst/>
          </a:prstGeom>
        </p:spPr>
      </p:pic>
      <p:cxnSp>
        <p:nvCxnSpPr>
          <p:cNvPr id="9" name="Straight Connector 8"/>
          <p:cNvCxnSpPr/>
          <p:nvPr/>
        </p:nvCxnSpPr>
        <p:spPr>
          <a:xfrm>
            <a:off x="4267200" y="1600200"/>
            <a:ext cx="0" cy="457200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48200" y="5257800"/>
            <a:ext cx="4114800" cy="646331"/>
          </a:xfrm>
          <a:prstGeom prst="rect">
            <a:avLst/>
          </a:prstGeom>
          <a:noFill/>
        </p:spPr>
        <p:txBody>
          <a:bodyPr wrap="square" rtlCol="0">
            <a:spAutoFit/>
          </a:bodyPr>
          <a:lstStyle/>
          <a:p>
            <a:pPr algn="ctr"/>
            <a:r>
              <a:rPr lang="en-US" dirty="0" smtClean="0"/>
              <a:t>Example snapshot of RUGRAT’s program generation process</a:t>
            </a:r>
            <a:endParaRPr lang="en-US" dirty="0"/>
          </a:p>
        </p:txBody>
      </p:sp>
      <p:sp>
        <p:nvSpPr>
          <p:cNvPr id="14" name="Title 1"/>
          <p:cNvSpPr>
            <a:spLocks noGrp="1"/>
          </p:cNvSpPr>
          <p:nvPr>
            <p:ph type="title"/>
          </p:nvPr>
        </p:nvSpPr>
        <p:spPr>
          <a:xfrm>
            <a:off x="457200" y="274638"/>
            <a:ext cx="8229600" cy="1143000"/>
          </a:xfrm>
        </p:spPr>
        <p:txBody>
          <a:bodyPr/>
          <a:lstStyle/>
          <a:p>
            <a:r>
              <a:rPr lang="en-US" dirty="0" smtClean="0">
                <a:solidFill>
                  <a:schemeClr val="tx2"/>
                </a:solidFill>
              </a:rPr>
              <a:t>Implementation</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solidFill>
                  <a:schemeClr val="tx2"/>
                </a:solidFill>
              </a:rPr>
              <a:t>Random Program Generation is Simple but Not Enough</a:t>
            </a:r>
            <a:endParaRPr lang="en-US" dirty="0">
              <a:solidFill>
                <a:schemeClr val="tx2"/>
              </a:solidFill>
            </a:endParaRPr>
          </a:p>
        </p:txBody>
      </p:sp>
      <p:sp>
        <p:nvSpPr>
          <p:cNvPr id="3" name="Content Placeholder 2"/>
          <p:cNvSpPr>
            <a:spLocks noGrp="1"/>
          </p:cNvSpPr>
          <p:nvPr>
            <p:ph idx="1"/>
          </p:nvPr>
        </p:nvSpPr>
        <p:spPr>
          <a:xfrm>
            <a:off x="457200" y="1295400"/>
            <a:ext cx="8229600" cy="4800600"/>
          </a:xfrm>
        </p:spPr>
        <p:txBody>
          <a:bodyPr>
            <a:noAutofit/>
          </a:bodyPr>
          <a:lstStyle/>
          <a:p>
            <a:r>
              <a:rPr lang="en-US" sz="2700" dirty="0" smtClean="0"/>
              <a:t>Many features in modern OOP languages impose additional well-</a:t>
            </a:r>
            <a:r>
              <a:rPr lang="en-US" sz="2700" dirty="0" err="1" smtClean="0"/>
              <a:t>formedness</a:t>
            </a:r>
            <a:r>
              <a:rPr lang="en-US" sz="2700" dirty="0" smtClean="0"/>
              <a:t> rules. For example:</a:t>
            </a:r>
          </a:p>
          <a:p>
            <a:pPr lvl="1"/>
            <a:r>
              <a:rPr lang="en-US" sz="2700" dirty="0" smtClean="0"/>
              <a:t>a method can only be called if it’s visible from the call site</a:t>
            </a:r>
          </a:p>
          <a:p>
            <a:pPr lvl="1"/>
            <a:r>
              <a:rPr lang="en-US" sz="2700" dirty="0" smtClean="0"/>
              <a:t>for Java, no multiple-inheritance is allowed</a:t>
            </a:r>
          </a:p>
          <a:p>
            <a:pPr lvl="1"/>
            <a:r>
              <a:rPr lang="en-US" sz="2700" dirty="0" smtClean="0"/>
              <a:t>a </a:t>
            </a:r>
            <a:r>
              <a:rPr lang="en-US" sz="2700" i="1" dirty="0" smtClean="0"/>
              <a:t>final</a:t>
            </a:r>
            <a:r>
              <a:rPr lang="en-US" sz="2700" dirty="0" smtClean="0"/>
              <a:t> field must be initialized, directly or by constructor</a:t>
            </a:r>
          </a:p>
          <a:p>
            <a:pPr lvl="1"/>
            <a:r>
              <a:rPr lang="en-US" sz="2700" dirty="0" smtClean="0"/>
              <a:t>no </a:t>
            </a:r>
            <a:r>
              <a:rPr lang="en-US" sz="2700" i="1" dirty="0" smtClean="0"/>
              <a:t>non-static</a:t>
            </a:r>
            <a:r>
              <a:rPr lang="en-US" sz="2700" dirty="0" smtClean="0"/>
              <a:t> field should be referenced in a </a:t>
            </a:r>
            <a:r>
              <a:rPr lang="en-US" sz="2700" i="1" dirty="0" smtClean="0"/>
              <a:t>static</a:t>
            </a:r>
            <a:r>
              <a:rPr lang="en-US" sz="2700" dirty="0" smtClean="0"/>
              <a:t> method without initializing an object.</a:t>
            </a:r>
            <a:endParaRPr lang="en-US" dirty="0" smtClean="0"/>
          </a:p>
          <a:p>
            <a:pPr lvl="1"/>
            <a:r>
              <a:rPr lang="en-US" dirty="0" smtClean="0"/>
              <a:t>generated non-abstract class must implement all inherited abstract methods</a:t>
            </a:r>
          </a:p>
          <a:p>
            <a:pPr lvl="1">
              <a:buNone/>
            </a:pPr>
            <a:endParaRPr lang="en-US" dirty="0" smtClean="0"/>
          </a:p>
          <a:p>
            <a:endParaRPr lang="en-US" sz="2400" dirty="0"/>
          </a:p>
        </p:txBody>
      </p:sp>
      <p:sp>
        <p:nvSpPr>
          <p:cNvPr id="5" name="Slide Number Placeholder 4"/>
          <p:cNvSpPr>
            <a:spLocks noGrp="1"/>
          </p:cNvSpPr>
          <p:nvPr>
            <p:ph type="sldNum" sz="quarter" idx="12"/>
          </p:nvPr>
        </p:nvSpPr>
        <p:spPr/>
        <p:txBody>
          <a:bodyPr/>
          <a:lstStyle/>
          <a:p>
            <a:fld id="{BE72F305-2A31-4FEF-B29C-C67A75D1D41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solidFill>
                  <a:schemeClr val="tx2"/>
                </a:solidFill>
              </a:rPr>
              <a:t>Desired Properties in Generated Programs</a:t>
            </a:r>
            <a:endParaRPr lang="en-US" dirty="0">
              <a:solidFill>
                <a:schemeClr val="tx2"/>
              </a:solidFill>
            </a:endParaRPr>
          </a:p>
        </p:txBody>
      </p:sp>
      <p:sp>
        <p:nvSpPr>
          <p:cNvPr id="3" name="Content Placeholder 2"/>
          <p:cNvSpPr>
            <a:spLocks noGrp="1"/>
          </p:cNvSpPr>
          <p:nvPr>
            <p:ph idx="1"/>
          </p:nvPr>
        </p:nvSpPr>
        <p:spPr>
          <a:xfrm>
            <a:off x="457200" y="1401762"/>
            <a:ext cx="8229600" cy="4800600"/>
          </a:xfrm>
        </p:spPr>
        <p:txBody>
          <a:bodyPr>
            <a:noAutofit/>
          </a:bodyPr>
          <a:lstStyle/>
          <a:p>
            <a:r>
              <a:rPr lang="en-US" dirty="0" smtClean="0"/>
              <a:t>No compiler errors can still lead to runtime errors:</a:t>
            </a:r>
          </a:p>
          <a:p>
            <a:pPr lvl="1"/>
            <a:r>
              <a:rPr lang="en-US" dirty="0" smtClean="0"/>
              <a:t>generated expressions should not have runtime exceptions, e.g., divide-by-zero</a:t>
            </a:r>
          </a:p>
          <a:p>
            <a:pPr lvl="1"/>
            <a:r>
              <a:rPr lang="en-US" dirty="0" smtClean="0"/>
              <a:t>recursion should be controlled to avoid heap exhaustion</a:t>
            </a:r>
          </a:p>
          <a:p>
            <a:pPr lvl="1"/>
            <a:r>
              <a:rPr lang="en-US" dirty="0" smtClean="0"/>
              <a:t>indirect recursion can lead to heap exhaustion, too, e.g., </a:t>
            </a:r>
            <a:r>
              <a:rPr lang="en-US" dirty="0" err="1" smtClean="0"/>
              <a:t>methA</a:t>
            </a:r>
            <a:r>
              <a:rPr lang="en-US" dirty="0" smtClean="0"/>
              <a:t> --&gt; </a:t>
            </a:r>
            <a:r>
              <a:rPr lang="en-US" dirty="0" err="1" smtClean="0"/>
              <a:t>methB</a:t>
            </a:r>
            <a:r>
              <a:rPr lang="en-US" dirty="0" smtClean="0"/>
              <a:t> --&gt; </a:t>
            </a:r>
            <a:r>
              <a:rPr lang="en-US" dirty="0" err="1" smtClean="0"/>
              <a:t>methA</a:t>
            </a:r>
            <a:endParaRPr lang="en-US" dirty="0" smtClean="0"/>
          </a:p>
          <a:p>
            <a:pPr>
              <a:buNone/>
            </a:pPr>
            <a:r>
              <a:rPr lang="en-US" sz="2800" b="1" dirty="0" smtClean="0"/>
              <a:t>Solution: </a:t>
            </a:r>
            <a:r>
              <a:rPr lang="en-US" sz="2800" dirty="0" smtClean="0"/>
              <a:t>Internal tables, maps are used to maintain well-</a:t>
            </a:r>
            <a:r>
              <a:rPr lang="en-US" sz="2800" dirty="0" err="1" smtClean="0"/>
              <a:t>formedness</a:t>
            </a:r>
            <a:r>
              <a:rPr lang="en-US" sz="2800" dirty="0" smtClean="0"/>
              <a:t> rules</a:t>
            </a:r>
          </a:p>
          <a:p>
            <a:endParaRPr lang="en-US" sz="3600"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solidFill>
                  <a:schemeClr val="tx2"/>
                </a:solidFill>
              </a:rPr>
              <a:t>Limitations of the current RUGRAT Prototype Implementation  </a:t>
            </a:r>
            <a:endParaRPr lang="en-US" dirty="0">
              <a:solidFill>
                <a:schemeClr val="tx2"/>
              </a:solidFill>
            </a:endParaRPr>
          </a:p>
        </p:txBody>
      </p:sp>
      <p:sp>
        <p:nvSpPr>
          <p:cNvPr id="5" name="TextBox 4"/>
          <p:cNvSpPr txBox="1"/>
          <p:nvPr/>
        </p:nvSpPr>
        <p:spPr>
          <a:xfrm>
            <a:off x="838200" y="1447800"/>
            <a:ext cx="7620000" cy="5262979"/>
          </a:xfrm>
          <a:prstGeom prst="rect">
            <a:avLst/>
          </a:prstGeom>
          <a:noFill/>
        </p:spPr>
        <p:txBody>
          <a:bodyPr wrap="square" rtlCol="0">
            <a:spAutoFit/>
          </a:bodyPr>
          <a:lstStyle/>
          <a:p>
            <a:pPr>
              <a:buFont typeface="Arial" pitchFamily="34" charset="0"/>
              <a:buChar char="•"/>
            </a:pPr>
            <a:r>
              <a:rPr lang="en-US" sz="2800" dirty="0" smtClean="0"/>
              <a:t> Available prototype implemented in Java 6, creates only Java programs </a:t>
            </a:r>
          </a:p>
          <a:p>
            <a:pPr>
              <a:buFont typeface="Arial" pitchFamily="34" charset="0"/>
              <a:buChar char="•"/>
            </a:pPr>
            <a:r>
              <a:rPr lang="en-US" sz="2800" dirty="0" smtClean="0"/>
              <a:t> Only primitive types are used as fields in a class</a:t>
            </a:r>
          </a:p>
          <a:p>
            <a:pPr>
              <a:buFont typeface="Arial" pitchFamily="34" charset="0"/>
              <a:buChar char="•"/>
            </a:pPr>
            <a:r>
              <a:rPr lang="en-US" sz="2800" dirty="0" smtClean="0"/>
              <a:t> No Java library method calls are made</a:t>
            </a:r>
          </a:p>
          <a:p>
            <a:pPr>
              <a:buFont typeface="Arial" pitchFamily="34" charset="0"/>
              <a:buChar char="•"/>
            </a:pPr>
            <a:r>
              <a:rPr lang="en-US" sz="2800" dirty="0" smtClean="0"/>
              <a:t> Java generics are not supported</a:t>
            </a:r>
          </a:p>
          <a:p>
            <a:pPr>
              <a:buFont typeface="Arial" pitchFamily="34" charset="0"/>
              <a:buChar char="•"/>
            </a:pPr>
            <a:r>
              <a:rPr lang="en-US" sz="2800" dirty="0" smtClean="0"/>
              <a:t> No ‘do-while’ or ‘switch’ statement is generated</a:t>
            </a:r>
          </a:p>
          <a:p>
            <a:pPr>
              <a:buFont typeface="Arial" pitchFamily="34" charset="0"/>
              <a:buChar char="•"/>
            </a:pPr>
            <a:r>
              <a:rPr lang="en-US" sz="2800" dirty="0" smtClean="0"/>
              <a:t> Only single threaded programs generated</a:t>
            </a:r>
          </a:p>
          <a:p>
            <a:pPr>
              <a:buFont typeface="Arial" pitchFamily="34" charset="0"/>
              <a:buChar char="•"/>
            </a:pPr>
            <a:endParaRPr lang="en-US" sz="2800" dirty="0" smtClean="0"/>
          </a:p>
          <a:p>
            <a:pPr>
              <a:buFont typeface="Wingdings" pitchFamily="2" charset="2"/>
              <a:buChar char="ü"/>
            </a:pPr>
            <a:r>
              <a:rPr lang="en-US" sz="2800" dirty="0" smtClean="0"/>
              <a:t>Future work (</a:t>
            </a:r>
            <a:r>
              <a:rPr lang="en-US" sz="2800" b="1" dirty="0" smtClean="0"/>
              <a:t>RUGRAT4Load</a:t>
            </a:r>
            <a:r>
              <a:rPr lang="en-US" sz="2800" dirty="0" smtClean="0"/>
              <a:t>) will implement other features, e.g., network I/O, disk I/O and multi-threading also handle limitations mentioned above </a:t>
            </a:r>
            <a:endParaRPr lang="en-US" sz="2800" dirty="0"/>
          </a:p>
        </p:txBody>
      </p:sp>
      <p:sp>
        <p:nvSpPr>
          <p:cNvPr id="6" name="Slide Number Placeholder 5"/>
          <p:cNvSpPr>
            <a:spLocks noGrp="1"/>
          </p:cNvSpPr>
          <p:nvPr>
            <p:ph type="sldNum" sz="quarter" idx="12"/>
          </p:nvPr>
        </p:nvSpPr>
        <p:spPr/>
        <p:txBody>
          <a:bodyPr/>
          <a:lstStyle/>
          <a:p>
            <a:fld id="{BE72F305-2A31-4FEF-B29C-C67A75D1D41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Ishtiaque\Desktop\RUGRAT\ISSTA 2012\Presentation\Images\casestudy.JPG"/>
          <p:cNvPicPr>
            <a:picLocks noChangeAspect="1" noChangeArrowheads="1"/>
          </p:cNvPicPr>
          <p:nvPr/>
        </p:nvPicPr>
        <p:blipFill>
          <a:blip r:embed="rId2" cstate="print"/>
          <a:srcRect/>
          <a:stretch>
            <a:fillRect/>
          </a:stretch>
        </p:blipFill>
        <p:spPr bwMode="auto">
          <a:xfrm>
            <a:off x="304800" y="0"/>
            <a:ext cx="1600200" cy="1600200"/>
          </a:xfrm>
          <a:prstGeom prst="rect">
            <a:avLst/>
          </a:prstGeom>
          <a:noFill/>
        </p:spPr>
      </p:pic>
      <p:sp>
        <p:nvSpPr>
          <p:cNvPr id="2" name="Title 1"/>
          <p:cNvSpPr>
            <a:spLocks noGrp="1"/>
          </p:cNvSpPr>
          <p:nvPr>
            <p:ph type="title"/>
          </p:nvPr>
        </p:nvSpPr>
        <p:spPr>
          <a:xfrm>
            <a:off x="533400" y="228600"/>
            <a:ext cx="8229600" cy="1143000"/>
          </a:xfrm>
        </p:spPr>
        <p:txBody>
          <a:bodyPr/>
          <a:lstStyle/>
          <a:p>
            <a:r>
              <a:rPr lang="en-US" dirty="0" smtClean="0">
                <a:solidFill>
                  <a:schemeClr val="tx2"/>
                </a:solidFill>
              </a:rPr>
              <a:t>Case Study on a Loader</a:t>
            </a:r>
            <a:endParaRPr lang="en-US" dirty="0">
              <a:solidFill>
                <a:schemeClr val="tx2"/>
              </a:solidFill>
            </a:endParaRPr>
          </a:p>
        </p:txBody>
      </p:sp>
      <p:sp>
        <p:nvSpPr>
          <p:cNvPr id="3" name="Content Placeholder 2"/>
          <p:cNvSpPr>
            <a:spLocks noGrp="1"/>
          </p:cNvSpPr>
          <p:nvPr>
            <p:ph idx="1"/>
          </p:nvPr>
        </p:nvSpPr>
        <p:spPr>
          <a:xfrm>
            <a:off x="457200" y="1752600"/>
            <a:ext cx="8229600" cy="4876800"/>
          </a:xfrm>
        </p:spPr>
        <p:txBody>
          <a:bodyPr>
            <a:normAutofit/>
          </a:bodyPr>
          <a:lstStyle/>
          <a:p>
            <a:r>
              <a:rPr lang="en-US" sz="2800" b="1" dirty="0" smtClean="0"/>
              <a:t>Problem </a:t>
            </a:r>
          </a:p>
          <a:p>
            <a:pPr lvl="1"/>
            <a:r>
              <a:rPr lang="en-US" dirty="0" smtClean="0"/>
              <a:t>A loader fetches code into the main memory from a secondary storage; this loader by a Fortune 100 company was written in C++ back in ‘70s</a:t>
            </a:r>
          </a:p>
          <a:p>
            <a:pPr lvl="1"/>
            <a:r>
              <a:rPr lang="en-US" dirty="0" smtClean="0"/>
              <a:t>Bug in fetching &gt; 3MLOC C++ code, took too long to fetch</a:t>
            </a:r>
          </a:p>
          <a:p>
            <a:pPr lvl="1"/>
            <a:r>
              <a:rPr lang="en-US" dirty="0" smtClean="0"/>
              <a:t>Client code exposing the bug could not be shared for privacy issues</a:t>
            </a:r>
            <a:endParaRPr lang="en-US" sz="3200"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46237"/>
            <a:ext cx="8610600" cy="4525963"/>
          </a:xfrm>
        </p:spPr>
        <p:txBody>
          <a:bodyPr>
            <a:normAutofit fontScale="92500"/>
          </a:bodyPr>
          <a:lstStyle/>
          <a:p>
            <a:r>
              <a:rPr lang="en-US" sz="3000" b="1" dirty="0" smtClean="0"/>
              <a:t>Attempts to find/fix the bug</a:t>
            </a:r>
          </a:p>
          <a:p>
            <a:pPr lvl="1"/>
            <a:r>
              <a:rPr lang="en-US" sz="2400" dirty="0" smtClean="0"/>
              <a:t>5 engineers spent 3 weeks to find the bug (600 man hour ≈ $35K) </a:t>
            </a:r>
          </a:p>
          <a:p>
            <a:pPr lvl="1"/>
            <a:r>
              <a:rPr lang="en-US" sz="2400" dirty="0" smtClean="0"/>
              <a:t>Repeated attempts in different subject applications failed to reproduce the bug</a:t>
            </a:r>
          </a:p>
          <a:p>
            <a:pPr lvl="1"/>
            <a:r>
              <a:rPr lang="en-US" sz="2400" dirty="0" smtClean="0"/>
              <a:t>Bug was in Hash function that takes 128 character prefix of the access path of identifiers as input</a:t>
            </a:r>
          </a:p>
          <a:p>
            <a:pPr lvl="1"/>
            <a:r>
              <a:rPr lang="en-US" sz="2400" dirty="0" smtClean="0"/>
              <a:t>Overtime same 128 char. prefix of tens of thousands of identifiers put into the same bucket reduced the Hash table to a linked list</a:t>
            </a:r>
          </a:p>
          <a:p>
            <a:r>
              <a:rPr lang="en-US" sz="3000" b="1" dirty="0" smtClean="0"/>
              <a:t>RUGRAT-C++</a:t>
            </a:r>
          </a:p>
          <a:p>
            <a:pPr lvl="1"/>
            <a:r>
              <a:rPr lang="en-US" sz="2400" dirty="0" smtClean="0"/>
              <a:t>A separate RUGRAT prototype (</a:t>
            </a:r>
            <a:r>
              <a:rPr lang="en-US" sz="2400" b="1" dirty="0" smtClean="0"/>
              <a:t>RUGRAT-C++</a:t>
            </a:r>
            <a:r>
              <a:rPr lang="en-US" sz="2400" dirty="0" smtClean="0"/>
              <a:t>) that generates C++ programs reproduced the bug in &lt; 4 hours !</a:t>
            </a:r>
            <a:endParaRPr lang="en-US" sz="2400"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15</a:t>
            </a:fld>
            <a:endParaRPr lang="en-US"/>
          </a:p>
        </p:txBody>
      </p:sp>
      <p:pic>
        <p:nvPicPr>
          <p:cNvPr id="5" name="Picture 2" descr="C:\Documents and Settings\Ishtiaque\Desktop\RUGRAT\ISSTA 2012\Presentation\Images\casestudy.JPG"/>
          <p:cNvPicPr>
            <a:picLocks noChangeAspect="1" noChangeArrowheads="1"/>
          </p:cNvPicPr>
          <p:nvPr/>
        </p:nvPicPr>
        <p:blipFill>
          <a:blip r:embed="rId2" cstate="print"/>
          <a:srcRect/>
          <a:stretch>
            <a:fillRect/>
          </a:stretch>
        </p:blipFill>
        <p:spPr bwMode="auto">
          <a:xfrm>
            <a:off x="304800" y="0"/>
            <a:ext cx="1600200" cy="1600200"/>
          </a:xfrm>
          <a:prstGeom prst="rect">
            <a:avLst/>
          </a:prstGeom>
          <a:noFill/>
        </p:spPr>
      </p:pic>
      <p:sp>
        <p:nvSpPr>
          <p:cNvPr id="6" name="Title 1"/>
          <p:cNvSpPr>
            <a:spLocks noGrp="1"/>
          </p:cNvSpPr>
          <p:nvPr>
            <p:ph type="title"/>
          </p:nvPr>
        </p:nvSpPr>
        <p:spPr>
          <a:xfrm>
            <a:off x="685800" y="274638"/>
            <a:ext cx="8229600" cy="1143000"/>
          </a:xfrm>
        </p:spPr>
        <p:txBody>
          <a:bodyPr/>
          <a:lstStyle/>
          <a:p>
            <a:r>
              <a:rPr lang="en-US" dirty="0" smtClean="0">
                <a:solidFill>
                  <a:schemeClr val="tx2"/>
                </a:solidFill>
              </a:rPr>
              <a:t>Case Study on a Loader…</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periment.JPG"/>
          <p:cNvPicPr>
            <a:picLocks noGrp="1" noChangeAspect="1"/>
          </p:cNvPicPr>
          <p:nvPr>
            <p:ph idx="1"/>
          </p:nvPr>
        </p:nvPicPr>
        <p:blipFill>
          <a:blip r:embed="rId2" cstate="print"/>
          <a:stretch>
            <a:fillRect/>
          </a:stretch>
        </p:blipFill>
        <p:spPr>
          <a:xfrm>
            <a:off x="457200" y="152400"/>
            <a:ext cx="1600200" cy="1600200"/>
          </a:xfrm>
        </p:spPr>
      </p:pic>
      <p:sp>
        <p:nvSpPr>
          <p:cNvPr id="2" name="Title 1"/>
          <p:cNvSpPr>
            <a:spLocks noGrp="1"/>
          </p:cNvSpPr>
          <p:nvPr>
            <p:ph type="title"/>
          </p:nvPr>
        </p:nvSpPr>
        <p:spPr>
          <a:xfrm>
            <a:off x="609600" y="274638"/>
            <a:ext cx="8229600" cy="1143000"/>
          </a:xfrm>
        </p:spPr>
        <p:txBody>
          <a:bodyPr>
            <a:normAutofit/>
          </a:bodyPr>
          <a:lstStyle/>
          <a:p>
            <a:r>
              <a:rPr lang="en-US" dirty="0" smtClean="0">
                <a:solidFill>
                  <a:schemeClr val="tx2"/>
                </a:solidFill>
              </a:rPr>
              <a:t>Experiments</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BE72F305-2A31-4FEF-B29C-C67A75D1D41A}" type="slidenum">
              <a:rPr lang="en-US" smtClean="0"/>
              <a:pPr/>
              <a:t>16</a:t>
            </a:fld>
            <a:endParaRPr lang="en-US"/>
          </a:p>
        </p:txBody>
      </p:sp>
      <p:sp>
        <p:nvSpPr>
          <p:cNvPr id="7" name="TextBox 6"/>
          <p:cNvSpPr txBox="1"/>
          <p:nvPr/>
        </p:nvSpPr>
        <p:spPr>
          <a:xfrm>
            <a:off x="1981200" y="5943600"/>
            <a:ext cx="4800600" cy="461665"/>
          </a:xfrm>
          <a:prstGeom prst="rect">
            <a:avLst/>
          </a:prstGeom>
          <a:noFill/>
        </p:spPr>
        <p:txBody>
          <a:bodyPr wrap="square" rtlCol="0">
            <a:spAutoFit/>
          </a:bodyPr>
          <a:lstStyle/>
          <a:p>
            <a:pPr algn="ctr"/>
            <a:r>
              <a:rPr lang="en-US" sz="2400" dirty="0" smtClean="0"/>
              <a:t>RAT = </a:t>
            </a:r>
            <a:r>
              <a:rPr lang="en-US" sz="2400" dirty="0" err="1" smtClean="0"/>
              <a:t>p</a:t>
            </a:r>
            <a:r>
              <a:rPr lang="en-US" sz="2400" b="1" u="sng" dirty="0" err="1" smtClean="0"/>
              <a:t>R</a:t>
            </a:r>
            <a:r>
              <a:rPr lang="en-US" sz="2400" dirty="0" err="1" smtClean="0"/>
              <a:t>ogram</a:t>
            </a:r>
            <a:r>
              <a:rPr lang="en-US" sz="2400" dirty="0" smtClean="0"/>
              <a:t> </a:t>
            </a:r>
            <a:r>
              <a:rPr lang="en-US" sz="2400" b="1" u="sng" dirty="0" smtClean="0"/>
              <a:t>A</a:t>
            </a:r>
            <a:r>
              <a:rPr lang="en-US" sz="2400" dirty="0" smtClean="0"/>
              <a:t>nalysis and </a:t>
            </a:r>
            <a:r>
              <a:rPr lang="en-US" sz="2400" b="1" u="sng" dirty="0" smtClean="0"/>
              <a:t>T</a:t>
            </a:r>
            <a:r>
              <a:rPr lang="en-US" sz="2400" dirty="0" smtClean="0"/>
              <a:t>esting </a:t>
            </a:r>
            <a:endParaRPr lang="en-US" sz="2400" dirty="0"/>
          </a:p>
        </p:txBody>
      </p:sp>
      <p:sp>
        <p:nvSpPr>
          <p:cNvPr id="8" name="TextBox 7"/>
          <p:cNvSpPr txBox="1"/>
          <p:nvPr/>
        </p:nvSpPr>
        <p:spPr>
          <a:xfrm>
            <a:off x="609600" y="2023170"/>
            <a:ext cx="8305800" cy="3539430"/>
          </a:xfrm>
          <a:prstGeom prst="rect">
            <a:avLst/>
          </a:prstGeom>
          <a:noFill/>
        </p:spPr>
        <p:txBody>
          <a:bodyPr wrap="square" rtlCol="0">
            <a:spAutoFit/>
          </a:bodyPr>
          <a:lstStyle/>
          <a:p>
            <a:pPr>
              <a:buFont typeface="Arial" pitchFamily="34" charset="0"/>
              <a:buChar char="•"/>
            </a:pPr>
            <a:r>
              <a:rPr lang="en-US" sz="2800" dirty="0" smtClean="0"/>
              <a:t> </a:t>
            </a:r>
            <a:r>
              <a:rPr lang="en-US" sz="2800" b="1" dirty="0" smtClean="0"/>
              <a:t>RQ1: </a:t>
            </a:r>
            <a:r>
              <a:rPr lang="en-US" sz="2800" dirty="0" smtClean="0"/>
              <a:t>How similar are RUGRAT-generated applications </a:t>
            </a:r>
          </a:p>
          <a:p>
            <a:r>
              <a:rPr lang="en-US" sz="2800" dirty="0"/>
              <a:t> </a:t>
            </a:r>
            <a:r>
              <a:rPr lang="en-US" sz="2800" dirty="0" smtClean="0"/>
              <a:t>            to third-party applications?</a:t>
            </a:r>
            <a:br>
              <a:rPr lang="en-US" sz="2800" dirty="0" smtClean="0"/>
            </a:br>
            <a:endParaRPr lang="en-US" sz="2800" dirty="0" smtClean="0"/>
          </a:p>
          <a:p>
            <a:pPr>
              <a:buFont typeface="Arial" pitchFamily="34" charset="0"/>
              <a:buChar char="•"/>
            </a:pPr>
            <a:r>
              <a:rPr lang="en-US" sz="2800" dirty="0" smtClean="0"/>
              <a:t> </a:t>
            </a:r>
            <a:r>
              <a:rPr lang="en-US" sz="2800" b="1" dirty="0" smtClean="0"/>
              <a:t>RQ2: </a:t>
            </a:r>
            <a:r>
              <a:rPr lang="en-US" sz="2800" dirty="0" smtClean="0"/>
              <a:t>How do RAT-tools behave </a:t>
            </a:r>
          </a:p>
          <a:p>
            <a:r>
              <a:rPr lang="en-US" sz="2800" dirty="0"/>
              <a:t> </a:t>
            </a:r>
            <a:r>
              <a:rPr lang="en-US" sz="2800" dirty="0" smtClean="0"/>
              <a:t>            while analyzing RUGRAT-generated applications?</a:t>
            </a:r>
            <a:br>
              <a:rPr lang="en-US" sz="2800" dirty="0" smtClean="0"/>
            </a:br>
            <a:endParaRPr lang="en-US" sz="2800" dirty="0" smtClean="0"/>
          </a:p>
          <a:p>
            <a:pPr>
              <a:buFont typeface="Arial" pitchFamily="34" charset="0"/>
              <a:buChar char="•"/>
            </a:pPr>
            <a:r>
              <a:rPr lang="en-US" sz="2800" dirty="0" smtClean="0"/>
              <a:t> </a:t>
            </a:r>
            <a:r>
              <a:rPr lang="en-US" sz="2800" b="1" dirty="0" smtClean="0"/>
              <a:t>RQ3: </a:t>
            </a:r>
            <a:r>
              <a:rPr lang="en-US" sz="2800" dirty="0" smtClean="0"/>
              <a:t>Can RUGRAT-generated applications </a:t>
            </a:r>
          </a:p>
          <a:p>
            <a:r>
              <a:rPr lang="en-US" sz="2800" dirty="0"/>
              <a:t> </a:t>
            </a:r>
            <a:r>
              <a:rPr lang="en-US" sz="2800" dirty="0" smtClean="0"/>
              <a:t>            find defects in RAT-tools?</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Ishtiaque\Desktop\RUGRAT\ISSTA 2012\Presentation\Images\setup.JPG"/>
          <p:cNvPicPr>
            <a:picLocks noChangeAspect="1" noChangeArrowheads="1"/>
          </p:cNvPicPr>
          <p:nvPr/>
        </p:nvPicPr>
        <p:blipFill>
          <a:blip r:embed="rId2" cstate="print"/>
          <a:srcRect/>
          <a:stretch>
            <a:fillRect/>
          </a:stretch>
        </p:blipFill>
        <p:spPr bwMode="auto">
          <a:xfrm>
            <a:off x="457200" y="0"/>
            <a:ext cx="1828800" cy="1828800"/>
          </a:xfrm>
          <a:prstGeom prst="rect">
            <a:avLst/>
          </a:prstGeom>
          <a:noFill/>
        </p:spPr>
      </p:pic>
      <p:sp>
        <p:nvSpPr>
          <p:cNvPr id="2" name="Title 1"/>
          <p:cNvSpPr>
            <a:spLocks noGrp="1"/>
          </p:cNvSpPr>
          <p:nvPr>
            <p:ph type="title"/>
          </p:nvPr>
        </p:nvSpPr>
        <p:spPr/>
        <p:txBody>
          <a:bodyPr/>
          <a:lstStyle/>
          <a:p>
            <a:r>
              <a:rPr lang="en-US" dirty="0" smtClean="0">
                <a:solidFill>
                  <a:schemeClr val="tx2"/>
                </a:solidFill>
              </a:rPr>
              <a:t>Experiment Setup</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We ran all experiments on a </a:t>
            </a:r>
            <a:r>
              <a:rPr lang="en-US" dirty="0" err="1" smtClean="0"/>
              <a:t>HotSpot</a:t>
            </a:r>
            <a:r>
              <a:rPr lang="en-US" dirty="0" smtClean="0"/>
              <a:t> 1.6.0_24 JVM on Windows XP on a 2.33GHz 64-bit Xeon processor with 32GB RAM</a:t>
            </a:r>
          </a:p>
          <a:p>
            <a:r>
              <a:rPr lang="en-US" dirty="0" smtClean="0"/>
              <a:t>77 RUGRAT-generated Java programs</a:t>
            </a:r>
          </a:p>
          <a:p>
            <a:r>
              <a:rPr lang="en-US" dirty="0" smtClean="0"/>
              <a:t>33 open-source projects from </a:t>
            </a:r>
            <a:r>
              <a:rPr lang="en-US" dirty="0" err="1" smtClean="0"/>
              <a:t>SourceForge</a:t>
            </a:r>
            <a:endParaRPr lang="en-US" dirty="0" smtClean="0"/>
          </a:p>
          <a:p>
            <a:r>
              <a:rPr lang="en-US" dirty="0" smtClean="0"/>
              <a:t>4 RAT-tools: FindBugs, PMD, JLint and Randoop</a:t>
            </a:r>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RQ1: Similarity in Subject Applications</a:t>
            </a:r>
            <a:endParaRPr lang="en-US" dirty="0">
              <a:solidFill>
                <a:schemeClr val="tx2"/>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Calculated 78 different software metrics for each application (both generated and downloaded)</a:t>
            </a:r>
          </a:p>
          <a:p>
            <a:r>
              <a:rPr lang="en-US" dirty="0" smtClean="0"/>
              <a:t>Used ANOVA to determine if significant difference occurs </a:t>
            </a:r>
            <a:r>
              <a:rPr lang="en-US" dirty="0" err="1" smtClean="0"/>
              <a:t>w.r.t</a:t>
            </a:r>
            <a:r>
              <a:rPr lang="en-US" dirty="0" smtClean="0"/>
              <a:t> metrics</a:t>
            </a:r>
          </a:p>
          <a:p>
            <a:pPr>
              <a:buNone/>
            </a:pPr>
            <a:endParaRPr lang="en-US" dirty="0" smtClean="0"/>
          </a:p>
          <a:p>
            <a:pPr>
              <a:buNone/>
            </a:pPr>
            <a:r>
              <a:rPr lang="en-US" b="1" dirty="0" smtClean="0"/>
              <a:t>Answer</a:t>
            </a:r>
            <a:r>
              <a:rPr lang="en-US" dirty="0" smtClean="0"/>
              <a:t>: Statistically impossible to tell whether an app is generated or written by humans</a:t>
            </a:r>
          </a:p>
          <a:p>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Few Examples of Metrics</a:t>
            </a:r>
            <a:endParaRPr lang="en-US"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dirty="0" smtClean="0"/>
              <a:t>We used Eclipse plug-in, Metrics 1.3.6 to calculate different software metrics. E.g., </a:t>
            </a:r>
          </a:p>
          <a:p>
            <a:pPr lvl="1"/>
            <a:r>
              <a:rPr lang="en-US" dirty="0" smtClean="0"/>
              <a:t>NSM – Number of Static Methods</a:t>
            </a:r>
          </a:p>
          <a:p>
            <a:pPr lvl="1"/>
            <a:r>
              <a:rPr lang="en-US" dirty="0" smtClean="0"/>
              <a:t>TLOC – Total Lines of Code</a:t>
            </a:r>
          </a:p>
          <a:p>
            <a:pPr lvl="1"/>
            <a:r>
              <a:rPr lang="en-US" dirty="0" smtClean="0"/>
              <a:t>NOC – Number of Classes</a:t>
            </a:r>
          </a:p>
          <a:p>
            <a:pPr lvl="1"/>
            <a:r>
              <a:rPr lang="en-US" dirty="0" smtClean="0"/>
              <a:t>NOF – Number of Attributes</a:t>
            </a:r>
          </a:p>
          <a:p>
            <a:pPr lvl="1"/>
            <a:r>
              <a:rPr lang="en-US" dirty="0" smtClean="0"/>
              <a:t>DIT – Depth of Inheritance Tree</a:t>
            </a:r>
          </a:p>
          <a:p>
            <a:pPr lvl="1"/>
            <a:r>
              <a:rPr lang="en-US" dirty="0" smtClean="0"/>
              <a:t>NOM – Number of Methods</a:t>
            </a:r>
          </a:p>
          <a:p>
            <a:pPr lvl="1"/>
            <a:r>
              <a:rPr lang="en-US" dirty="0" smtClean="0"/>
              <a:t>VG – McCabe Cyclomatic Complexity and more</a:t>
            </a:r>
          </a:p>
          <a:p>
            <a:pPr lvl="1">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programmer.JPG"/>
          <p:cNvPicPr>
            <a:picLocks noChangeAspect="1"/>
          </p:cNvPicPr>
          <p:nvPr/>
        </p:nvPicPr>
        <p:blipFill>
          <a:blip r:embed="rId2" cstate="print"/>
          <a:stretch>
            <a:fillRect/>
          </a:stretch>
        </p:blipFill>
        <p:spPr>
          <a:xfrm>
            <a:off x="914400" y="0"/>
            <a:ext cx="1600200" cy="1600200"/>
          </a:xfrm>
          <a:prstGeom prst="rect">
            <a:avLst/>
          </a:prstGeom>
        </p:spPr>
      </p:pic>
      <p:sp>
        <p:nvSpPr>
          <p:cNvPr id="3" name="Content Placeholder 2"/>
          <p:cNvSpPr>
            <a:spLocks noGrp="1"/>
          </p:cNvSpPr>
          <p:nvPr>
            <p:ph idx="1"/>
          </p:nvPr>
        </p:nvSpPr>
        <p:spPr>
          <a:xfrm>
            <a:off x="457200" y="1371600"/>
            <a:ext cx="8229600" cy="4525963"/>
          </a:xfrm>
        </p:spPr>
        <p:txBody>
          <a:bodyPr>
            <a:noAutofit/>
          </a:bodyPr>
          <a:lstStyle/>
          <a:p>
            <a:r>
              <a:rPr lang="en-US" sz="2800" b="1" dirty="0" smtClean="0">
                <a:solidFill>
                  <a:schemeClr val="tx2"/>
                </a:solidFill>
              </a:rPr>
              <a:t>Benchmark</a:t>
            </a:r>
            <a:r>
              <a:rPr lang="en-US" sz="2800" b="1" dirty="0" smtClean="0"/>
              <a:t> </a:t>
            </a:r>
            <a:r>
              <a:rPr lang="en-US" sz="2800" dirty="0" smtClean="0"/>
              <a:t>is a point of reference from which measurements can be made to evaluate the performance of hardware or software or both</a:t>
            </a:r>
            <a:r>
              <a:rPr lang="en-US" sz="2800" baseline="30000" dirty="0" smtClean="0"/>
              <a:t>1</a:t>
            </a:r>
            <a:r>
              <a:rPr lang="en-US" sz="2800" dirty="0" smtClean="0"/>
              <a:t> </a:t>
            </a:r>
          </a:p>
          <a:p>
            <a:r>
              <a:rPr lang="en-US" sz="2800" dirty="0" smtClean="0"/>
              <a:t>It is important as organizations and companies use different benchmarks to evaluate and choose mission-critical software for business operation, e.g., US-Dept. of Defense acquisition process</a:t>
            </a:r>
            <a:r>
              <a:rPr lang="en-US" sz="2800" baseline="30000" dirty="0" smtClean="0"/>
              <a:t>2</a:t>
            </a:r>
          </a:p>
          <a:p>
            <a:r>
              <a:rPr lang="en-US" sz="2800" dirty="0" smtClean="0"/>
              <a:t>Companies spend 3.4% - 10.5% of their revenue in technology; biased or poor benchmark that leads to wrong decision costs billions of dollars </a:t>
            </a:r>
            <a:r>
              <a:rPr lang="en-US" sz="2800" baseline="30000" dirty="0" smtClean="0"/>
              <a:t>3</a:t>
            </a:r>
            <a:endParaRPr lang="en-US" sz="2800" baseline="30000"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2</a:t>
            </a:fld>
            <a:endParaRPr lang="en-US"/>
          </a:p>
        </p:txBody>
      </p:sp>
      <p:sp>
        <p:nvSpPr>
          <p:cNvPr id="5" name="TextBox 4"/>
          <p:cNvSpPr txBox="1"/>
          <p:nvPr/>
        </p:nvSpPr>
        <p:spPr>
          <a:xfrm>
            <a:off x="228600" y="6135469"/>
            <a:ext cx="8534400" cy="646331"/>
          </a:xfrm>
          <a:prstGeom prst="rect">
            <a:avLst/>
          </a:prstGeom>
          <a:noFill/>
        </p:spPr>
        <p:txBody>
          <a:bodyPr wrap="square" rtlCol="0">
            <a:spAutoFit/>
          </a:bodyPr>
          <a:lstStyle/>
          <a:p>
            <a:r>
              <a:rPr lang="en-US" sz="1200" dirty="0" smtClean="0"/>
              <a:t>[1]  G. McDaniel. </a:t>
            </a:r>
            <a:r>
              <a:rPr lang="en-US" sz="1200" i="1" dirty="0" smtClean="0"/>
              <a:t>IBM Dictionary of Computing. McGraw-Hill, Dec.</a:t>
            </a:r>
            <a:r>
              <a:rPr lang="en-US" sz="1200" dirty="0" smtClean="0"/>
              <a:t>1994</a:t>
            </a:r>
          </a:p>
          <a:p>
            <a:r>
              <a:rPr lang="en-US" sz="1200" dirty="0" smtClean="0"/>
              <a:t>[2]  Role of application benchmarks in the </a:t>
            </a:r>
            <a:r>
              <a:rPr lang="en-US" sz="1200" dirty="0" err="1" smtClean="0"/>
              <a:t>DoD</a:t>
            </a:r>
            <a:r>
              <a:rPr lang="en-US" sz="1200" dirty="0" smtClean="0"/>
              <a:t> HPC acquisition process. U.S. Army Engineer R&amp;D Center, ERDC MSRC Resource, 2005</a:t>
            </a:r>
          </a:p>
          <a:p>
            <a:r>
              <a:rPr lang="en-US" sz="1200" dirty="0" smtClean="0"/>
              <a:t>[3]  K. S. Nash. Information technology budgets: Which industry spends the most?, Nov 2007</a:t>
            </a:r>
            <a:endParaRPr lang="en-US" sz="1200" dirty="0"/>
          </a:p>
        </p:txBody>
      </p:sp>
      <p:sp>
        <p:nvSpPr>
          <p:cNvPr id="7" name="Title 1"/>
          <p:cNvSpPr>
            <a:spLocks noGrp="1"/>
          </p:cNvSpPr>
          <p:nvPr>
            <p:ph type="title"/>
          </p:nvPr>
        </p:nvSpPr>
        <p:spPr>
          <a:xfrm>
            <a:off x="457200" y="198438"/>
            <a:ext cx="8229600" cy="1143000"/>
          </a:xfrm>
        </p:spPr>
        <p:txBody>
          <a:bodyPr/>
          <a:lstStyle/>
          <a:p>
            <a:r>
              <a:rPr lang="en-US" dirty="0" smtClean="0">
                <a:solidFill>
                  <a:schemeClr val="tx2"/>
                </a:solidFill>
              </a:rPr>
              <a:t>Motivation</a:t>
            </a:r>
            <a:endParaRPr lang="en-US" dirty="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tx2"/>
                </a:solidFill>
              </a:rPr>
              <a:t>RQ2: Comparing RAT Tools</a:t>
            </a:r>
            <a:endParaRPr lang="en-US" dirty="0">
              <a:solidFill>
                <a:schemeClr val="tx2"/>
              </a:solidFill>
            </a:endParaRPr>
          </a:p>
        </p:txBody>
      </p:sp>
      <p:sp>
        <p:nvSpPr>
          <p:cNvPr id="3" name="Content Placeholder 2"/>
          <p:cNvSpPr>
            <a:spLocks noGrp="1"/>
          </p:cNvSpPr>
          <p:nvPr>
            <p:ph idx="1"/>
          </p:nvPr>
        </p:nvSpPr>
        <p:spPr>
          <a:xfrm>
            <a:off x="152400" y="1219200"/>
            <a:ext cx="8763000" cy="4572000"/>
          </a:xfrm>
        </p:spPr>
        <p:txBody>
          <a:bodyPr>
            <a:noAutofit/>
          </a:bodyPr>
          <a:lstStyle/>
          <a:p>
            <a:r>
              <a:rPr lang="en-US" sz="2800" dirty="0" smtClean="0"/>
              <a:t>Used 4 RAT tools: 3 static, 1 dynamic</a:t>
            </a:r>
          </a:p>
          <a:p>
            <a:pPr lvl="1"/>
            <a:r>
              <a:rPr lang="en-US" dirty="0" smtClean="0"/>
              <a:t>FindBugs, PMD, JLint and Randoop</a:t>
            </a:r>
          </a:p>
          <a:p>
            <a:r>
              <a:rPr lang="en-US" sz="2800" dirty="0" smtClean="0"/>
              <a:t>2 configurations for each tool: min. and max.</a:t>
            </a:r>
          </a:p>
          <a:p>
            <a:pPr lvl="1"/>
            <a:r>
              <a:rPr lang="en-US" dirty="0" smtClean="0"/>
              <a:t>Min-</a:t>
            </a:r>
            <a:r>
              <a:rPr lang="en-US" dirty="0" err="1" smtClean="0"/>
              <a:t>config</a:t>
            </a:r>
            <a:r>
              <a:rPr lang="en-US" dirty="0" smtClean="0"/>
              <a:t>: each tool’s default features/bug patterns are enabled</a:t>
            </a:r>
          </a:p>
          <a:p>
            <a:pPr lvl="1"/>
            <a:r>
              <a:rPr lang="en-US" dirty="0" smtClean="0"/>
              <a:t>Max-</a:t>
            </a:r>
            <a:r>
              <a:rPr lang="en-US" dirty="0" err="1" smtClean="0"/>
              <a:t>config</a:t>
            </a:r>
            <a:r>
              <a:rPr lang="en-US" dirty="0" smtClean="0"/>
              <a:t>: each tool’s all the features are enabled</a:t>
            </a:r>
          </a:p>
          <a:p>
            <a:r>
              <a:rPr lang="en-US" sz="2800" dirty="0" smtClean="0"/>
              <a:t>(</a:t>
            </a:r>
            <a:r>
              <a:rPr lang="en-US" sz="2800" b="1" dirty="0" smtClean="0">
                <a:solidFill>
                  <a:schemeClr val="tx2"/>
                </a:solidFill>
              </a:rPr>
              <a:t>77</a:t>
            </a:r>
            <a:r>
              <a:rPr lang="en-US" sz="2800" dirty="0" smtClean="0"/>
              <a:t> generated app) * (</a:t>
            </a:r>
            <a:r>
              <a:rPr lang="en-US" sz="2800" b="1" dirty="0" smtClean="0">
                <a:solidFill>
                  <a:schemeClr val="tx2"/>
                </a:solidFill>
              </a:rPr>
              <a:t>4 </a:t>
            </a:r>
            <a:r>
              <a:rPr lang="en-US" sz="2800" dirty="0" smtClean="0"/>
              <a:t>RAT tools) * (</a:t>
            </a:r>
            <a:r>
              <a:rPr lang="en-US" sz="2800" b="1" dirty="0" smtClean="0">
                <a:solidFill>
                  <a:schemeClr val="tx2"/>
                </a:solidFill>
              </a:rPr>
              <a:t>2</a:t>
            </a:r>
            <a:r>
              <a:rPr lang="en-US" sz="2800" dirty="0" smtClean="0"/>
              <a:t> </a:t>
            </a:r>
            <a:r>
              <a:rPr lang="en-US" sz="2800" dirty="0" err="1" smtClean="0"/>
              <a:t>config</a:t>
            </a:r>
            <a:r>
              <a:rPr lang="en-US" sz="2800" dirty="0" smtClean="0"/>
              <a:t>/tool) = </a:t>
            </a:r>
            <a:r>
              <a:rPr lang="en-US" sz="2800" b="1" dirty="0" smtClean="0">
                <a:solidFill>
                  <a:schemeClr val="tx2"/>
                </a:solidFill>
              </a:rPr>
              <a:t>616</a:t>
            </a:r>
            <a:r>
              <a:rPr lang="en-US" sz="2800" dirty="0" smtClean="0"/>
              <a:t> </a:t>
            </a:r>
            <a:r>
              <a:rPr lang="en-US" sz="2800" dirty="0" err="1" smtClean="0"/>
              <a:t>exprs</a:t>
            </a:r>
            <a:r>
              <a:rPr lang="en-US" sz="2800" dirty="0" smtClean="0"/>
              <a:t>.</a:t>
            </a:r>
          </a:p>
        </p:txBody>
      </p:sp>
      <p:sp>
        <p:nvSpPr>
          <p:cNvPr id="4" name="Slide Number Placeholder 3"/>
          <p:cNvSpPr>
            <a:spLocks noGrp="1"/>
          </p:cNvSpPr>
          <p:nvPr>
            <p:ph type="sldNum" sz="quarter" idx="12"/>
          </p:nvPr>
        </p:nvSpPr>
        <p:spPr/>
        <p:txBody>
          <a:bodyPr/>
          <a:lstStyle/>
          <a:p>
            <a:fld id="{BE72F305-2A31-4FEF-B29C-C67A75D1D41A}"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5257800"/>
          </a:xfrm>
        </p:spPr>
        <p:txBody>
          <a:bodyPr>
            <a:noAutofit/>
          </a:bodyPr>
          <a:lstStyle/>
          <a:p>
            <a:r>
              <a:rPr lang="en-US" sz="2800" dirty="0" smtClean="0"/>
              <a:t>FindBugs</a:t>
            </a:r>
          </a:p>
          <a:p>
            <a:pPr lvl="1"/>
            <a:r>
              <a:rPr lang="en-US" dirty="0" smtClean="0"/>
              <a:t>Min-</a:t>
            </a:r>
            <a:r>
              <a:rPr lang="en-US" dirty="0" err="1" smtClean="0"/>
              <a:t>config</a:t>
            </a:r>
            <a:r>
              <a:rPr lang="en-US" dirty="0" smtClean="0"/>
              <a:t>:  ‘effort’ = minimum; ‘</a:t>
            </a:r>
            <a:r>
              <a:rPr lang="en-US" dirty="0" err="1" smtClean="0"/>
              <a:t>reportLevel</a:t>
            </a:r>
            <a:r>
              <a:rPr lang="en-US" dirty="0" smtClean="0"/>
              <a:t>’ = high</a:t>
            </a:r>
          </a:p>
          <a:p>
            <a:pPr lvl="1"/>
            <a:r>
              <a:rPr lang="en-US" dirty="0" smtClean="0"/>
              <a:t>Max-</a:t>
            </a:r>
            <a:r>
              <a:rPr lang="en-US" dirty="0" err="1" smtClean="0"/>
              <a:t>config</a:t>
            </a:r>
            <a:r>
              <a:rPr lang="en-US" dirty="0" smtClean="0"/>
              <a:t>: ‘effort’ = maximum; ‘</a:t>
            </a:r>
            <a:r>
              <a:rPr lang="en-US" dirty="0" err="1" smtClean="0"/>
              <a:t>reportLevel</a:t>
            </a:r>
            <a:r>
              <a:rPr lang="en-US" dirty="0" smtClean="0"/>
              <a:t>’ = low</a:t>
            </a:r>
          </a:p>
          <a:p>
            <a:r>
              <a:rPr lang="en-US" sz="2800" dirty="0" smtClean="0"/>
              <a:t>PMD</a:t>
            </a:r>
          </a:p>
          <a:p>
            <a:pPr lvl="1"/>
            <a:r>
              <a:rPr lang="en-US" dirty="0" smtClean="0"/>
              <a:t>Min-</a:t>
            </a:r>
            <a:r>
              <a:rPr lang="en-US" dirty="0" err="1" smtClean="0"/>
              <a:t>config</a:t>
            </a:r>
            <a:r>
              <a:rPr lang="en-US" dirty="0" smtClean="0"/>
              <a:t>:  only enabled </a:t>
            </a:r>
            <a:r>
              <a:rPr lang="en-US" dirty="0" err="1" smtClean="0"/>
              <a:t>ruleset</a:t>
            </a:r>
            <a:r>
              <a:rPr lang="en-US" dirty="0" smtClean="0"/>
              <a:t> is: basic</a:t>
            </a:r>
          </a:p>
          <a:p>
            <a:pPr lvl="1"/>
            <a:r>
              <a:rPr lang="en-US" dirty="0" smtClean="0"/>
              <a:t>Max-</a:t>
            </a:r>
            <a:r>
              <a:rPr lang="en-US" dirty="0" err="1" smtClean="0"/>
              <a:t>config</a:t>
            </a:r>
            <a:r>
              <a:rPr lang="en-US" dirty="0" smtClean="0"/>
              <a:t>: enabled </a:t>
            </a:r>
            <a:r>
              <a:rPr lang="en-US" dirty="0" err="1" smtClean="0"/>
              <a:t>rulesets</a:t>
            </a:r>
            <a:r>
              <a:rPr lang="en-US" dirty="0" smtClean="0"/>
              <a:t> are: braces, clone, </a:t>
            </a:r>
            <a:r>
              <a:rPr lang="en-US" dirty="0" err="1" smtClean="0"/>
              <a:t>codesize</a:t>
            </a:r>
            <a:r>
              <a:rPr lang="en-US" dirty="0" smtClean="0"/>
              <a:t>, controversial, coupling, design, imports, naming, </a:t>
            </a:r>
            <a:r>
              <a:rPr lang="en-US" dirty="0" err="1" smtClean="0"/>
              <a:t>strictexception</a:t>
            </a:r>
            <a:r>
              <a:rPr lang="en-US" dirty="0" smtClean="0"/>
              <a:t>, strings, </a:t>
            </a:r>
            <a:r>
              <a:rPr lang="en-US" dirty="0" err="1" smtClean="0"/>
              <a:t>typersolution</a:t>
            </a:r>
            <a:r>
              <a:rPr lang="en-US" dirty="0" smtClean="0"/>
              <a:t> and </a:t>
            </a:r>
            <a:r>
              <a:rPr lang="en-US" dirty="0" err="1" smtClean="0"/>
              <a:t>unusedcode</a:t>
            </a:r>
            <a:endParaRPr lang="en-US" dirty="0" smtClean="0"/>
          </a:p>
        </p:txBody>
      </p:sp>
      <p:sp>
        <p:nvSpPr>
          <p:cNvPr id="4" name="Slide Number Placeholder 3"/>
          <p:cNvSpPr>
            <a:spLocks noGrp="1"/>
          </p:cNvSpPr>
          <p:nvPr>
            <p:ph type="sldNum" sz="quarter" idx="12"/>
          </p:nvPr>
        </p:nvSpPr>
        <p:spPr/>
        <p:txBody>
          <a:bodyPr/>
          <a:lstStyle/>
          <a:p>
            <a:fld id="{BE72F305-2A31-4FEF-B29C-C67A75D1D41A}" type="slidenum">
              <a:rPr lang="en-US" smtClean="0"/>
              <a:pPr/>
              <a:t>21</a:t>
            </a:fld>
            <a:endParaRPr lang="en-US"/>
          </a:p>
        </p:txBody>
      </p:sp>
      <p:sp>
        <p:nvSpPr>
          <p:cNvPr id="6" name="Title 1"/>
          <p:cNvSpPr>
            <a:spLocks noGrp="1"/>
          </p:cNvSpPr>
          <p:nvPr>
            <p:ph type="title"/>
          </p:nvPr>
        </p:nvSpPr>
        <p:spPr>
          <a:xfrm>
            <a:off x="457200" y="76200"/>
            <a:ext cx="8229600" cy="1143000"/>
          </a:xfrm>
        </p:spPr>
        <p:txBody>
          <a:bodyPr>
            <a:normAutofit fontScale="90000"/>
          </a:bodyPr>
          <a:lstStyle/>
          <a:p>
            <a:r>
              <a:rPr lang="en-US" dirty="0" smtClean="0">
                <a:solidFill>
                  <a:schemeClr val="tx2"/>
                </a:solidFill>
              </a:rPr>
              <a:t>Min. and Max. Configuration of RAT-tools</a:t>
            </a:r>
            <a:endParaRPr lang="en-US" dirty="0">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JLint</a:t>
            </a:r>
          </a:p>
          <a:p>
            <a:pPr lvl="1"/>
            <a:r>
              <a:rPr lang="en-US" dirty="0" smtClean="0"/>
              <a:t>Min-</a:t>
            </a:r>
            <a:r>
              <a:rPr lang="en-US" dirty="0" err="1" smtClean="0"/>
              <a:t>config</a:t>
            </a:r>
            <a:r>
              <a:rPr lang="en-US" dirty="0" smtClean="0"/>
              <a:t>: disabled thread synchronization bug pattern</a:t>
            </a:r>
          </a:p>
          <a:p>
            <a:pPr lvl="1"/>
            <a:r>
              <a:rPr lang="en-US" dirty="0" smtClean="0"/>
              <a:t>Max-</a:t>
            </a:r>
            <a:r>
              <a:rPr lang="en-US" dirty="0" err="1" smtClean="0"/>
              <a:t>config</a:t>
            </a:r>
            <a:r>
              <a:rPr lang="en-US" dirty="0" smtClean="0"/>
              <a:t>: enabled all bug patterns</a:t>
            </a:r>
          </a:p>
          <a:p>
            <a:r>
              <a:rPr lang="en-US" sz="2800" dirty="0" smtClean="0"/>
              <a:t>Randoop (no flags or </a:t>
            </a:r>
            <a:r>
              <a:rPr lang="en-US" sz="2800" dirty="0" err="1" smtClean="0"/>
              <a:t>config</a:t>
            </a:r>
            <a:r>
              <a:rPr lang="en-US" sz="2800" dirty="0" smtClean="0"/>
              <a:t>. options available )</a:t>
            </a:r>
          </a:p>
          <a:p>
            <a:pPr lvl="1"/>
            <a:r>
              <a:rPr lang="en-US" dirty="0" smtClean="0"/>
              <a:t>Min-</a:t>
            </a:r>
            <a:r>
              <a:rPr lang="en-US" dirty="0" err="1" smtClean="0"/>
              <a:t>config</a:t>
            </a:r>
            <a:r>
              <a:rPr lang="en-US" dirty="0" smtClean="0"/>
              <a:t>: time limit = 100 second (default)</a:t>
            </a:r>
          </a:p>
          <a:p>
            <a:pPr lvl="1"/>
            <a:r>
              <a:rPr lang="en-US" dirty="0" smtClean="0"/>
              <a:t>Max-</a:t>
            </a:r>
            <a:r>
              <a:rPr lang="en-US" dirty="0" err="1" smtClean="0"/>
              <a:t>config</a:t>
            </a:r>
            <a:r>
              <a:rPr lang="en-US" dirty="0" smtClean="0"/>
              <a:t>: time limit = 2400 second (= 40 min.)</a:t>
            </a:r>
          </a:p>
          <a:p>
            <a:pPr>
              <a:buNone/>
            </a:pPr>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22</a:t>
            </a:fld>
            <a:endParaRPr lang="en-US"/>
          </a:p>
        </p:txBody>
      </p:sp>
      <p:sp>
        <p:nvSpPr>
          <p:cNvPr id="5" name="Title 1"/>
          <p:cNvSpPr>
            <a:spLocks noGrp="1"/>
          </p:cNvSpPr>
          <p:nvPr>
            <p:ph type="title"/>
          </p:nvPr>
        </p:nvSpPr>
        <p:spPr>
          <a:xfrm>
            <a:off x="457200" y="228600"/>
            <a:ext cx="8229600" cy="1143000"/>
          </a:xfrm>
        </p:spPr>
        <p:txBody>
          <a:bodyPr>
            <a:normAutofit fontScale="90000"/>
          </a:bodyPr>
          <a:lstStyle/>
          <a:p>
            <a:r>
              <a:rPr lang="en-US" dirty="0" smtClean="0">
                <a:solidFill>
                  <a:schemeClr val="tx2"/>
                </a:solidFill>
              </a:rPr>
              <a:t>Min. and Max. Configuration of RAT-tools</a:t>
            </a:r>
            <a:endParaRPr lang="en-US" dirty="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72F305-2A31-4FEF-B29C-C67A75D1D41A}" type="slidenum">
              <a:rPr lang="en-US" smtClean="0"/>
              <a:pPr/>
              <a:t>23</a:t>
            </a:fld>
            <a:endParaRPr lang="en-US"/>
          </a:p>
        </p:txBody>
      </p:sp>
      <p:sp>
        <p:nvSpPr>
          <p:cNvPr id="5" name="Title 1"/>
          <p:cNvSpPr>
            <a:spLocks noGrp="1"/>
          </p:cNvSpPr>
          <p:nvPr>
            <p:ph type="title"/>
          </p:nvPr>
        </p:nvSpPr>
        <p:spPr>
          <a:xfrm>
            <a:off x="457200" y="-152400"/>
            <a:ext cx="8229600" cy="1143000"/>
          </a:xfrm>
        </p:spPr>
        <p:txBody>
          <a:bodyPr/>
          <a:lstStyle/>
          <a:p>
            <a:r>
              <a:rPr lang="en-US" dirty="0" smtClean="0">
                <a:solidFill>
                  <a:schemeClr val="tx2"/>
                </a:solidFill>
              </a:rPr>
              <a:t>RQ2: Comparing RAT Tools</a:t>
            </a:r>
            <a:endParaRPr lang="en-US" dirty="0">
              <a:solidFill>
                <a:schemeClr val="tx2"/>
              </a:solidFill>
            </a:endParaRPr>
          </a:p>
        </p:txBody>
      </p:sp>
      <p:pic>
        <p:nvPicPr>
          <p:cNvPr id="2054" name="Picture 6" descr="C:\Documents and Settings\Ishtiaque\Desktop\RUGRAT\ISSTA 2012\Presentation\Graph\FinalJLintTimeWarnings.emf"/>
          <p:cNvPicPr>
            <a:picLocks noChangeAspect="1" noChangeArrowheads="1"/>
          </p:cNvPicPr>
          <p:nvPr/>
        </p:nvPicPr>
        <p:blipFill>
          <a:blip r:embed="rId2" cstate="print"/>
          <a:srcRect/>
          <a:stretch>
            <a:fillRect/>
          </a:stretch>
        </p:blipFill>
        <p:spPr bwMode="auto">
          <a:xfrm>
            <a:off x="457200" y="3866674"/>
            <a:ext cx="3886200" cy="2915126"/>
          </a:xfrm>
          <a:prstGeom prst="rect">
            <a:avLst/>
          </a:prstGeom>
          <a:noFill/>
        </p:spPr>
      </p:pic>
      <p:pic>
        <p:nvPicPr>
          <p:cNvPr id="2055" name="Picture 7" descr="C:\Documents and Settings\Ishtiaque\Desktop\RUGRAT\ISSTA 2012\Presentation\Graph\FinalPMDTimeWarning.emf"/>
          <p:cNvPicPr>
            <a:picLocks noChangeAspect="1" noChangeArrowheads="1"/>
          </p:cNvPicPr>
          <p:nvPr/>
        </p:nvPicPr>
        <p:blipFill>
          <a:blip r:embed="rId3" cstate="print"/>
          <a:srcRect/>
          <a:stretch>
            <a:fillRect/>
          </a:stretch>
        </p:blipFill>
        <p:spPr bwMode="auto">
          <a:xfrm>
            <a:off x="4614961" y="818674"/>
            <a:ext cx="3843239" cy="2882900"/>
          </a:xfrm>
          <a:prstGeom prst="rect">
            <a:avLst/>
          </a:prstGeom>
          <a:noFill/>
        </p:spPr>
      </p:pic>
      <p:pic>
        <p:nvPicPr>
          <p:cNvPr id="2056" name="Picture 8" descr="C:\Documents and Settings\Ishtiaque\Desktop\RUGRAT\ISSTA 2012\Presentation\Graph\FinalRandoopTimeWarning.emf"/>
          <p:cNvPicPr>
            <a:picLocks noChangeAspect="1" noChangeArrowheads="1"/>
          </p:cNvPicPr>
          <p:nvPr/>
        </p:nvPicPr>
        <p:blipFill>
          <a:blip r:embed="rId4" cstate="print"/>
          <a:srcRect/>
          <a:stretch>
            <a:fillRect/>
          </a:stretch>
        </p:blipFill>
        <p:spPr bwMode="auto">
          <a:xfrm>
            <a:off x="4598031" y="3866674"/>
            <a:ext cx="3860169" cy="2895600"/>
          </a:xfrm>
          <a:prstGeom prst="rect">
            <a:avLst/>
          </a:prstGeom>
          <a:noFill/>
        </p:spPr>
      </p:pic>
      <p:pic>
        <p:nvPicPr>
          <p:cNvPr id="2057" name="Picture 9" descr="C:\Documents and Settings\Ishtiaque\Desktop\RUGRAT\ISSTA 2012\Presentation\Graph\FinalFindBugsTimeWarning.emf"/>
          <p:cNvPicPr>
            <a:picLocks noChangeAspect="1" noChangeArrowheads="1"/>
          </p:cNvPicPr>
          <p:nvPr/>
        </p:nvPicPr>
        <p:blipFill>
          <a:blip r:embed="rId5" cstate="print"/>
          <a:srcRect/>
          <a:stretch>
            <a:fillRect/>
          </a:stretch>
        </p:blipFill>
        <p:spPr bwMode="auto">
          <a:xfrm>
            <a:off x="457200" y="818674"/>
            <a:ext cx="3886200" cy="2915126"/>
          </a:xfrm>
          <a:prstGeom prst="rect">
            <a:avLst/>
          </a:prstGeom>
          <a:noFill/>
        </p:spPr>
      </p:pic>
      <p:sp>
        <p:nvSpPr>
          <p:cNvPr id="14" name="TextBox 13"/>
          <p:cNvSpPr txBox="1"/>
          <p:nvPr/>
        </p:nvSpPr>
        <p:spPr>
          <a:xfrm>
            <a:off x="2438400" y="3355930"/>
            <a:ext cx="1295400" cy="369332"/>
          </a:xfrm>
          <a:prstGeom prst="rect">
            <a:avLst/>
          </a:prstGeom>
          <a:noFill/>
        </p:spPr>
        <p:txBody>
          <a:bodyPr wrap="square" rtlCol="0">
            <a:spAutoFit/>
          </a:bodyPr>
          <a:lstStyle/>
          <a:p>
            <a:pPr algn="ctr"/>
            <a:r>
              <a:rPr lang="en-US" dirty="0" smtClean="0"/>
              <a:t>FindBugs</a:t>
            </a:r>
            <a:endParaRPr lang="en-US" dirty="0"/>
          </a:p>
        </p:txBody>
      </p:sp>
      <p:sp>
        <p:nvSpPr>
          <p:cNvPr id="15" name="TextBox 14"/>
          <p:cNvSpPr txBox="1"/>
          <p:nvPr/>
        </p:nvSpPr>
        <p:spPr>
          <a:xfrm>
            <a:off x="6477000" y="3355930"/>
            <a:ext cx="1295400" cy="369332"/>
          </a:xfrm>
          <a:prstGeom prst="rect">
            <a:avLst/>
          </a:prstGeom>
          <a:noFill/>
        </p:spPr>
        <p:txBody>
          <a:bodyPr wrap="square" rtlCol="0">
            <a:spAutoFit/>
          </a:bodyPr>
          <a:lstStyle/>
          <a:p>
            <a:pPr algn="ctr"/>
            <a:r>
              <a:rPr lang="en-US" dirty="0" smtClean="0"/>
              <a:t>PMD</a:t>
            </a:r>
            <a:endParaRPr lang="en-US" dirty="0"/>
          </a:p>
        </p:txBody>
      </p:sp>
      <p:sp>
        <p:nvSpPr>
          <p:cNvPr id="16" name="TextBox 15"/>
          <p:cNvSpPr txBox="1"/>
          <p:nvPr/>
        </p:nvSpPr>
        <p:spPr>
          <a:xfrm>
            <a:off x="6477000" y="6392942"/>
            <a:ext cx="1295400" cy="369332"/>
          </a:xfrm>
          <a:prstGeom prst="rect">
            <a:avLst/>
          </a:prstGeom>
          <a:noFill/>
        </p:spPr>
        <p:txBody>
          <a:bodyPr wrap="square" rtlCol="0">
            <a:spAutoFit/>
          </a:bodyPr>
          <a:lstStyle/>
          <a:p>
            <a:pPr algn="ctr"/>
            <a:r>
              <a:rPr lang="en-US" dirty="0" smtClean="0"/>
              <a:t>Randoop</a:t>
            </a:r>
            <a:endParaRPr lang="en-US" dirty="0"/>
          </a:p>
        </p:txBody>
      </p:sp>
      <p:sp>
        <p:nvSpPr>
          <p:cNvPr id="17" name="TextBox 16"/>
          <p:cNvSpPr txBox="1"/>
          <p:nvPr/>
        </p:nvSpPr>
        <p:spPr>
          <a:xfrm>
            <a:off x="2514600" y="6392942"/>
            <a:ext cx="1295400" cy="369332"/>
          </a:xfrm>
          <a:prstGeom prst="rect">
            <a:avLst/>
          </a:prstGeom>
          <a:noFill/>
        </p:spPr>
        <p:txBody>
          <a:bodyPr wrap="square" rtlCol="0">
            <a:spAutoFit/>
          </a:bodyPr>
          <a:lstStyle/>
          <a:p>
            <a:pPr algn="ctr"/>
            <a:r>
              <a:rPr lang="en-US" dirty="0" smtClean="0"/>
              <a:t>JLint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normAutofit fontScale="92500" lnSpcReduction="10000"/>
          </a:bodyPr>
          <a:lstStyle/>
          <a:p>
            <a:r>
              <a:rPr lang="en-US" dirty="0" smtClean="0"/>
              <a:t>Overall Results</a:t>
            </a:r>
          </a:p>
          <a:p>
            <a:pPr lvl="1"/>
            <a:r>
              <a:rPr lang="en-US" dirty="0" smtClean="0"/>
              <a:t>Exec time: JLint &lt; PMD &lt; FindBugs</a:t>
            </a:r>
          </a:p>
          <a:p>
            <a:pPr lvl="1"/>
            <a:r>
              <a:rPr lang="en-US" dirty="0" smtClean="0"/>
              <a:t># Warnings: JLint &lt; FindBugs &lt; PMD  </a:t>
            </a:r>
          </a:p>
          <a:p>
            <a:r>
              <a:rPr lang="en-US" dirty="0" smtClean="0"/>
              <a:t>Observations</a:t>
            </a:r>
          </a:p>
          <a:p>
            <a:pPr lvl="1"/>
            <a:r>
              <a:rPr lang="en-US" dirty="0" smtClean="0"/>
              <a:t>PMD: exec. time approx. equal in both max. and min. </a:t>
            </a:r>
            <a:r>
              <a:rPr lang="en-US" dirty="0" err="1" smtClean="0"/>
              <a:t>config</a:t>
            </a:r>
            <a:endParaRPr lang="en-US" dirty="0" smtClean="0"/>
          </a:p>
          <a:p>
            <a:pPr lvl="1"/>
            <a:r>
              <a:rPr lang="en-US" dirty="0" smtClean="0"/>
              <a:t>Static tools: (#warnings or Exec. time) </a:t>
            </a:r>
            <a:r>
              <a:rPr lang="el-GR" dirty="0" smtClean="0"/>
              <a:t>α</a:t>
            </a:r>
            <a:r>
              <a:rPr lang="en-US" dirty="0" smtClean="0"/>
              <a:t> (LOC)  </a:t>
            </a:r>
          </a:p>
          <a:p>
            <a:pPr lvl="1"/>
            <a:r>
              <a:rPr lang="en-US" dirty="0" smtClean="0"/>
              <a:t>Randoop: Exec. time </a:t>
            </a:r>
            <a:r>
              <a:rPr lang="el-GR" dirty="0" smtClean="0"/>
              <a:t>α</a:t>
            </a:r>
            <a:r>
              <a:rPr lang="en-US" dirty="0" smtClean="0"/>
              <a:t>  1/(LOC)</a:t>
            </a:r>
          </a:p>
          <a:p>
            <a:pPr lvl="1"/>
            <a:r>
              <a:rPr lang="en-US" dirty="0" smtClean="0"/>
              <a:t>Randoop does not terminate after 100 sec. for larger programs</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24</a:t>
            </a:fld>
            <a:endParaRPr lang="en-US"/>
          </a:p>
        </p:txBody>
      </p:sp>
      <p:sp>
        <p:nvSpPr>
          <p:cNvPr id="5" name="TextBox 4"/>
          <p:cNvSpPr txBox="1"/>
          <p:nvPr/>
        </p:nvSpPr>
        <p:spPr>
          <a:xfrm>
            <a:off x="3124200" y="6015335"/>
            <a:ext cx="2667000" cy="461665"/>
          </a:xfrm>
          <a:prstGeom prst="rect">
            <a:avLst/>
          </a:prstGeom>
          <a:noFill/>
        </p:spPr>
        <p:txBody>
          <a:bodyPr wrap="square" rtlCol="0">
            <a:spAutoFit/>
          </a:bodyPr>
          <a:lstStyle/>
          <a:p>
            <a:pPr algn="ctr"/>
            <a:r>
              <a:rPr lang="el-GR" sz="2400" dirty="0" smtClean="0"/>
              <a:t>α</a:t>
            </a:r>
            <a:r>
              <a:rPr lang="en-US" sz="2400" dirty="0" smtClean="0"/>
              <a:t> ≈ proportional</a:t>
            </a:r>
            <a:endParaRPr lang="en-US" sz="2400" dirty="0"/>
          </a:p>
        </p:txBody>
      </p:sp>
      <p:sp>
        <p:nvSpPr>
          <p:cNvPr id="6" name="Title 1"/>
          <p:cNvSpPr>
            <a:spLocks noGrp="1"/>
          </p:cNvSpPr>
          <p:nvPr>
            <p:ph type="title"/>
          </p:nvPr>
        </p:nvSpPr>
        <p:spPr>
          <a:xfrm>
            <a:off x="457200" y="228600"/>
            <a:ext cx="8229600" cy="1143000"/>
          </a:xfrm>
        </p:spPr>
        <p:txBody>
          <a:bodyPr/>
          <a:lstStyle/>
          <a:p>
            <a:r>
              <a:rPr lang="en-US" dirty="0" smtClean="0">
                <a:solidFill>
                  <a:schemeClr val="tx2"/>
                </a:solidFill>
              </a:rPr>
              <a:t>RQ2: Comparing RAT Tools</a:t>
            </a:r>
            <a:endParaRPr lang="en-US"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RQ3: RUGRAT Found RAT Bugs/Issues</a:t>
            </a:r>
            <a:endParaRPr lang="en-US" dirty="0">
              <a:solidFill>
                <a:schemeClr val="tx2"/>
              </a:solidFill>
            </a:endParaRPr>
          </a:p>
        </p:txBody>
      </p:sp>
      <p:sp>
        <p:nvSpPr>
          <p:cNvPr id="5" name="TextBox 4"/>
          <p:cNvSpPr txBox="1"/>
          <p:nvPr/>
        </p:nvSpPr>
        <p:spPr>
          <a:xfrm>
            <a:off x="914400" y="5791200"/>
            <a:ext cx="7848600" cy="646331"/>
          </a:xfrm>
          <a:prstGeom prst="rect">
            <a:avLst/>
          </a:prstGeom>
          <a:noFill/>
        </p:spPr>
        <p:txBody>
          <a:bodyPr wrap="square" rtlCol="0">
            <a:spAutoFit/>
          </a:bodyPr>
          <a:lstStyle/>
          <a:p>
            <a:pPr algn="ctr"/>
            <a:r>
              <a:rPr lang="en-US" dirty="0" smtClean="0"/>
              <a:t>(a) FindBugs’ result of generated programs with default values for the parameters. (b) FindBugs’ result with wider range for the parameter values</a:t>
            </a:r>
            <a:endParaRPr lang="en-US" dirty="0"/>
          </a:p>
        </p:txBody>
      </p:sp>
      <p:sp>
        <p:nvSpPr>
          <p:cNvPr id="6" name="Slide Number Placeholder 5"/>
          <p:cNvSpPr>
            <a:spLocks noGrp="1"/>
          </p:cNvSpPr>
          <p:nvPr>
            <p:ph type="sldNum" sz="quarter" idx="12"/>
          </p:nvPr>
        </p:nvSpPr>
        <p:spPr/>
        <p:txBody>
          <a:bodyPr/>
          <a:lstStyle/>
          <a:p>
            <a:fld id="{BE72F305-2A31-4FEF-B29C-C67A75D1D41A}" type="slidenum">
              <a:rPr lang="en-US" smtClean="0"/>
              <a:pPr/>
              <a:t>25</a:t>
            </a:fld>
            <a:endParaRPr lang="en-US"/>
          </a:p>
        </p:txBody>
      </p:sp>
      <p:sp>
        <p:nvSpPr>
          <p:cNvPr id="14" name="TextBox 13"/>
          <p:cNvSpPr txBox="1"/>
          <p:nvPr/>
        </p:nvSpPr>
        <p:spPr>
          <a:xfrm>
            <a:off x="381000" y="5105400"/>
            <a:ext cx="8305800" cy="369332"/>
          </a:xfrm>
          <a:prstGeom prst="rect">
            <a:avLst/>
          </a:prstGeom>
          <a:noFill/>
        </p:spPr>
        <p:txBody>
          <a:bodyPr wrap="square" rtlCol="0">
            <a:spAutoFit/>
          </a:bodyPr>
          <a:lstStyle/>
          <a:p>
            <a:pPr algn="ctr"/>
            <a:r>
              <a:rPr lang="en-US" dirty="0" smtClean="0"/>
              <a:t>                   (a) FindBugs		              (b) Find Bugs skipping some classes</a:t>
            </a:r>
            <a:endParaRPr lang="en-US" dirty="0"/>
          </a:p>
        </p:txBody>
      </p:sp>
      <p:pic>
        <p:nvPicPr>
          <p:cNvPr id="2050" name="Picture 2" descr="C:\Documents and Settings\Ishtiaque\Desktop\RUGRAT\ISSTA 2012\Presentation\Graph\FinalFindBugsTimeWarning.emf"/>
          <p:cNvPicPr>
            <a:picLocks noChangeAspect="1" noChangeArrowheads="1"/>
          </p:cNvPicPr>
          <p:nvPr/>
        </p:nvPicPr>
        <p:blipFill>
          <a:blip r:embed="rId3" cstate="print"/>
          <a:srcRect/>
          <a:stretch>
            <a:fillRect/>
          </a:stretch>
        </p:blipFill>
        <p:spPr bwMode="auto">
          <a:xfrm>
            <a:off x="0" y="1676400"/>
            <a:ext cx="4724400" cy="3543879"/>
          </a:xfrm>
          <a:prstGeom prst="rect">
            <a:avLst/>
          </a:prstGeom>
          <a:noFill/>
        </p:spPr>
      </p:pic>
      <p:pic>
        <p:nvPicPr>
          <p:cNvPr id="2051" name="Picture 3" descr="C:\Documents and Settings\Ishtiaque\Desktop\RUGRAT\ISSTA 2012\Presentation\Graph\findbugsTimeWarnings.emf"/>
          <p:cNvPicPr>
            <a:picLocks noGrp="1" noChangeAspect="1" noChangeArrowheads="1"/>
          </p:cNvPicPr>
          <p:nvPr>
            <p:ph idx="1"/>
          </p:nvPr>
        </p:nvPicPr>
        <p:blipFill>
          <a:blip r:embed="rId4" cstate="print"/>
          <a:srcRect/>
          <a:stretch>
            <a:fillRect/>
          </a:stretch>
        </p:blipFill>
        <p:spPr bwMode="auto">
          <a:xfrm>
            <a:off x="4452773" y="1676400"/>
            <a:ext cx="4691227" cy="352131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RQ3: RUGRAT Found RAT Bugs/Issues</a:t>
            </a:r>
            <a:endParaRPr lang="en-US" dirty="0">
              <a:solidFill>
                <a:schemeClr val="tx2"/>
              </a:solidFill>
            </a:endParaRPr>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FindBugs may skip classes and miss bugs</a:t>
            </a:r>
          </a:p>
          <a:p>
            <a:pPr lvl="1"/>
            <a:r>
              <a:rPr lang="en-US" dirty="0" smtClean="0"/>
              <a:t>if #methods in a class &gt; 1000</a:t>
            </a:r>
          </a:p>
          <a:p>
            <a:pPr lvl="1"/>
            <a:r>
              <a:rPr lang="en-US" dirty="0" smtClean="0"/>
              <a:t>if size of classfile &gt; 1MB</a:t>
            </a:r>
          </a:p>
          <a:p>
            <a:pPr lvl="1"/>
            <a:r>
              <a:rPr lang="en-US" dirty="0" smtClean="0"/>
              <a:t>FindBugs author, Bill Pugh confirmed that no configurable options in FindBugs to prevent this</a:t>
            </a:r>
          </a:p>
          <a:p>
            <a:pPr lvl="1"/>
            <a:r>
              <a:rPr lang="en-US" dirty="0" smtClean="0"/>
              <a:t>He also recommended source code modification as a fix</a:t>
            </a:r>
          </a:p>
          <a:p>
            <a:r>
              <a:rPr lang="en-US" dirty="0" smtClean="0"/>
              <a:t>Not only generated programs, real programs (manually written/generated then manually modified) may suffer, too</a:t>
            </a:r>
          </a:p>
          <a:p>
            <a:pPr lvl="1"/>
            <a:r>
              <a:rPr lang="en-US" dirty="0" smtClean="0"/>
              <a:t>Apache Derby, </a:t>
            </a:r>
            <a:r>
              <a:rPr lang="en-US" dirty="0" err="1" smtClean="0"/>
              <a:t>DoctorJ</a:t>
            </a:r>
            <a:r>
              <a:rPr lang="en-US" dirty="0" smtClean="0"/>
              <a:t>, Drools, and </a:t>
            </a:r>
            <a:r>
              <a:rPr lang="en-US" dirty="0" err="1" smtClean="0"/>
              <a:t>OpenJDK</a:t>
            </a:r>
            <a:r>
              <a:rPr lang="en-US" dirty="0" smtClean="0"/>
              <a:t> have more than 1000 methods in any class</a:t>
            </a:r>
          </a:p>
          <a:p>
            <a:pPr lvl="1"/>
            <a:r>
              <a:rPr lang="en-US" dirty="0" smtClean="0"/>
              <a:t>Split classes with less methods makes FindBugs report warnings</a:t>
            </a:r>
          </a:p>
        </p:txBody>
      </p:sp>
      <p:sp>
        <p:nvSpPr>
          <p:cNvPr id="4" name="Slide Number Placeholder 3"/>
          <p:cNvSpPr>
            <a:spLocks noGrp="1"/>
          </p:cNvSpPr>
          <p:nvPr>
            <p:ph type="sldNum" sz="quarter" idx="12"/>
          </p:nvPr>
        </p:nvSpPr>
        <p:spPr/>
        <p:txBody>
          <a:bodyPr/>
          <a:lstStyle/>
          <a:p>
            <a:fld id="{BE72F305-2A31-4FEF-B29C-C67A75D1D41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RQ3: RUGRAT Found RAT Bugs/Issues</a:t>
            </a:r>
            <a:endParaRPr lang="en-US" dirty="0">
              <a:solidFill>
                <a:schemeClr val="tx2"/>
              </a:solidFill>
            </a:endParaRPr>
          </a:p>
        </p:txBody>
      </p:sp>
      <p:sp>
        <p:nvSpPr>
          <p:cNvPr id="6" name="TextBox 5"/>
          <p:cNvSpPr txBox="1"/>
          <p:nvPr/>
        </p:nvSpPr>
        <p:spPr>
          <a:xfrm>
            <a:off x="228600" y="5726668"/>
            <a:ext cx="8686800" cy="369332"/>
          </a:xfrm>
          <a:prstGeom prst="rect">
            <a:avLst/>
          </a:prstGeom>
          <a:noFill/>
        </p:spPr>
        <p:txBody>
          <a:bodyPr wrap="square" rtlCol="0">
            <a:spAutoFit/>
          </a:bodyPr>
          <a:lstStyle/>
          <a:p>
            <a:pPr algn="ctr"/>
            <a:r>
              <a:rPr lang="en-US" dirty="0" smtClean="0"/>
              <a:t>Randoop’s result on generated programs with default value range used for the parameters.</a:t>
            </a:r>
            <a:endParaRPr lang="en-US" dirty="0"/>
          </a:p>
        </p:txBody>
      </p:sp>
      <p:sp>
        <p:nvSpPr>
          <p:cNvPr id="7" name="Slide Number Placeholder 6"/>
          <p:cNvSpPr>
            <a:spLocks noGrp="1"/>
          </p:cNvSpPr>
          <p:nvPr>
            <p:ph type="sldNum" sz="quarter" idx="12"/>
          </p:nvPr>
        </p:nvSpPr>
        <p:spPr/>
        <p:txBody>
          <a:bodyPr/>
          <a:lstStyle/>
          <a:p>
            <a:fld id="{BE72F305-2A31-4FEF-B29C-C67A75D1D41A}" type="slidenum">
              <a:rPr lang="en-US" smtClean="0"/>
              <a:pPr/>
              <a:t>27</a:t>
            </a:fld>
            <a:endParaRPr lang="en-US"/>
          </a:p>
        </p:txBody>
      </p:sp>
      <p:pic>
        <p:nvPicPr>
          <p:cNvPr id="3074" name="Picture 2" descr="C:\Documents and Settings\Ishtiaque\Desktop\RUGRAT\ISSTA 2012\Presentation\Graph\FinalRandoopTimeWarning.emf"/>
          <p:cNvPicPr>
            <a:picLocks noChangeAspect="1" noChangeArrowheads="1"/>
          </p:cNvPicPr>
          <p:nvPr/>
        </p:nvPicPr>
        <p:blipFill>
          <a:blip r:embed="rId3" cstate="print"/>
          <a:srcRect/>
          <a:stretch>
            <a:fillRect/>
          </a:stretch>
        </p:blipFill>
        <p:spPr bwMode="auto">
          <a:xfrm>
            <a:off x="1828800" y="1524000"/>
            <a:ext cx="5519390" cy="414021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RQ3: RUGRAT Found RAT Bugs/Issues</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We independently discovered a reported Randoop bug known as Issue 14:</a:t>
            </a:r>
          </a:p>
          <a:p>
            <a:pPr lvl="1"/>
            <a:r>
              <a:rPr lang="en-US" dirty="0" smtClean="0"/>
              <a:t>Randoop terminates without creating any test cases if no test is generated after 10 seconds of the last generated one</a:t>
            </a:r>
          </a:p>
          <a:p>
            <a:r>
              <a:rPr lang="en-US" dirty="0" smtClean="0"/>
              <a:t>Randoop does not terminate after 100 sec. for larger programs</a:t>
            </a:r>
          </a:p>
          <a:p>
            <a:r>
              <a:rPr lang="en-US" dirty="0" smtClean="0"/>
              <a:t>Exec. time </a:t>
            </a:r>
            <a:r>
              <a:rPr lang="el-GR" dirty="0" smtClean="0"/>
              <a:t>α</a:t>
            </a:r>
            <a:r>
              <a:rPr lang="en-US" dirty="0" smtClean="0"/>
              <a:t>  1/(LOC)</a:t>
            </a:r>
          </a:p>
          <a:p>
            <a:endParaRPr lang="en-US" sz="2800" dirty="0" smtClean="0"/>
          </a:p>
          <a:p>
            <a:pPr>
              <a:buNone/>
            </a:pPr>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28</a:t>
            </a:fld>
            <a:endParaRPr lang="en-US"/>
          </a:p>
        </p:txBody>
      </p:sp>
      <p:sp>
        <p:nvSpPr>
          <p:cNvPr id="5" name="TextBox 4"/>
          <p:cNvSpPr txBox="1"/>
          <p:nvPr/>
        </p:nvSpPr>
        <p:spPr>
          <a:xfrm>
            <a:off x="2971800" y="5791200"/>
            <a:ext cx="2667000" cy="461665"/>
          </a:xfrm>
          <a:prstGeom prst="rect">
            <a:avLst/>
          </a:prstGeom>
          <a:noFill/>
        </p:spPr>
        <p:txBody>
          <a:bodyPr wrap="square" rtlCol="0">
            <a:spAutoFit/>
          </a:bodyPr>
          <a:lstStyle/>
          <a:p>
            <a:pPr algn="ctr"/>
            <a:r>
              <a:rPr lang="el-GR" sz="2400" dirty="0" smtClean="0"/>
              <a:t>α</a:t>
            </a:r>
            <a:r>
              <a:rPr lang="en-US" sz="2400" dirty="0" smtClean="0"/>
              <a:t> ≈ proportional</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elated-3.JPG"/>
          <p:cNvPicPr>
            <a:picLocks noChangeAspect="1"/>
          </p:cNvPicPr>
          <p:nvPr/>
        </p:nvPicPr>
        <p:blipFill>
          <a:blip r:embed="rId3" cstate="print"/>
          <a:stretch>
            <a:fillRect/>
          </a:stretch>
        </p:blipFill>
        <p:spPr>
          <a:xfrm>
            <a:off x="1295400" y="152400"/>
            <a:ext cx="1371600" cy="1371600"/>
          </a:xfrm>
          <a:prstGeom prst="rect">
            <a:avLst/>
          </a:prstGeom>
        </p:spPr>
      </p:pic>
      <p:sp>
        <p:nvSpPr>
          <p:cNvPr id="2" name="Title 1"/>
          <p:cNvSpPr>
            <a:spLocks noGrp="1"/>
          </p:cNvSpPr>
          <p:nvPr>
            <p:ph type="title"/>
          </p:nvPr>
        </p:nvSpPr>
        <p:spPr>
          <a:xfrm>
            <a:off x="1600200" y="274638"/>
            <a:ext cx="5943600" cy="1143000"/>
          </a:xfrm>
        </p:spPr>
        <p:txBody>
          <a:bodyPr/>
          <a:lstStyle/>
          <a:p>
            <a:r>
              <a:rPr lang="en-US" dirty="0" smtClean="0">
                <a:solidFill>
                  <a:schemeClr val="tx2"/>
                </a:solidFill>
              </a:rPr>
              <a:t>Related Work</a:t>
            </a:r>
            <a:endParaRPr lang="en-US" dirty="0">
              <a:solidFill>
                <a:schemeClr val="tx2"/>
              </a:solidFill>
            </a:endParaRPr>
          </a:p>
        </p:txBody>
      </p:sp>
      <p:sp>
        <p:nvSpPr>
          <p:cNvPr id="3" name="Content Placeholder 2"/>
          <p:cNvSpPr>
            <a:spLocks noGrp="1"/>
          </p:cNvSpPr>
          <p:nvPr>
            <p:ph idx="1"/>
          </p:nvPr>
        </p:nvSpPr>
        <p:spPr>
          <a:xfrm>
            <a:off x="457200" y="1524000"/>
            <a:ext cx="8229600" cy="4525963"/>
          </a:xfrm>
        </p:spPr>
        <p:txBody>
          <a:bodyPr>
            <a:noAutofit/>
          </a:bodyPr>
          <a:lstStyle/>
          <a:p>
            <a:r>
              <a:rPr lang="en-US" sz="2800" dirty="0" smtClean="0"/>
              <a:t>Grammar </a:t>
            </a:r>
            <a:r>
              <a:rPr lang="en-US" sz="2800" dirty="0" smtClean="0"/>
              <a:t>based test input generator: pioneered by Hanford and </a:t>
            </a:r>
            <a:r>
              <a:rPr lang="en-US" sz="2800" dirty="0" err="1" smtClean="0"/>
              <a:t>Purdom</a:t>
            </a:r>
            <a:r>
              <a:rPr lang="en-US" sz="2800" dirty="0" smtClean="0"/>
              <a:t> in ‘</a:t>
            </a:r>
            <a:r>
              <a:rPr lang="en-US" sz="2800" dirty="0" smtClean="0"/>
              <a:t>70s</a:t>
            </a:r>
          </a:p>
          <a:p>
            <a:r>
              <a:rPr lang="en-US" sz="2800" dirty="0" err="1" smtClean="0"/>
              <a:t>Slutz</a:t>
            </a:r>
            <a:r>
              <a:rPr lang="en-US" sz="2800" dirty="0" smtClean="0"/>
              <a:t> [VLDB’98] used random SQL stmt. </a:t>
            </a:r>
            <a:r>
              <a:rPr lang="en-US" sz="2800" dirty="0" smtClean="0"/>
              <a:t>generator</a:t>
            </a:r>
            <a:endParaRPr lang="en-US" sz="2800" dirty="0" smtClean="0"/>
          </a:p>
          <a:p>
            <a:r>
              <a:rPr lang="en-US" sz="2800" dirty="0" smtClean="0"/>
              <a:t>Yang et. al. [PLDI’11] in their </a:t>
            </a:r>
            <a:r>
              <a:rPr lang="en-US" sz="2800" i="1" dirty="0" err="1" smtClean="0"/>
              <a:t>Csmith</a:t>
            </a:r>
            <a:r>
              <a:rPr lang="en-US" sz="2800" i="1" dirty="0" smtClean="0"/>
              <a:t> </a:t>
            </a:r>
            <a:r>
              <a:rPr lang="en-US" sz="2800" dirty="0" smtClean="0"/>
              <a:t>creates random C programs (no OOP) to test compilers</a:t>
            </a:r>
          </a:p>
          <a:p>
            <a:r>
              <a:rPr lang="en-US" sz="2800" dirty="0" smtClean="0"/>
              <a:t>Yoshikawa et al. [QSIC’03] used Java random program generator to create small programs (≤ 10 classes) to test JIT compiler </a:t>
            </a:r>
          </a:p>
          <a:p>
            <a:r>
              <a:rPr lang="en-US" sz="2800" i="1" dirty="0" err="1" smtClean="0"/>
              <a:t>ASTGen</a:t>
            </a:r>
            <a:r>
              <a:rPr lang="en-US" sz="2800" dirty="0" smtClean="0"/>
              <a:t> by Daniel et. al. [FSE’07] systematically creates Java programs but cannot create complex structures</a:t>
            </a:r>
            <a:endParaRPr lang="en-US" sz="2800" dirty="0"/>
          </a:p>
        </p:txBody>
      </p:sp>
      <p:sp>
        <p:nvSpPr>
          <p:cNvPr id="5" name="Slide Number Placeholder 4"/>
          <p:cNvSpPr>
            <a:spLocks noGrp="1"/>
          </p:cNvSpPr>
          <p:nvPr>
            <p:ph type="sldNum" sz="quarter" idx="12"/>
          </p:nvPr>
        </p:nvSpPr>
        <p:spPr/>
        <p:txBody>
          <a:bodyPr/>
          <a:lstStyle/>
          <a:p>
            <a:fld id="{BE72F305-2A31-4FEF-B29C-C67A75D1D41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tility.JPG"/>
          <p:cNvPicPr>
            <a:picLocks noChangeAspect="1"/>
          </p:cNvPicPr>
          <p:nvPr/>
        </p:nvPicPr>
        <p:blipFill>
          <a:blip r:embed="rId2" cstate="print"/>
          <a:stretch>
            <a:fillRect/>
          </a:stretch>
        </p:blipFill>
        <p:spPr>
          <a:xfrm>
            <a:off x="685800" y="0"/>
            <a:ext cx="1828800" cy="1828800"/>
          </a:xfrm>
          <a:prstGeom prst="rect">
            <a:avLst/>
          </a:prstGeom>
        </p:spPr>
      </p:pic>
      <p:sp>
        <p:nvSpPr>
          <p:cNvPr id="2" name="Title 1"/>
          <p:cNvSpPr>
            <a:spLocks noGrp="1"/>
          </p:cNvSpPr>
          <p:nvPr>
            <p:ph type="title"/>
          </p:nvPr>
        </p:nvSpPr>
        <p:spPr/>
        <p:txBody>
          <a:bodyPr/>
          <a:lstStyle/>
          <a:p>
            <a:r>
              <a:rPr lang="en-US" dirty="0" smtClean="0">
                <a:solidFill>
                  <a:schemeClr val="tx2"/>
                </a:solidFill>
              </a:rPr>
              <a:t>Motivation</a:t>
            </a:r>
            <a:endParaRPr lang="en-US" dirty="0">
              <a:solidFill>
                <a:schemeClr val="tx2"/>
              </a:solidFill>
            </a:endParaRPr>
          </a:p>
        </p:txBody>
      </p:sp>
      <p:sp>
        <p:nvSpPr>
          <p:cNvPr id="3" name="Content Placeholder 2"/>
          <p:cNvSpPr>
            <a:spLocks noGrp="1"/>
          </p:cNvSpPr>
          <p:nvPr>
            <p:ph idx="1"/>
          </p:nvPr>
        </p:nvSpPr>
        <p:spPr>
          <a:xfrm>
            <a:off x="457200" y="1722437"/>
            <a:ext cx="8229600" cy="4525963"/>
          </a:xfrm>
        </p:spPr>
        <p:txBody>
          <a:bodyPr>
            <a:normAutofit fontScale="85000" lnSpcReduction="20000"/>
          </a:bodyPr>
          <a:lstStyle/>
          <a:p>
            <a:r>
              <a:rPr lang="en-US" dirty="0" smtClean="0"/>
              <a:t>Benchmarks are used to evaluate </a:t>
            </a:r>
            <a:r>
              <a:rPr lang="en-US" dirty="0" err="1" smtClean="0"/>
              <a:t>p</a:t>
            </a:r>
            <a:r>
              <a:rPr lang="en-US" b="1" u="sng" dirty="0" err="1" smtClean="0"/>
              <a:t>R</a:t>
            </a:r>
            <a:r>
              <a:rPr lang="en-US" dirty="0" err="1" smtClean="0"/>
              <a:t>ogram</a:t>
            </a:r>
            <a:r>
              <a:rPr lang="en-US" dirty="0" smtClean="0"/>
              <a:t> </a:t>
            </a:r>
            <a:r>
              <a:rPr lang="en-US" b="1" u="sng" dirty="0" smtClean="0"/>
              <a:t>A</a:t>
            </a:r>
            <a:r>
              <a:rPr lang="en-US" dirty="0" smtClean="0"/>
              <a:t>nalysis and </a:t>
            </a:r>
            <a:r>
              <a:rPr lang="en-US" b="1" u="sng" dirty="0" smtClean="0"/>
              <a:t>T</a:t>
            </a:r>
            <a:r>
              <a:rPr lang="en-US" dirty="0" smtClean="0"/>
              <a:t>esting (</a:t>
            </a:r>
            <a:r>
              <a:rPr lang="en-US" b="1" dirty="0" smtClean="0"/>
              <a:t>RAT</a:t>
            </a:r>
            <a:r>
              <a:rPr lang="en-US" dirty="0" smtClean="0"/>
              <a:t>) tools </a:t>
            </a:r>
          </a:p>
          <a:p>
            <a:pPr lvl="1"/>
            <a:r>
              <a:rPr lang="en-US" dirty="0" smtClean="0"/>
              <a:t>How scalable RAT tools are</a:t>
            </a:r>
          </a:p>
          <a:p>
            <a:pPr lvl="1"/>
            <a:r>
              <a:rPr lang="en-US" dirty="0" smtClean="0"/>
              <a:t>How fast RAT tools get coverage</a:t>
            </a:r>
          </a:p>
          <a:p>
            <a:pPr lvl="1"/>
            <a:r>
              <a:rPr lang="en-US" dirty="0" smtClean="0"/>
              <a:t>How through RAT tools evaluate different language features</a:t>
            </a:r>
          </a:p>
          <a:p>
            <a:r>
              <a:rPr lang="en-US" dirty="0" smtClean="0"/>
              <a:t>Such benchmarks are difficult to find</a:t>
            </a:r>
          </a:p>
          <a:p>
            <a:pPr lvl="1"/>
            <a:r>
              <a:rPr lang="en-US" dirty="0" smtClean="0"/>
              <a:t>Not many benchmarks match all different constraints</a:t>
            </a:r>
          </a:p>
          <a:p>
            <a:pPr lvl="1"/>
            <a:r>
              <a:rPr lang="en-US" dirty="0" smtClean="0"/>
              <a:t>Custom built benchmarks are often biased and reproducibility of results are difficult</a:t>
            </a:r>
          </a:p>
          <a:p>
            <a:pPr lvl="1"/>
            <a:r>
              <a:rPr lang="en-US" dirty="0"/>
              <a:t>Existing third-party benchmarks are often hard to </a:t>
            </a:r>
            <a:r>
              <a:rPr lang="en-US" dirty="0" smtClean="0"/>
              <a:t>install because </a:t>
            </a:r>
            <a:r>
              <a:rPr lang="en-US" dirty="0"/>
              <a:t>of their external library dependencies</a:t>
            </a:r>
            <a:endParaRPr lang="en-US" dirty="0" smtClean="0"/>
          </a:p>
          <a:p>
            <a:pPr lvl="1"/>
            <a:endParaRPr lang="en-US" dirty="0" smtClean="0"/>
          </a:p>
          <a:p>
            <a:endParaRPr lang="en-US" dirty="0"/>
          </a:p>
        </p:txBody>
      </p:sp>
      <p:sp>
        <p:nvSpPr>
          <p:cNvPr id="7" name="Slide Number Placeholder 6"/>
          <p:cNvSpPr>
            <a:spLocks noGrp="1"/>
          </p:cNvSpPr>
          <p:nvPr>
            <p:ph type="sldNum" sz="quarter" idx="12"/>
          </p:nvPr>
        </p:nvSpPr>
        <p:spPr/>
        <p:txBody>
          <a:bodyPr/>
          <a:lstStyle/>
          <a:p>
            <a:fld id="{BE72F305-2A31-4FEF-B29C-C67A75D1D41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Things Available at the Tool Website:</a:t>
            </a:r>
            <a:r>
              <a:rPr lang="en-US" dirty="0" smtClean="0"/>
              <a:t/>
            </a:r>
            <a:br>
              <a:rPr lang="en-US" dirty="0" smtClean="0"/>
            </a:br>
            <a:r>
              <a:rPr lang="en-US" sz="4900" dirty="0" smtClean="0">
                <a:solidFill>
                  <a:schemeClr val="accent1"/>
                </a:solidFill>
              </a:rPr>
              <a:t>www.rugrat.ws</a:t>
            </a:r>
            <a:endParaRPr lang="en-US" dirty="0">
              <a:solidFill>
                <a:schemeClr val="accent1"/>
              </a:solidFill>
            </a:endParaRPr>
          </a:p>
        </p:txBody>
      </p:sp>
      <p:sp>
        <p:nvSpPr>
          <p:cNvPr id="3" name="Content Placeholder 2"/>
          <p:cNvSpPr>
            <a:spLocks noGrp="1"/>
          </p:cNvSpPr>
          <p:nvPr>
            <p:ph idx="1"/>
          </p:nvPr>
        </p:nvSpPr>
        <p:spPr/>
        <p:txBody>
          <a:bodyPr>
            <a:normAutofit fontScale="85000" lnSpcReduction="20000"/>
          </a:bodyPr>
          <a:lstStyle/>
          <a:p>
            <a:r>
              <a:rPr lang="en-US" dirty="0" smtClean="0"/>
              <a:t>Current prototype tool that works for Java</a:t>
            </a:r>
          </a:p>
          <a:p>
            <a:r>
              <a:rPr lang="en-US" dirty="0" smtClean="0"/>
              <a:t>Tool source code and executable jar file </a:t>
            </a:r>
          </a:p>
          <a:p>
            <a:r>
              <a:rPr lang="en-US" dirty="0" smtClean="0"/>
              <a:t>Sample RUGRAT-generated benchmark programs used in the experiments (since full size &gt; 90GB )</a:t>
            </a:r>
          </a:p>
          <a:p>
            <a:r>
              <a:rPr lang="en-US" dirty="0" smtClean="0"/>
              <a:t>All configuration files with different parameter values that were used in the experiments</a:t>
            </a:r>
          </a:p>
          <a:p>
            <a:r>
              <a:rPr lang="en-US" dirty="0" smtClean="0"/>
              <a:t>Ant scripts to generate and run the experiments</a:t>
            </a:r>
          </a:p>
          <a:p>
            <a:r>
              <a:rPr lang="en-US" dirty="0" smtClean="0"/>
              <a:t>List of 33 programs from the </a:t>
            </a:r>
            <a:r>
              <a:rPr lang="en-US" dirty="0" err="1" smtClean="0"/>
              <a:t>SourceForge</a:t>
            </a:r>
            <a:r>
              <a:rPr lang="en-US" dirty="0" smtClean="0"/>
              <a:t> repository that were downloaded for the experiments (RQ1)</a:t>
            </a:r>
          </a:p>
          <a:p>
            <a:r>
              <a:rPr lang="en-US" dirty="0" smtClean="0"/>
              <a:t>Links to the RAT tools and supporting libraries used in the experiments</a:t>
            </a:r>
          </a:p>
          <a:p>
            <a:pPr>
              <a:buNone/>
            </a:pPr>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solidFill>
                  <a:schemeClr val="tx2"/>
                </a:solidFill>
              </a:rPr>
              <a:t>Questions?</a:t>
            </a:r>
            <a:endParaRPr lang="en-US" dirty="0">
              <a:solidFill>
                <a:schemeClr val="tx2"/>
              </a:solidFill>
            </a:endParaRPr>
          </a:p>
        </p:txBody>
      </p:sp>
      <p:sp>
        <p:nvSpPr>
          <p:cNvPr id="3" name="Content Placeholder 2"/>
          <p:cNvSpPr>
            <a:spLocks noGrp="1"/>
          </p:cNvSpPr>
          <p:nvPr>
            <p:ph idx="1"/>
          </p:nvPr>
        </p:nvSpPr>
        <p:spPr>
          <a:xfrm>
            <a:off x="457200" y="2286000"/>
            <a:ext cx="8229600" cy="762000"/>
          </a:xfrm>
        </p:spPr>
        <p:txBody>
          <a:bodyPr>
            <a:normAutofit/>
          </a:bodyPr>
          <a:lstStyle/>
          <a:p>
            <a:pPr algn="ctr">
              <a:buNone/>
            </a:pPr>
            <a:r>
              <a:rPr lang="en-US" sz="3600" dirty="0" smtClean="0">
                <a:solidFill>
                  <a:schemeClr val="tx2"/>
                </a:solidFill>
              </a:rPr>
              <a:t>The collaborators:</a:t>
            </a:r>
            <a:endParaRPr lang="en-US" sz="3600" dirty="0">
              <a:solidFill>
                <a:schemeClr val="tx2"/>
              </a:solidFill>
            </a:endParaRPr>
          </a:p>
        </p:txBody>
      </p:sp>
      <p:sp>
        <p:nvSpPr>
          <p:cNvPr id="4" name="Slide Number Placeholder 3"/>
          <p:cNvSpPr>
            <a:spLocks noGrp="1"/>
          </p:cNvSpPr>
          <p:nvPr>
            <p:ph type="sldNum" sz="quarter" idx="12"/>
          </p:nvPr>
        </p:nvSpPr>
        <p:spPr/>
        <p:txBody>
          <a:bodyPr/>
          <a:lstStyle/>
          <a:p>
            <a:fld id="{BE72F305-2A31-4FEF-B29C-C67A75D1D41A}" type="slidenum">
              <a:rPr lang="en-US" smtClean="0"/>
              <a:pPr/>
              <a:t>31</a:t>
            </a:fld>
            <a:endParaRPr lang="en-US"/>
          </a:p>
        </p:txBody>
      </p:sp>
      <p:pic>
        <p:nvPicPr>
          <p:cNvPr id="5" name="Content Placeholder 3" descr="questions.JPG"/>
          <p:cNvPicPr>
            <a:picLocks noChangeAspect="1"/>
          </p:cNvPicPr>
          <p:nvPr/>
        </p:nvPicPr>
        <p:blipFill>
          <a:blip r:embed="rId2" cstate="print"/>
          <a:stretch>
            <a:fillRect/>
          </a:stretch>
        </p:blipFill>
        <p:spPr>
          <a:xfrm>
            <a:off x="1371600" y="76200"/>
            <a:ext cx="1524000" cy="1524000"/>
          </a:xfrm>
          <a:prstGeom prst="rect">
            <a:avLst/>
          </a:prstGeom>
        </p:spPr>
      </p:pic>
      <p:pic>
        <p:nvPicPr>
          <p:cNvPr id="1026" name="Picture 2" descr="C:\Documents and Settings\Ishtiaque\Desktop\RUGRAT\ISSTA 2012\Presentation\Images\website.JPG"/>
          <p:cNvPicPr>
            <a:picLocks noChangeAspect="1" noChangeArrowheads="1"/>
          </p:cNvPicPr>
          <p:nvPr/>
        </p:nvPicPr>
        <p:blipFill>
          <a:blip r:embed="rId3" cstate="print"/>
          <a:srcRect/>
          <a:stretch>
            <a:fillRect/>
          </a:stretch>
        </p:blipFill>
        <p:spPr bwMode="auto">
          <a:xfrm>
            <a:off x="1843088" y="3162300"/>
            <a:ext cx="5457825" cy="1714500"/>
          </a:xfrm>
          <a:prstGeom prst="rect">
            <a:avLst/>
          </a:prstGeom>
          <a:noFill/>
        </p:spPr>
      </p:pic>
      <p:sp>
        <p:nvSpPr>
          <p:cNvPr id="7" name="Content Placeholder 2"/>
          <p:cNvSpPr txBox="1">
            <a:spLocks/>
          </p:cNvSpPr>
          <p:nvPr/>
        </p:nvSpPr>
        <p:spPr>
          <a:xfrm>
            <a:off x="609600" y="5029200"/>
            <a:ext cx="8229600" cy="7620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4000" dirty="0" smtClean="0">
                <a:solidFill>
                  <a:schemeClr val="tx2"/>
                </a:solidFill>
              </a:rPr>
              <a:t>Thank you.</a:t>
            </a:r>
            <a:endParaRPr kumimoji="0" lang="en-US" sz="4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Ishtiaque\Desktop\RUGRAT\ISSTA 2012\Presentation\Images\reference.JPG"/>
          <p:cNvPicPr>
            <a:picLocks noChangeAspect="1" noChangeArrowheads="1"/>
          </p:cNvPicPr>
          <p:nvPr/>
        </p:nvPicPr>
        <p:blipFill>
          <a:blip r:embed="rId2" cstate="print"/>
          <a:srcRect/>
          <a:stretch>
            <a:fillRect/>
          </a:stretch>
        </p:blipFill>
        <p:spPr bwMode="auto">
          <a:xfrm>
            <a:off x="1447800" y="152400"/>
            <a:ext cx="1143000" cy="1143000"/>
          </a:xfrm>
          <a:prstGeom prst="rect">
            <a:avLst/>
          </a:prstGeom>
          <a:noFill/>
        </p:spPr>
      </p:pic>
      <p:sp>
        <p:nvSpPr>
          <p:cNvPr id="2" name="Title 1"/>
          <p:cNvSpPr>
            <a:spLocks noGrp="1"/>
          </p:cNvSpPr>
          <p:nvPr>
            <p:ph type="title"/>
          </p:nvPr>
        </p:nvSpPr>
        <p:spPr/>
        <p:txBody>
          <a:bodyPr>
            <a:normAutofit/>
          </a:bodyPr>
          <a:lstStyle/>
          <a:p>
            <a:r>
              <a:rPr lang="en-US" dirty="0" smtClean="0">
                <a:solidFill>
                  <a:schemeClr val="tx2"/>
                </a:solidFill>
              </a:rPr>
              <a:t>References</a:t>
            </a:r>
            <a:r>
              <a:rPr lang="en-US" dirty="0" smtClean="0"/>
              <a:t> </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sz="1600" dirty="0" smtClean="0"/>
              <a:t>[APSEC’07]: H. Zhang and H. B. K. Tan. An empirical study of class sizes for large Java systems. In </a:t>
            </a:r>
            <a:r>
              <a:rPr lang="en-US" sz="1600" i="1" dirty="0" smtClean="0"/>
              <a:t>Proc. 14th Asia-Pacific Software Engineering </a:t>
            </a:r>
            <a:r>
              <a:rPr lang="fr-FR" sz="1600" i="1" dirty="0" smtClean="0"/>
              <a:t>Conference (APSEC), pages</a:t>
            </a:r>
            <a:r>
              <a:rPr lang="fr-FR" sz="1600" dirty="0" smtClean="0"/>
              <a:t> 230–237. IEEE, </a:t>
            </a:r>
            <a:r>
              <a:rPr lang="fr-FR" sz="1600" dirty="0" err="1" smtClean="0"/>
              <a:t>Dec</a:t>
            </a:r>
            <a:r>
              <a:rPr lang="fr-FR" sz="1600" dirty="0" smtClean="0"/>
              <a:t>. 2007</a:t>
            </a:r>
            <a:r>
              <a:rPr lang="en-US" sz="1600" dirty="0" smtClean="0"/>
              <a:t> </a:t>
            </a:r>
          </a:p>
          <a:p>
            <a:r>
              <a:rPr lang="en-US" sz="1600" dirty="0" smtClean="0"/>
              <a:t>[SP&amp;E’07]</a:t>
            </a:r>
            <a:r>
              <a:rPr lang="en-US" sz="1400" dirty="0" smtClean="0"/>
              <a:t>: </a:t>
            </a:r>
            <a:r>
              <a:rPr lang="en-US" sz="1600" dirty="0" smtClean="0"/>
              <a:t>C. </a:t>
            </a:r>
            <a:r>
              <a:rPr lang="en-US" sz="1600" dirty="0" err="1" smtClean="0"/>
              <a:t>Collberg</a:t>
            </a:r>
            <a:r>
              <a:rPr lang="en-US" sz="1600" dirty="0" smtClean="0"/>
              <a:t>, G. Myles, and M. </a:t>
            </a:r>
            <a:r>
              <a:rPr lang="en-US" sz="1600" dirty="0" err="1" smtClean="0"/>
              <a:t>Stepp</a:t>
            </a:r>
            <a:r>
              <a:rPr lang="en-US" sz="1600" dirty="0" smtClean="0"/>
              <a:t>. An empirical study of Java </a:t>
            </a:r>
            <a:r>
              <a:rPr lang="en-US" sz="1600" dirty="0" err="1" smtClean="0"/>
              <a:t>bytecode</a:t>
            </a:r>
            <a:r>
              <a:rPr lang="en-US" sz="1600" dirty="0" smtClean="0"/>
              <a:t> programs. </a:t>
            </a:r>
            <a:r>
              <a:rPr lang="en-US" sz="1600" i="1" dirty="0" smtClean="0"/>
              <a:t>Software—Practice &amp; Experience, </a:t>
            </a:r>
            <a:r>
              <a:rPr lang="en-US" sz="1600" dirty="0" smtClean="0"/>
              <a:t>37(6):581–641, May 2007</a:t>
            </a:r>
          </a:p>
          <a:p>
            <a:r>
              <a:rPr lang="en-US" sz="1600" dirty="0" smtClean="0"/>
              <a:t>[ESEM’10]</a:t>
            </a:r>
            <a:r>
              <a:rPr lang="en-US" sz="1400" dirty="0" smtClean="0"/>
              <a:t>: </a:t>
            </a:r>
            <a:r>
              <a:rPr lang="en-US" sz="1600" dirty="0" smtClean="0"/>
              <a:t>M. Grechanik et al. An empirical investigation into a large-scale Java open source code repository. In </a:t>
            </a:r>
            <a:r>
              <a:rPr lang="en-US" sz="1600" i="1" dirty="0" smtClean="0"/>
              <a:t>Proc. 4th International Symposium on Empirical Software Engineering and Measurement (ESEM). </a:t>
            </a:r>
            <a:r>
              <a:rPr lang="en-US" sz="1600" dirty="0" smtClean="0"/>
              <a:t>ACM, Sept. 2010</a:t>
            </a:r>
          </a:p>
          <a:p>
            <a:r>
              <a:rPr lang="en-US" sz="1600" dirty="0" smtClean="0"/>
              <a:t>[VLDB’98]: D. R. </a:t>
            </a:r>
            <a:r>
              <a:rPr lang="en-US" sz="1600" dirty="0" err="1" smtClean="0"/>
              <a:t>Slutz</a:t>
            </a:r>
            <a:r>
              <a:rPr lang="en-US" sz="1600" dirty="0" smtClean="0"/>
              <a:t>. Massive stochastic testing of SQL. In </a:t>
            </a:r>
            <a:r>
              <a:rPr lang="en-US" sz="1600" i="1" dirty="0" smtClean="0"/>
              <a:t>Proc. 24rd International Conference on Very Large Data Bases (VLDB), pages </a:t>
            </a:r>
            <a:r>
              <a:rPr lang="de-DE" sz="1600" dirty="0" smtClean="0"/>
              <a:t>618–622. Morgan Kaufmann, Aug. 1998 </a:t>
            </a:r>
          </a:p>
          <a:p>
            <a:r>
              <a:rPr lang="en-US" sz="1600" dirty="0" smtClean="0"/>
              <a:t>[PLDI’11]: X. Yang, Y. Chen, E. </a:t>
            </a:r>
            <a:r>
              <a:rPr lang="en-US" sz="1600" dirty="0" err="1" smtClean="0"/>
              <a:t>Eide</a:t>
            </a:r>
            <a:r>
              <a:rPr lang="en-US" sz="1600" dirty="0" smtClean="0"/>
              <a:t>, and J. </a:t>
            </a:r>
            <a:r>
              <a:rPr lang="en-US" sz="1600" dirty="0" err="1" smtClean="0"/>
              <a:t>Regehr</a:t>
            </a:r>
            <a:r>
              <a:rPr lang="en-US" sz="1600" dirty="0" smtClean="0"/>
              <a:t>. Finding and understanding bugs in C compilers. In </a:t>
            </a:r>
            <a:r>
              <a:rPr lang="en-US" sz="1600" i="1" dirty="0" smtClean="0"/>
              <a:t>Proc. 32nd ACM SIGPLAN Conference on Programming Language Design and Implementation (PLDI), pages </a:t>
            </a:r>
            <a:r>
              <a:rPr lang="en-US" sz="1600" dirty="0" smtClean="0"/>
              <a:t>283–294. ACM, June 2011</a:t>
            </a:r>
          </a:p>
          <a:p>
            <a:r>
              <a:rPr lang="en-US" sz="1600" dirty="0" smtClean="0"/>
              <a:t>[QSIC’03]: T. Yoshikawa, K. Shimura, and T. Ozawa. Random program generator for Java JIT compiler test system. In </a:t>
            </a:r>
            <a:r>
              <a:rPr lang="en-US" sz="1600" i="1" dirty="0" smtClean="0"/>
              <a:t>Proc. 3</a:t>
            </a:r>
            <a:r>
              <a:rPr lang="en-US" sz="1600" i="1" baseline="30000" dirty="0" smtClean="0"/>
              <a:t>rd</a:t>
            </a:r>
            <a:r>
              <a:rPr lang="en-US" sz="1600" i="1" dirty="0" smtClean="0"/>
              <a:t> International Conference on Quality Software (QSIC), pages 20–24. </a:t>
            </a:r>
            <a:r>
              <a:rPr lang="en-US" sz="1600" dirty="0" smtClean="0"/>
              <a:t>IEEE, Nov. 2003</a:t>
            </a:r>
          </a:p>
          <a:p>
            <a:r>
              <a:rPr lang="en-US" sz="1600" dirty="0" smtClean="0"/>
              <a:t>[FSE’07]: B. Daniel, D. Dig, K. Garcia, and D. </a:t>
            </a:r>
            <a:r>
              <a:rPr lang="en-US" sz="1600" dirty="0" err="1" smtClean="0"/>
              <a:t>Marinov</a:t>
            </a:r>
            <a:r>
              <a:rPr lang="en-US" sz="1600" dirty="0" smtClean="0"/>
              <a:t>. Automated testing of refactoring engines. In </a:t>
            </a:r>
            <a:r>
              <a:rPr lang="en-US" sz="1600" i="1" dirty="0" smtClean="0"/>
              <a:t>Proc. 15th ACM SIGSOFT International Symposium on Foundations of Software Engineering (FSE), pages </a:t>
            </a:r>
            <a:r>
              <a:rPr lang="en-US" sz="1600" dirty="0" smtClean="0"/>
              <a:t>185–194. ACM, Sept. 2007</a:t>
            </a:r>
            <a:endParaRPr lang="en-US" sz="1600"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solidFill>
                  <a:schemeClr val="tx2"/>
                </a:solidFill>
              </a:rPr>
              <a:t>RQ1: List of Apps Downloaded From </a:t>
            </a:r>
            <a:r>
              <a:rPr lang="en-US" dirty="0" err="1" smtClean="0">
                <a:solidFill>
                  <a:schemeClr val="tx2"/>
                </a:solidFill>
              </a:rPr>
              <a:t>SourceForge</a:t>
            </a:r>
            <a:endParaRPr lang="en-US" dirty="0">
              <a:solidFill>
                <a:schemeClr val="tx2"/>
              </a:solidFill>
            </a:endParaRPr>
          </a:p>
        </p:txBody>
      </p:sp>
      <p:sp>
        <p:nvSpPr>
          <p:cNvPr id="4" name="Slide Number Placeholder 3"/>
          <p:cNvSpPr>
            <a:spLocks noGrp="1"/>
          </p:cNvSpPr>
          <p:nvPr>
            <p:ph type="sldNum" sz="quarter" idx="12"/>
          </p:nvPr>
        </p:nvSpPr>
        <p:spPr/>
        <p:txBody>
          <a:bodyPr/>
          <a:lstStyle/>
          <a:p>
            <a:fld id="{BE72F305-2A31-4FEF-B29C-C67A75D1D41A}" type="slidenum">
              <a:rPr lang="en-US" smtClean="0"/>
              <a:pPr/>
              <a:t>33</a:t>
            </a:fld>
            <a:endParaRPr lang="en-US"/>
          </a:p>
        </p:txBody>
      </p:sp>
      <p:graphicFrame>
        <p:nvGraphicFramePr>
          <p:cNvPr id="8" name="Table 7"/>
          <p:cNvGraphicFramePr>
            <a:graphicFrameLocks noGrp="1"/>
          </p:cNvGraphicFramePr>
          <p:nvPr/>
        </p:nvGraphicFramePr>
        <p:xfrm>
          <a:off x="603758" y="1524000"/>
          <a:ext cx="2411476" cy="4820920"/>
        </p:xfrm>
        <a:graphic>
          <a:graphicData uri="http://schemas.openxmlformats.org/drawingml/2006/table">
            <a:tbl>
              <a:tblPr firstRow="1" bandRow="1">
                <a:tableStyleId>{5C22544A-7EE6-4342-B048-85BDC9FD1C3A}</a:tableStyleId>
              </a:tblPr>
              <a:tblGrid>
                <a:gridCol w="403542"/>
                <a:gridCol w="892175"/>
                <a:gridCol w="1115759"/>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Total</a:t>
                      </a:r>
                      <a:r>
                        <a:rPr lang="en-US" baseline="0" dirty="0" smtClean="0"/>
                        <a:t> LOC</a:t>
                      </a:r>
                      <a:endParaRPr lang="en-US" dirty="0"/>
                    </a:p>
                  </a:txBody>
                  <a:tcPr/>
                </a:tc>
              </a:tr>
              <a:tr h="370840">
                <a:tc>
                  <a:txBody>
                    <a:bodyPr/>
                    <a:lstStyle/>
                    <a:p>
                      <a:pPr algn="r"/>
                      <a:r>
                        <a:rPr lang="en-US" sz="1400" dirty="0" smtClean="0">
                          <a:latin typeface="+mn-lt"/>
                        </a:rPr>
                        <a:t>1</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xom</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23,170</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2</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z390</a:t>
                      </a:r>
                    </a:p>
                  </a:txBody>
                  <a:tcPr marL="9525" marR="9525" marT="9525" marB="0" anchor="ctr"/>
                </a:tc>
                <a:tc>
                  <a:txBody>
                    <a:bodyPr/>
                    <a:lstStyle/>
                    <a:p>
                      <a:pPr algn="ctr" fontAlgn="b"/>
                      <a:r>
                        <a:rPr lang="en-US" sz="1400" b="0" i="0" u="none" strike="noStrike" dirty="0" smtClean="0">
                          <a:solidFill>
                            <a:srgbClr val="000000"/>
                          </a:solidFill>
                          <a:latin typeface="+mn-lt"/>
                        </a:rPr>
                        <a:t>60,945</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3</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qamanager</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4,661</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4</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openaccess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276,374</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5</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wsmo4j</a:t>
                      </a:r>
                    </a:p>
                  </a:txBody>
                  <a:tcPr marL="9525" marR="9525" marT="9525" marB="0" anchor="ctr"/>
                </a:tc>
                <a:tc>
                  <a:txBody>
                    <a:bodyPr/>
                    <a:lstStyle/>
                    <a:p>
                      <a:pPr algn="ctr" fontAlgn="b"/>
                      <a:r>
                        <a:rPr lang="en-US" sz="1400" b="0" i="0" u="none" strike="noStrike" dirty="0" smtClean="0">
                          <a:solidFill>
                            <a:srgbClr val="000000"/>
                          </a:solidFill>
                          <a:latin typeface="+mn-lt"/>
                        </a:rPr>
                        <a:t>67,588</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6</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yacy</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84,080</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7</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mpire</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4,289</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8</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xkms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9,277</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9</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flexstor</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243,132</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10</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legalfinger</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10,756</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11</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openjava</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63,325</a:t>
                      </a:r>
                      <a:endParaRPr lang="en-US" sz="1400" b="0" i="0" u="none" strike="noStrike" dirty="0">
                        <a:solidFill>
                          <a:srgbClr val="000000"/>
                        </a:solidFill>
                        <a:latin typeface="+mn-lt"/>
                      </a:endParaRPr>
                    </a:p>
                  </a:txBody>
                  <a:tcPr marL="9525" marR="9525" marT="9525" marB="0" anchor="ctr"/>
                </a:tc>
              </a:tr>
              <a:tr h="370840">
                <a:tc>
                  <a:txBody>
                    <a:bodyPr/>
                    <a:lstStyle/>
                    <a:p>
                      <a:pPr algn="r"/>
                      <a:r>
                        <a:rPr lang="en-US" sz="1400" dirty="0" smtClean="0">
                          <a:latin typeface="+mn-lt"/>
                        </a:rPr>
                        <a:t>12</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lejos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23,479</a:t>
                      </a:r>
                      <a:endParaRPr lang="en-US" sz="1400" b="0" i="0" u="none" strike="noStrike" dirty="0">
                        <a:solidFill>
                          <a:srgbClr val="000000"/>
                        </a:solidFill>
                        <a:latin typeface="+mn-lt"/>
                      </a:endParaRPr>
                    </a:p>
                  </a:txBody>
                  <a:tcPr marL="9525" marR="9525" marT="9525" marB="0" anchor="ctr"/>
                </a:tc>
              </a:tr>
            </a:tbl>
          </a:graphicData>
        </a:graphic>
      </p:graphicFrame>
      <p:graphicFrame>
        <p:nvGraphicFramePr>
          <p:cNvPr id="9" name="Table 8"/>
          <p:cNvGraphicFramePr>
            <a:graphicFrameLocks noGrp="1"/>
          </p:cNvGraphicFramePr>
          <p:nvPr/>
        </p:nvGraphicFramePr>
        <p:xfrm>
          <a:off x="3167634" y="1524000"/>
          <a:ext cx="2623566" cy="4820920"/>
        </p:xfrm>
        <a:graphic>
          <a:graphicData uri="http://schemas.openxmlformats.org/drawingml/2006/table">
            <a:tbl>
              <a:tblPr firstRow="1" bandRow="1">
                <a:tableStyleId>{5C22544A-7EE6-4342-B048-85BDC9FD1C3A}</a:tableStyleId>
              </a:tblPr>
              <a:tblGrid>
                <a:gridCol w="403542"/>
                <a:gridCol w="1104265"/>
                <a:gridCol w="1115759"/>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Total</a:t>
                      </a:r>
                      <a:r>
                        <a:rPr lang="en-US" baseline="0" dirty="0" smtClean="0"/>
                        <a:t> LOC</a:t>
                      </a:r>
                      <a:endParaRPr lang="en-US" dirty="0"/>
                    </a:p>
                  </a:txBody>
                  <a:tcPr/>
                </a:tc>
              </a:tr>
              <a:tr h="370840">
                <a:tc>
                  <a:txBody>
                    <a:bodyPr/>
                    <a:lstStyle/>
                    <a:p>
                      <a:pPr algn="ctr"/>
                      <a:r>
                        <a:rPr lang="en-US" sz="1400" dirty="0" smtClean="0">
                          <a:latin typeface="+mn-lt"/>
                        </a:rPr>
                        <a:t>13</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equip2</a:t>
                      </a:r>
                    </a:p>
                  </a:txBody>
                  <a:tcPr marL="9525" marR="9525" marT="9525" marB="0" anchor="ctr"/>
                </a:tc>
                <a:tc>
                  <a:txBody>
                    <a:bodyPr/>
                    <a:lstStyle/>
                    <a:p>
                      <a:pPr algn="ctr" fontAlgn="b"/>
                      <a:r>
                        <a:rPr lang="en-US" sz="1400" b="0" i="0" u="none" strike="noStrike" dirty="0" smtClean="0">
                          <a:solidFill>
                            <a:srgbClr val="000000"/>
                          </a:solidFill>
                          <a:latin typeface="+mn-lt"/>
                        </a:rPr>
                        <a:t>23,866</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14</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fmj</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121,108</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15</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laser</a:t>
                      </a:r>
                    </a:p>
                  </a:txBody>
                  <a:tcPr marL="9525" marR="9525" marT="9525" marB="0" anchor="ctr"/>
                </a:tc>
                <a:tc>
                  <a:txBody>
                    <a:bodyPr/>
                    <a:lstStyle/>
                    <a:p>
                      <a:pPr algn="ctr" fontAlgn="b"/>
                      <a:r>
                        <a:rPr lang="en-US" sz="1400" b="0" i="0" u="none" strike="noStrike" dirty="0" smtClean="0">
                          <a:solidFill>
                            <a:srgbClr val="000000"/>
                          </a:solidFill>
                          <a:latin typeface="+mn-lt"/>
                        </a:rPr>
                        <a:t>16,952</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16</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lockss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67,538</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17</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mobile</a:t>
                      </a:r>
                    </a:p>
                  </a:txBody>
                  <a:tcPr marL="9525" marR="9525" marT="9525" marB="0" anchor="ctr"/>
                </a:tc>
                <a:tc>
                  <a:txBody>
                    <a:bodyPr/>
                    <a:lstStyle/>
                    <a:p>
                      <a:pPr algn="ctr" fontAlgn="b"/>
                      <a:r>
                        <a:rPr lang="en-US" sz="1400" b="0" i="0" u="none" strike="noStrike" dirty="0" smtClean="0">
                          <a:solidFill>
                            <a:srgbClr val="000000"/>
                          </a:solidFill>
                          <a:latin typeface="+mn-lt"/>
                        </a:rPr>
                        <a:t>8,631</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18</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nessconnect</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25,023</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19</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neuroscholar</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243,254</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20</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opentaps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404,887</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21</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openuat</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75,630</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22</a:t>
                      </a:r>
                      <a:endParaRPr lang="en-US" sz="1400" dirty="0">
                        <a:latin typeface="+mn-lt"/>
                      </a:endParaRPr>
                    </a:p>
                  </a:txBody>
                  <a:tcPr anchor="ctr"/>
                </a:tc>
                <a:tc>
                  <a:txBody>
                    <a:bodyPr/>
                    <a:lstStyle/>
                    <a:p>
                      <a:pPr algn="ctr" fontAlgn="b"/>
                      <a:r>
                        <a:rPr lang="en-US" sz="1400" b="0" i="0" u="none" strike="noStrike">
                          <a:solidFill>
                            <a:srgbClr val="000000"/>
                          </a:solidFill>
                          <a:latin typeface="+mn-lt"/>
                        </a:rPr>
                        <a:t>qiqdatamining</a:t>
                      </a:r>
                    </a:p>
                  </a:txBody>
                  <a:tcPr marL="9525" marR="9525" marT="9525" marB="0" anchor="ctr"/>
                </a:tc>
                <a:tc>
                  <a:txBody>
                    <a:bodyPr/>
                    <a:lstStyle/>
                    <a:p>
                      <a:pPr algn="ctr" fontAlgn="b"/>
                      <a:r>
                        <a:rPr lang="en-US" sz="1400" b="0" i="0" u="none" strike="noStrike" dirty="0" smtClean="0">
                          <a:solidFill>
                            <a:srgbClr val="000000"/>
                          </a:solidFill>
                          <a:latin typeface="+mn-lt"/>
                        </a:rPr>
                        <a:t>70,824</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23</a:t>
                      </a:r>
                      <a:endParaRPr lang="en-US" sz="1400" dirty="0">
                        <a:latin typeface="+mn-lt"/>
                      </a:endParaRPr>
                    </a:p>
                  </a:txBody>
                  <a:tcPr anchor="ctr"/>
                </a:tc>
                <a:tc>
                  <a:txBody>
                    <a:bodyPr/>
                    <a:lstStyle/>
                    <a:p>
                      <a:pPr algn="ctr" fontAlgn="b"/>
                      <a:r>
                        <a:rPr lang="en-US" sz="1400" b="0" i="0" u="none" strike="noStrike">
                          <a:solidFill>
                            <a:srgbClr val="000000"/>
                          </a:solidFill>
                          <a:latin typeface="+mn-lt"/>
                        </a:rPr>
                        <a:t>rcfaces</a:t>
                      </a:r>
                    </a:p>
                  </a:txBody>
                  <a:tcPr marL="9525" marR="9525" marT="9525" marB="0" anchor="ctr"/>
                </a:tc>
                <a:tc>
                  <a:txBody>
                    <a:bodyPr/>
                    <a:lstStyle/>
                    <a:p>
                      <a:pPr algn="ctr" fontAlgn="b"/>
                      <a:r>
                        <a:rPr lang="en-US" sz="1400" b="0" i="0" u="none" strike="noStrike" dirty="0" smtClean="0">
                          <a:solidFill>
                            <a:srgbClr val="000000"/>
                          </a:solidFill>
                          <a:latin typeface="+mn-lt"/>
                        </a:rPr>
                        <a:t>146,464</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24</a:t>
                      </a:r>
                      <a:endParaRPr lang="en-US" sz="1400" dirty="0">
                        <a:latin typeface="+mn-lt"/>
                      </a:endParaRPr>
                    </a:p>
                  </a:txBody>
                  <a:tcPr anchor="ctr"/>
                </a:tc>
                <a:tc>
                  <a:txBody>
                    <a:bodyPr/>
                    <a:lstStyle/>
                    <a:p>
                      <a:pPr algn="ctr" fontAlgn="b"/>
                      <a:r>
                        <a:rPr lang="en-US" sz="1400" b="0" i="0" u="none" strike="noStrike">
                          <a:solidFill>
                            <a:srgbClr val="000000"/>
                          </a:solidFill>
                          <a:latin typeface="+mn-lt"/>
                        </a:rPr>
                        <a:t>t2</a:t>
                      </a:r>
                    </a:p>
                  </a:txBody>
                  <a:tcPr marL="9525" marR="9525" marT="9525" marB="0" anchor="ctr"/>
                </a:tc>
                <a:tc>
                  <a:txBody>
                    <a:bodyPr/>
                    <a:lstStyle/>
                    <a:p>
                      <a:pPr algn="ctr" fontAlgn="b"/>
                      <a:r>
                        <a:rPr lang="en-US" sz="1400" b="0" i="0" u="none" strike="noStrike" dirty="0" smtClean="0">
                          <a:solidFill>
                            <a:srgbClr val="000000"/>
                          </a:solidFill>
                          <a:latin typeface="+mn-lt"/>
                        </a:rPr>
                        <a:t>69,053</a:t>
                      </a:r>
                      <a:endParaRPr lang="en-US" sz="1400" b="0" i="0" u="none" strike="noStrike" dirty="0">
                        <a:solidFill>
                          <a:srgbClr val="000000"/>
                        </a:solidFill>
                        <a:latin typeface="+mn-lt"/>
                      </a:endParaRPr>
                    </a:p>
                  </a:txBody>
                  <a:tcPr marL="9525" marR="9525" marT="9525" marB="0" anchor="ctr"/>
                </a:tc>
              </a:tr>
            </a:tbl>
          </a:graphicData>
        </a:graphic>
      </p:graphicFrame>
      <p:graphicFrame>
        <p:nvGraphicFramePr>
          <p:cNvPr id="10" name="Table 9"/>
          <p:cNvGraphicFramePr>
            <a:graphicFrameLocks noGrp="1"/>
          </p:cNvGraphicFramePr>
          <p:nvPr/>
        </p:nvGraphicFramePr>
        <p:xfrm>
          <a:off x="5943600" y="1524000"/>
          <a:ext cx="2670111" cy="3708400"/>
        </p:xfrm>
        <a:graphic>
          <a:graphicData uri="http://schemas.openxmlformats.org/drawingml/2006/table">
            <a:tbl>
              <a:tblPr firstRow="1" bandRow="1">
                <a:tableStyleId>{5C22544A-7EE6-4342-B048-85BDC9FD1C3A}</a:tableStyleId>
              </a:tblPr>
              <a:tblGrid>
                <a:gridCol w="403542"/>
                <a:gridCol w="1150810"/>
                <a:gridCol w="1115759"/>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Total</a:t>
                      </a:r>
                      <a:r>
                        <a:rPr lang="en-US" baseline="0" dirty="0" smtClean="0"/>
                        <a:t> LOC</a:t>
                      </a:r>
                      <a:endParaRPr lang="en-US" dirty="0"/>
                    </a:p>
                  </a:txBody>
                  <a:tcPr/>
                </a:tc>
              </a:tr>
              <a:tr h="370840">
                <a:tc>
                  <a:txBody>
                    <a:bodyPr/>
                    <a:lstStyle/>
                    <a:p>
                      <a:pPr algn="ctr"/>
                      <a:r>
                        <a:rPr lang="en-US" sz="1400" dirty="0" smtClean="0">
                          <a:latin typeface="+mn-lt"/>
                        </a:rPr>
                        <a:t>25</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teamelements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74,673</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26</a:t>
                      </a:r>
                      <a:endParaRPr lang="en-US" sz="1400" dirty="0">
                        <a:latin typeface="+mn-lt"/>
                      </a:endParaRPr>
                    </a:p>
                  </a:txBody>
                  <a:tcPr anchor="ctr"/>
                </a:tc>
                <a:tc>
                  <a:txBody>
                    <a:bodyPr/>
                    <a:lstStyle/>
                    <a:p>
                      <a:pPr algn="ctr" fontAlgn="b"/>
                      <a:r>
                        <a:rPr lang="en-US" sz="1400" b="0" i="0" u="none" strike="noStrike">
                          <a:solidFill>
                            <a:srgbClr val="000000"/>
                          </a:solidFill>
                          <a:latin typeface="+mn-lt"/>
                        </a:rPr>
                        <a:t>varial</a:t>
                      </a:r>
                    </a:p>
                  </a:txBody>
                  <a:tcPr marL="9525" marR="9525" marT="9525" marB="0" anchor="ctr"/>
                </a:tc>
                <a:tc>
                  <a:txBody>
                    <a:bodyPr/>
                    <a:lstStyle/>
                    <a:p>
                      <a:pPr algn="ctr" fontAlgn="b"/>
                      <a:r>
                        <a:rPr lang="en-US" sz="1400" b="0" i="0" u="none" strike="noStrike" dirty="0" smtClean="0">
                          <a:solidFill>
                            <a:srgbClr val="000000"/>
                          </a:solidFill>
                          <a:latin typeface="+mn-lt"/>
                        </a:rPr>
                        <a:t>45,982</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27</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vc2</a:t>
                      </a:r>
                    </a:p>
                  </a:txBody>
                  <a:tcPr marL="9525" marR="9525" marT="9525" marB="0" anchor="ctr"/>
                </a:tc>
                <a:tc>
                  <a:txBody>
                    <a:bodyPr/>
                    <a:lstStyle/>
                    <a:p>
                      <a:pPr algn="ctr" fontAlgn="b"/>
                      <a:r>
                        <a:rPr lang="en-US" sz="1400" b="0" i="0" u="none" strike="noStrike" dirty="0" smtClean="0">
                          <a:solidFill>
                            <a:srgbClr val="000000"/>
                          </a:solidFill>
                          <a:latin typeface="+mn-lt"/>
                        </a:rPr>
                        <a:t>1,077</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28</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vmri</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13,409</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29</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webwordcount</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42,020</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30</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xbnjava</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19,664</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31</a:t>
                      </a:r>
                      <a:endParaRPr lang="en-US" sz="1400" dirty="0">
                        <a:latin typeface="+mn-lt"/>
                      </a:endParaRPr>
                    </a:p>
                  </a:txBody>
                  <a:tcPr anchor="ctr"/>
                </a:tc>
                <a:tc>
                  <a:txBody>
                    <a:bodyPr/>
                    <a:lstStyle/>
                    <a:p>
                      <a:pPr algn="ctr" fontAlgn="b"/>
                      <a:r>
                        <a:rPr lang="en-US" sz="1400" b="0" i="0" u="none" strike="noStrike" dirty="0" err="1">
                          <a:solidFill>
                            <a:srgbClr val="000000"/>
                          </a:solidFill>
                          <a:latin typeface="+mn-lt"/>
                        </a:rPr>
                        <a:t>xbus</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i="0" u="none" strike="noStrike" dirty="0" smtClean="0">
                          <a:solidFill>
                            <a:srgbClr val="000000"/>
                          </a:solidFill>
                          <a:latin typeface="+mn-lt"/>
                        </a:rPr>
                        <a:t>23,507</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32</a:t>
                      </a:r>
                      <a:endParaRPr lang="en-US" sz="1400" dirty="0">
                        <a:latin typeface="+mn-lt"/>
                      </a:endParaRPr>
                    </a:p>
                  </a:txBody>
                  <a:tcPr anchor="ctr"/>
                </a:tc>
                <a:tc>
                  <a:txBody>
                    <a:bodyPr/>
                    <a:lstStyle/>
                    <a:p>
                      <a:pPr algn="ctr" fontAlgn="b"/>
                      <a:r>
                        <a:rPr lang="en-US" sz="1400" b="0" i="0" u="none" strike="noStrike">
                          <a:solidFill>
                            <a:srgbClr val="000000"/>
                          </a:solidFill>
                          <a:latin typeface="+mn-lt"/>
                        </a:rPr>
                        <a:t>xui</a:t>
                      </a:r>
                    </a:p>
                  </a:txBody>
                  <a:tcPr marL="9525" marR="9525" marT="9525" marB="0" anchor="ctr"/>
                </a:tc>
                <a:tc>
                  <a:txBody>
                    <a:bodyPr/>
                    <a:lstStyle/>
                    <a:p>
                      <a:pPr algn="ctr" fontAlgn="b"/>
                      <a:r>
                        <a:rPr lang="en-US" sz="1400" b="0" i="0" u="none" strike="noStrike" dirty="0" smtClean="0">
                          <a:solidFill>
                            <a:srgbClr val="000000"/>
                          </a:solidFill>
                          <a:latin typeface="+mn-lt"/>
                        </a:rPr>
                        <a:t>58,360</a:t>
                      </a:r>
                      <a:endParaRPr lang="en-US" sz="1400" b="0" i="0" u="none" strike="noStrike" dirty="0">
                        <a:solidFill>
                          <a:srgbClr val="000000"/>
                        </a:solidFill>
                        <a:latin typeface="+mn-lt"/>
                      </a:endParaRPr>
                    </a:p>
                  </a:txBody>
                  <a:tcPr marL="9525" marR="9525" marT="9525" marB="0" anchor="ctr"/>
                </a:tc>
              </a:tr>
              <a:tr h="370840">
                <a:tc>
                  <a:txBody>
                    <a:bodyPr/>
                    <a:lstStyle/>
                    <a:p>
                      <a:pPr algn="ctr"/>
                      <a:r>
                        <a:rPr lang="en-US" sz="1400" dirty="0" smtClean="0">
                          <a:latin typeface="+mn-lt"/>
                        </a:rPr>
                        <a:t>33</a:t>
                      </a:r>
                      <a:endParaRPr lang="en-US" sz="1400" dirty="0">
                        <a:latin typeface="+mn-lt"/>
                      </a:endParaRPr>
                    </a:p>
                  </a:txBody>
                  <a:tcPr anchor="ctr"/>
                </a:tc>
                <a:tc>
                  <a:txBody>
                    <a:bodyPr/>
                    <a:lstStyle/>
                    <a:p>
                      <a:pPr algn="ctr" fontAlgn="b"/>
                      <a:r>
                        <a:rPr lang="en-US" sz="1400" b="0" i="0" u="none" strike="noStrike" dirty="0">
                          <a:solidFill>
                            <a:srgbClr val="000000"/>
                          </a:solidFill>
                          <a:latin typeface="+mn-lt"/>
                        </a:rPr>
                        <a:t>zk1</a:t>
                      </a:r>
                    </a:p>
                  </a:txBody>
                  <a:tcPr marL="9525" marR="9525" marT="9525" marB="0" anchor="ctr"/>
                </a:tc>
                <a:tc>
                  <a:txBody>
                    <a:bodyPr/>
                    <a:lstStyle/>
                    <a:p>
                      <a:pPr algn="ctr" fontAlgn="b"/>
                      <a:r>
                        <a:rPr lang="en-US" sz="1400" b="0" i="0" u="none" strike="noStrike" dirty="0" smtClean="0">
                          <a:solidFill>
                            <a:srgbClr val="000000"/>
                          </a:solidFill>
                          <a:latin typeface="+mn-lt"/>
                        </a:rPr>
                        <a:t>92,474</a:t>
                      </a:r>
                      <a:endParaRPr lang="en-US" sz="1400" b="0" i="0" u="none" strike="noStrike" dirty="0">
                        <a:solidFill>
                          <a:srgbClr val="000000"/>
                        </a:solidFill>
                        <a:latin typeface="+mn-lt"/>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Motivation</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dirty="0" smtClean="0"/>
              <a:t>Benchmarks must be:</a:t>
            </a:r>
          </a:p>
          <a:p>
            <a:pPr lvl="1"/>
            <a:r>
              <a:rPr lang="en-US" dirty="0" smtClean="0"/>
              <a:t>Neither too simple nor too complex to work with</a:t>
            </a:r>
          </a:p>
          <a:p>
            <a:pPr lvl="1"/>
            <a:r>
              <a:rPr lang="en-US" dirty="0" smtClean="0"/>
              <a:t>Publicly available, reproducibility of results should not be an issue</a:t>
            </a:r>
          </a:p>
          <a:p>
            <a:pPr lvl="1"/>
            <a:r>
              <a:rPr lang="en-US" dirty="0" smtClean="0"/>
              <a:t>Not laborious to build and should be cost effective</a:t>
            </a:r>
          </a:p>
        </p:txBody>
      </p:sp>
      <p:pic>
        <p:nvPicPr>
          <p:cNvPr id="4" name="Picture 3" descr="question.JPG"/>
          <p:cNvPicPr>
            <a:picLocks noChangeAspect="1"/>
          </p:cNvPicPr>
          <p:nvPr/>
        </p:nvPicPr>
        <p:blipFill>
          <a:blip r:embed="rId2" cstate="print"/>
          <a:stretch>
            <a:fillRect/>
          </a:stretch>
        </p:blipFill>
        <p:spPr>
          <a:xfrm>
            <a:off x="7162800" y="0"/>
            <a:ext cx="1600200" cy="1600200"/>
          </a:xfrm>
          <a:prstGeom prst="rect">
            <a:avLst/>
          </a:prstGeom>
        </p:spPr>
      </p:pic>
      <p:sp>
        <p:nvSpPr>
          <p:cNvPr id="5" name="Slide Number Placeholder 4"/>
          <p:cNvSpPr>
            <a:spLocks noGrp="1"/>
          </p:cNvSpPr>
          <p:nvPr>
            <p:ph type="sldNum" sz="quarter" idx="12"/>
          </p:nvPr>
        </p:nvSpPr>
        <p:spPr/>
        <p:txBody>
          <a:bodyPr/>
          <a:lstStyle/>
          <a:p>
            <a:fld id="{BE72F305-2A31-4FEF-B29C-C67A75D1D41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utogenerator.JPG"/>
          <p:cNvPicPr>
            <a:picLocks noChangeAspect="1"/>
          </p:cNvPicPr>
          <p:nvPr/>
        </p:nvPicPr>
        <p:blipFill>
          <a:blip r:embed="rId2" cstate="print"/>
          <a:stretch>
            <a:fillRect/>
          </a:stretch>
        </p:blipFill>
        <p:spPr>
          <a:xfrm>
            <a:off x="0" y="0"/>
            <a:ext cx="1676400" cy="1676400"/>
          </a:xfrm>
          <a:prstGeom prst="rect">
            <a:avLst/>
          </a:prstGeom>
        </p:spPr>
      </p:pic>
      <p:sp>
        <p:nvSpPr>
          <p:cNvPr id="2" name="Title 1"/>
          <p:cNvSpPr>
            <a:spLocks noGrp="1"/>
          </p:cNvSpPr>
          <p:nvPr>
            <p:ph type="title"/>
          </p:nvPr>
        </p:nvSpPr>
        <p:spPr>
          <a:xfrm>
            <a:off x="457200" y="838200"/>
            <a:ext cx="8229600" cy="1143000"/>
          </a:xfrm>
        </p:spPr>
        <p:txBody>
          <a:bodyPr>
            <a:normAutofit fontScale="90000"/>
          </a:bodyPr>
          <a:lstStyle/>
          <a:p>
            <a:r>
              <a:rPr lang="en-US" dirty="0" smtClean="0">
                <a:solidFill>
                  <a:schemeClr val="tx2"/>
                </a:solidFill>
              </a:rPr>
              <a:t>Solution: RUGRAT</a:t>
            </a:r>
            <a:r>
              <a:rPr lang="en-US" dirty="0" smtClean="0"/>
              <a:t/>
            </a:r>
            <a:br>
              <a:rPr lang="en-US" dirty="0" smtClean="0"/>
            </a:br>
            <a:r>
              <a:rPr lang="en-US" dirty="0" smtClean="0"/>
              <a:t> </a:t>
            </a:r>
            <a:r>
              <a:rPr lang="en-US" sz="2700" b="1" u="sng" dirty="0" smtClean="0">
                <a:solidFill>
                  <a:schemeClr val="tx2"/>
                </a:solidFill>
              </a:rPr>
              <a:t>R</a:t>
            </a:r>
            <a:r>
              <a:rPr lang="en-US" sz="2700" dirty="0" smtClean="0">
                <a:solidFill>
                  <a:schemeClr val="tx2"/>
                </a:solidFill>
              </a:rPr>
              <a:t>andom </a:t>
            </a:r>
            <a:r>
              <a:rPr lang="en-US" sz="2700" b="1" u="sng" dirty="0" smtClean="0">
                <a:solidFill>
                  <a:schemeClr val="tx2"/>
                </a:solidFill>
              </a:rPr>
              <a:t>U</a:t>
            </a:r>
            <a:r>
              <a:rPr lang="en-US" sz="2700" dirty="0" smtClean="0">
                <a:solidFill>
                  <a:schemeClr val="tx2"/>
                </a:solidFill>
              </a:rPr>
              <a:t>tility </a:t>
            </a:r>
            <a:r>
              <a:rPr lang="en-US" sz="2700" b="1" u="sng" dirty="0" smtClean="0">
                <a:solidFill>
                  <a:schemeClr val="tx2"/>
                </a:solidFill>
              </a:rPr>
              <a:t>G</a:t>
            </a:r>
            <a:r>
              <a:rPr lang="en-US" sz="2700" dirty="0" smtClean="0">
                <a:solidFill>
                  <a:schemeClr val="tx2"/>
                </a:solidFill>
              </a:rPr>
              <a:t>enerator for </a:t>
            </a:r>
            <a:r>
              <a:rPr lang="en-US" sz="2700" dirty="0" err="1" smtClean="0">
                <a:solidFill>
                  <a:schemeClr val="tx2"/>
                </a:solidFill>
              </a:rPr>
              <a:t>p</a:t>
            </a:r>
            <a:r>
              <a:rPr lang="en-US" sz="2700" b="1" u="sng" dirty="0" err="1" smtClean="0">
                <a:solidFill>
                  <a:schemeClr val="tx2"/>
                </a:solidFill>
              </a:rPr>
              <a:t>R</a:t>
            </a:r>
            <a:r>
              <a:rPr lang="en-US" sz="2700" dirty="0" err="1" smtClean="0">
                <a:solidFill>
                  <a:schemeClr val="tx2"/>
                </a:solidFill>
              </a:rPr>
              <a:t>ogram</a:t>
            </a:r>
            <a:r>
              <a:rPr lang="en-US" sz="2700" dirty="0" smtClean="0">
                <a:solidFill>
                  <a:schemeClr val="tx2"/>
                </a:solidFill>
              </a:rPr>
              <a:t> </a:t>
            </a:r>
            <a:r>
              <a:rPr lang="en-US" sz="2700" b="1" u="sng" dirty="0" smtClean="0">
                <a:solidFill>
                  <a:schemeClr val="tx2"/>
                </a:solidFill>
              </a:rPr>
              <a:t>A</a:t>
            </a:r>
            <a:r>
              <a:rPr lang="en-US" sz="2700" dirty="0" smtClean="0">
                <a:solidFill>
                  <a:schemeClr val="tx2"/>
                </a:solidFill>
              </a:rPr>
              <a:t>nalysis and </a:t>
            </a:r>
            <a:r>
              <a:rPr lang="en-US" sz="2700" b="1" u="sng" dirty="0" smtClean="0">
                <a:solidFill>
                  <a:schemeClr val="tx2"/>
                </a:solidFill>
              </a:rPr>
              <a:t>T</a:t>
            </a:r>
            <a:r>
              <a:rPr lang="en-US" sz="2700" dirty="0" smtClean="0">
                <a:solidFill>
                  <a:schemeClr val="tx2"/>
                </a:solidFill>
              </a:rPr>
              <a:t>esting </a:t>
            </a:r>
            <a:endParaRPr lang="en-US" dirty="0">
              <a:solidFill>
                <a:schemeClr val="tx2"/>
              </a:solidFill>
            </a:endParaRPr>
          </a:p>
        </p:txBody>
      </p:sp>
      <p:sp>
        <p:nvSpPr>
          <p:cNvPr id="3" name="Content Placeholder 2"/>
          <p:cNvSpPr>
            <a:spLocks noGrp="1"/>
          </p:cNvSpPr>
          <p:nvPr>
            <p:ph idx="1"/>
          </p:nvPr>
        </p:nvSpPr>
        <p:spPr>
          <a:xfrm>
            <a:off x="457200" y="2408237"/>
            <a:ext cx="8229600" cy="3840163"/>
          </a:xfrm>
        </p:spPr>
        <p:txBody>
          <a:bodyPr/>
          <a:lstStyle/>
          <a:p>
            <a:r>
              <a:rPr lang="en-US" b="1" dirty="0" smtClean="0"/>
              <a:t>RUGRAT</a:t>
            </a:r>
            <a:r>
              <a:rPr lang="en-US" dirty="0" smtClean="0"/>
              <a:t> automatically creates random applications that match your criteria</a:t>
            </a:r>
          </a:p>
          <a:p>
            <a:pPr lvl="1"/>
            <a:r>
              <a:rPr lang="en-US" dirty="0" smtClean="0"/>
              <a:t>Developers configure what properties they want in benchmark applications</a:t>
            </a:r>
          </a:p>
          <a:p>
            <a:pPr lvl="1"/>
            <a:r>
              <a:rPr lang="en-US" dirty="0" smtClean="0"/>
              <a:t>RUGRAT is scalable to generate very large benchmark apps (e.g., 10MLOC)</a:t>
            </a:r>
          </a:p>
          <a:p>
            <a:endParaRPr lang="en-US" dirty="0"/>
          </a:p>
        </p:txBody>
      </p:sp>
      <p:sp>
        <p:nvSpPr>
          <p:cNvPr id="5" name="Slide Number Placeholder 4"/>
          <p:cNvSpPr>
            <a:spLocks noGrp="1"/>
          </p:cNvSpPr>
          <p:nvPr>
            <p:ph type="sldNum" sz="quarter" idx="12"/>
          </p:nvPr>
        </p:nvSpPr>
        <p:spPr/>
        <p:txBody>
          <a:bodyPr/>
          <a:lstStyle/>
          <a:p>
            <a:fld id="{BE72F305-2A31-4FEF-B29C-C67A75D1D41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Configuration Options</a:t>
            </a:r>
          </a:p>
          <a:p>
            <a:r>
              <a:rPr lang="en-US" dirty="0" smtClean="0"/>
              <a:t>Implementation</a:t>
            </a:r>
          </a:p>
          <a:p>
            <a:r>
              <a:rPr lang="en-US" dirty="0" smtClean="0"/>
              <a:t>Case study</a:t>
            </a:r>
          </a:p>
          <a:p>
            <a:r>
              <a:rPr lang="en-US" dirty="0" smtClean="0"/>
              <a:t>Experiment</a:t>
            </a:r>
          </a:p>
          <a:p>
            <a:r>
              <a:rPr lang="en-US" dirty="0" smtClean="0"/>
              <a:t>Related </a:t>
            </a:r>
            <a:r>
              <a:rPr lang="en-US" dirty="0" smtClean="0"/>
              <a:t>Work</a:t>
            </a:r>
          </a:p>
          <a:p>
            <a:r>
              <a:rPr lang="en-US" dirty="0" smtClean="0"/>
              <a:t>List of things available in the tool website</a:t>
            </a:r>
            <a:endParaRPr lang="en-US" dirty="0" smtClean="0"/>
          </a:p>
          <a:p>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E72F305-2A31-4FEF-B29C-C67A75D1D41A}" type="slidenum">
              <a:rPr lang="en-US" smtClean="0"/>
              <a:pPr/>
              <a:t>6</a:t>
            </a:fld>
            <a:endParaRPr lang="en-US"/>
          </a:p>
        </p:txBody>
      </p:sp>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solidFill>
              </a:rPr>
              <a:t>Overview</a:t>
            </a:r>
            <a:endParaRPr lang="en-US" dirty="0">
              <a:solidFill>
                <a:schemeClr val="tx2"/>
              </a:solidFill>
            </a:endParaRPr>
          </a:p>
        </p:txBody>
      </p:sp>
    </p:spTree>
    <p:extLst>
      <p:ext uri="{BB962C8B-B14F-4D97-AF65-F5344CB8AC3E}">
        <p14:creationId xmlns="" xmlns:p14="http://schemas.microsoft.com/office/powerpoint/2010/main" val="1176930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Configuration Options</a:t>
            </a:r>
            <a:endParaRPr lang="en-US" dirty="0">
              <a:solidFill>
                <a:schemeClr val="tx2"/>
              </a:solidFill>
            </a:endParaRPr>
          </a:p>
        </p:txBody>
      </p:sp>
      <p:sp>
        <p:nvSpPr>
          <p:cNvPr id="3" name="Content Placeholder 2"/>
          <p:cNvSpPr>
            <a:spLocks noGrp="1"/>
          </p:cNvSpPr>
          <p:nvPr>
            <p:ph idx="1"/>
          </p:nvPr>
        </p:nvSpPr>
        <p:spPr/>
        <p:txBody>
          <a:bodyPr>
            <a:normAutofit fontScale="85000" lnSpcReduction="10000"/>
          </a:bodyPr>
          <a:lstStyle/>
          <a:p>
            <a:r>
              <a:rPr lang="en-US" dirty="0" smtClean="0"/>
              <a:t>Many configuration options or parameters to RUGRAT</a:t>
            </a:r>
          </a:p>
          <a:p>
            <a:r>
              <a:rPr lang="en-US" dirty="0" smtClean="0"/>
              <a:t>Example values for these parameters or </a:t>
            </a:r>
            <a:r>
              <a:rPr lang="en-US" dirty="0" err="1" smtClean="0"/>
              <a:t>config</a:t>
            </a:r>
            <a:r>
              <a:rPr lang="en-US" dirty="0" smtClean="0"/>
              <a:t>. files used in the experiments are available at: </a:t>
            </a:r>
            <a:r>
              <a:rPr lang="en-US" b="1" dirty="0" smtClean="0">
                <a:solidFill>
                  <a:schemeClr val="accent1"/>
                </a:solidFill>
              </a:rPr>
              <a:t>www.rugrat.ws</a:t>
            </a:r>
          </a:p>
          <a:p>
            <a:r>
              <a:rPr lang="en-US" dirty="0" smtClean="0"/>
              <a:t>Many parameters are inter-dependent (e.g., total # classes ≥  # classes to populate an inheritance tree of a desired depth)</a:t>
            </a:r>
          </a:p>
          <a:p>
            <a:r>
              <a:rPr lang="en-US" dirty="0" smtClean="0"/>
              <a:t>Many parameters have maximum and minimum values</a:t>
            </a:r>
          </a:p>
          <a:p>
            <a:r>
              <a:rPr lang="en-US" dirty="0" smtClean="0"/>
              <a:t>Once these limits are defined, RUGRAT randomly chooses values from each range</a:t>
            </a:r>
          </a:p>
        </p:txBody>
      </p:sp>
      <p:pic>
        <p:nvPicPr>
          <p:cNvPr id="4" name="Content Placeholder 3" descr="configuration.JPG"/>
          <p:cNvPicPr>
            <a:picLocks noChangeAspect="1"/>
          </p:cNvPicPr>
          <p:nvPr/>
        </p:nvPicPr>
        <p:blipFill>
          <a:blip r:embed="rId2" cstate="print"/>
          <a:stretch>
            <a:fillRect/>
          </a:stretch>
        </p:blipFill>
        <p:spPr>
          <a:xfrm>
            <a:off x="457200" y="152400"/>
            <a:ext cx="1371600" cy="1371600"/>
          </a:xfrm>
          <a:prstGeom prst="rect">
            <a:avLst/>
          </a:prstGeom>
        </p:spPr>
      </p:pic>
      <p:sp>
        <p:nvSpPr>
          <p:cNvPr id="5" name="Slide Number Placeholder 4"/>
          <p:cNvSpPr>
            <a:spLocks noGrp="1"/>
          </p:cNvSpPr>
          <p:nvPr>
            <p:ph type="sldNum" sz="quarter" idx="12"/>
          </p:nvPr>
        </p:nvSpPr>
        <p:spPr/>
        <p:txBody>
          <a:bodyPr/>
          <a:lstStyle/>
          <a:p>
            <a:fld id="{BE72F305-2A31-4FEF-B29C-C67A75D1D41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onfiguration.JPG"/>
          <p:cNvPicPr>
            <a:picLocks noChangeAspect="1"/>
          </p:cNvPicPr>
          <p:nvPr/>
        </p:nvPicPr>
        <p:blipFill>
          <a:blip r:embed="rId2" cstate="print"/>
          <a:stretch>
            <a:fillRect/>
          </a:stretch>
        </p:blipFill>
        <p:spPr>
          <a:xfrm>
            <a:off x="0" y="0"/>
            <a:ext cx="1219200" cy="1219200"/>
          </a:xfrm>
          <a:prstGeom prst="rect">
            <a:avLst/>
          </a:prstGeom>
        </p:spPr>
      </p:pic>
      <p:sp>
        <p:nvSpPr>
          <p:cNvPr id="2" name="Title 1"/>
          <p:cNvSpPr>
            <a:spLocks noGrp="1"/>
          </p:cNvSpPr>
          <p:nvPr>
            <p:ph type="title"/>
          </p:nvPr>
        </p:nvSpPr>
        <p:spPr>
          <a:xfrm>
            <a:off x="762000" y="274638"/>
            <a:ext cx="8229600" cy="1143000"/>
          </a:xfrm>
        </p:spPr>
        <p:txBody>
          <a:bodyPr>
            <a:normAutofit fontScale="90000"/>
          </a:bodyPr>
          <a:lstStyle/>
          <a:p>
            <a:r>
              <a:rPr lang="en-US" dirty="0" smtClean="0">
                <a:solidFill>
                  <a:schemeClr val="tx2"/>
                </a:solidFill>
              </a:rPr>
              <a:t>List of Major Parameters for Current Prototype That Generates Java Apps</a:t>
            </a:r>
            <a:endParaRPr lang="en-US" dirty="0">
              <a:solidFill>
                <a:schemeClr val="tx2"/>
              </a:solidFill>
            </a:endParaRPr>
          </a:p>
        </p:txBody>
      </p:sp>
      <p:sp>
        <p:nvSpPr>
          <p:cNvPr id="3" name="Content Placeholder 2"/>
          <p:cNvSpPr>
            <a:spLocks noGrp="1"/>
          </p:cNvSpPr>
          <p:nvPr>
            <p:ph idx="1"/>
          </p:nvPr>
        </p:nvSpPr>
        <p:spPr>
          <a:xfrm>
            <a:off x="457200" y="1524000"/>
            <a:ext cx="8458200" cy="4876800"/>
          </a:xfrm>
        </p:spPr>
        <p:txBody>
          <a:bodyPr numCol="2">
            <a:normAutofit fontScale="70000" lnSpcReduction="20000"/>
          </a:bodyPr>
          <a:lstStyle/>
          <a:p>
            <a:pPr marL="514350" indent="-514350">
              <a:buFont typeface="+mj-lt"/>
              <a:buAutoNum type="arabicPeriod"/>
            </a:pPr>
            <a:r>
              <a:rPr lang="en-US" dirty="0" smtClean="0"/>
              <a:t>total LOC</a:t>
            </a:r>
          </a:p>
          <a:p>
            <a:pPr marL="514350" indent="-514350">
              <a:buFont typeface="+mj-lt"/>
              <a:buAutoNum type="arabicPeriod"/>
            </a:pPr>
            <a:r>
              <a:rPr lang="en-US" dirty="0" smtClean="0"/>
              <a:t># classes</a:t>
            </a:r>
          </a:p>
          <a:p>
            <a:pPr marL="514350" indent="-514350">
              <a:buFont typeface="+mj-lt"/>
              <a:buAutoNum type="arabicPeriod"/>
            </a:pPr>
            <a:r>
              <a:rPr lang="en-US" dirty="0" smtClean="0"/>
              <a:t>class name prefix</a:t>
            </a:r>
          </a:p>
          <a:p>
            <a:pPr marL="514350" indent="-514350">
              <a:buFont typeface="+mj-lt"/>
              <a:buAutoNum type="arabicPeriod"/>
            </a:pPr>
            <a:r>
              <a:rPr lang="en-US" dirty="0" smtClean="0"/>
              <a:t># fields/class</a:t>
            </a:r>
          </a:p>
          <a:p>
            <a:pPr marL="514350" indent="-514350">
              <a:buFont typeface="+mj-lt"/>
              <a:buAutoNum type="arabicPeriod"/>
            </a:pPr>
            <a:r>
              <a:rPr lang="en-US" dirty="0" smtClean="0"/>
              <a:t># meth./ class</a:t>
            </a:r>
          </a:p>
          <a:p>
            <a:pPr marL="514350" indent="-514350">
              <a:buFont typeface="+mj-lt"/>
              <a:buAutoNum type="arabicPeriod"/>
            </a:pPr>
            <a:r>
              <a:rPr lang="en-US" dirty="0" smtClean="0"/>
              <a:t># </a:t>
            </a:r>
            <a:r>
              <a:rPr lang="en-US" dirty="0" err="1" smtClean="0"/>
              <a:t>param</a:t>
            </a:r>
            <a:r>
              <a:rPr lang="en-US" dirty="0" smtClean="0"/>
              <a:t>./meth.</a:t>
            </a:r>
          </a:p>
          <a:p>
            <a:pPr marL="514350" indent="-514350">
              <a:buFont typeface="+mj-lt"/>
              <a:buAutoNum type="arabicPeriod"/>
            </a:pPr>
            <a:r>
              <a:rPr lang="en-US" dirty="0" smtClean="0"/>
              <a:t># interfaces</a:t>
            </a:r>
          </a:p>
          <a:p>
            <a:pPr marL="514350" indent="-514350">
              <a:buFont typeface="+mj-lt"/>
              <a:buAutoNum type="arabicPeriod"/>
            </a:pPr>
            <a:r>
              <a:rPr lang="en-US" dirty="0" smtClean="0"/>
              <a:t># methods/interface</a:t>
            </a:r>
          </a:p>
          <a:p>
            <a:pPr marL="514350" indent="-514350">
              <a:buFont typeface="+mj-lt"/>
              <a:buAutoNum type="arabicPeriod"/>
            </a:pPr>
            <a:r>
              <a:rPr lang="en-US" dirty="0" smtClean="0"/>
              <a:t># interface a class explicitly implements </a:t>
            </a:r>
          </a:p>
          <a:p>
            <a:pPr marL="514350" indent="-514350">
              <a:buFont typeface="+mj-lt"/>
              <a:buAutoNum type="arabicPeriod"/>
            </a:pPr>
            <a:r>
              <a:rPr lang="en-US" dirty="0" smtClean="0"/>
              <a:t>Inheritance depth</a:t>
            </a:r>
          </a:p>
          <a:p>
            <a:pPr marL="514350" indent="-514350">
              <a:buFont typeface="+mj-lt"/>
              <a:buAutoNum type="arabicPeriod"/>
            </a:pPr>
            <a:r>
              <a:rPr lang="en-US" dirty="0" smtClean="0"/>
              <a:t># inheritance chain</a:t>
            </a:r>
          </a:p>
          <a:p>
            <a:pPr marL="514350" indent="-514350">
              <a:buFont typeface="+mj-lt"/>
              <a:buAutoNum type="arabicPeriod"/>
            </a:pPr>
            <a:r>
              <a:rPr lang="en-US" dirty="0" smtClean="0"/>
              <a:t>allowed #meth. calls from a meth</a:t>
            </a:r>
          </a:p>
          <a:p>
            <a:pPr marL="514350" indent="-514350">
              <a:buFont typeface="+mj-lt"/>
              <a:buAutoNum type="arabicPeriod"/>
            </a:pPr>
            <a:r>
              <a:rPr lang="en-US" dirty="0" smtClean="0"/>
              <a:t>allow array?</a:t>
            </a:r>
          </a:p>
          <a:p>
            <a:pPr marL="514350" indent="-514350">
              <a:buFont typeface="+mj-lt"/>
              <a:buAutoNum type="arabicPeriod"/>
            </a:pPr>
            <a:r>
              <a:rPr lang="en-US" dirty="0" smtClean="0"/>
              <a:t>upper limit of array size</a:t>
            </a:r>
          </a:p>
          <a:p>
            <a:pPr marL="514350" indent="-514350">
              <a:buFont typeface="+mj-lt"/>
              <a:buAutoNum type="arabicPeriod"/>
            </a:pPr>
            <a:r>
              <a:rPr lang="en-US" dirty="0" smtClean="0"/>
              <a:t>iteration (for loop) upper limit </a:t>
            </a:r>
          </a:p>
          <a:p>
            <a:pPr marL="514350" indent="-514350">
              <a:buFont typeface="+mj-lt"/>
              <a:buAutoNum type="arabicPeriod"/>
            </a:pPr>
            <a:r>
              <a:rPr lang="en-US" dirty="0" smtClean="0"/>
              <a:t>allow indirect recursion?</a:t>
            </a:r>
          </a:p>
          <a:p>
            <a:pPr marL="514350" indent="-514350">
              <a:buFont typeface="+mj-lt"/>
              <a:buAutoNum type="arabicPeriod"/>
            </a:pPr>
            <a:r>
              <a:rPr lang="en-US" dirty="0" smtClean="0"/>
              <a:t>allow recursion?</a:t>
            </a:r>
          </a:p>
          <a:p>
            <a:pPr marL="514350" indent="-514350">
              <a:buFont typeface="+mj-lt"/>
              <a:buAutoNum type="arabicPeriod"/>
            </a:pPr>
            <a:r>
              <a:rPr lang="en-US" dirty="0" smtClean="0"/>
              <a:t>recursion depth </a:t>
            </a:r>
          </a:p>
          <a:p>
            <a:pPr marL="514350" indent="-514350">
              <a:buFont typeface="+mj-lt"/>
              <a:buAutoNum type="arabicPeriod"/>
            </a:pPr>
            <a:r>
              <a:rPr lang="en-US" dirty="0" smtClean="0"/>
              <a:t>nested if depth </a:t>
            </a:r>
          </a:p>
          <a:p>
            <a:pPr marL="514350" indent="-514350">
              <a:buFont typeface="+mj-lt"/>
              <a:buAutoNum type="arabicPeriod"/>
            </a:pPr>
            <a:r>
              <a:rPr lang="en-US" dirty="0" smtClean="0"/>
              <a:t>max. int value</a:t>
            </a:r>
          </a:p>
          <a:p>
            <a:pPr marL="514350" indent="-514350">
              <a:buFont typeface="+mj-lt"/>
              <a:buAutoNum type="arabicPeriod"/>
            </a:pPr>
            <a:r>
              <a:rPr lang="en-US" dirty="0" smtClean="0"/>
              <a:t>meth. call type (local or across-class calls)</a:t>
            </a:r>
          </a:p>
          <a:p>
            <a:pPr marL="514350" indent="-514350">
              <a:buFont typeface="+mj-lt"/>
              <a:buAutoNum type="arabicPeriod"/>
            </a:pPr>
            <a:r>
              <a:rPr lang="en-US" dirty="0" smtClean="0"/>
              <a:t>allowed types: int, float …</a:t>
            </a:r>
          </a:p>
          <a:p>
            <a:pPr marL="514350" indent="-514350">
              <a:buFont typeface="+mj-lt"/>
              <a:buAutoNum type="arabicPeriod"/>
            </a:pPr>
            <a:r>
              <a:rPr lang="en-US" dirty="0" smtClean="0"/>
              <a:t>etc.</a:t>
            </a:r>
          </a:p>
        </p:txBody>
      </p:sp>
      <p:sp>
        <p:nvSpPr>
          <p:cNvPr id="4" name="Slide Number Placeholder 3"/>
          <p:cNvSpPr>
            <a:spLocks noGrp="1"/>
          </p:cNvSpPr>
          <p:nvPr>
            <p:ph type="sldNum" sz="quarter" idx="12"/>
          </p:nvPr>
        </p:nvSpPr>
        <p:spPr/>
        <p:txBody>
          <a:bodyPr/>
          <a:lstStyle/>
          <a:p>
            <a:fld id="{BE72F305-2A31-4FEF-B29C-C67A75D1D41A}"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Ishtiaque\Desktop\RUGRAT\ISSTA 2012\Presentation\Images\standardvalue.JPG"/>
          <p:cNvPicPr>
            <a:picLocks noChangeAspect="1" noChangeArrowheads="1"/>
          </p:cNvPicPr>
          <p:nvPr/>
        </p:nvPicPr>
        <p:blipFill>
          <a:blip r:embed="rId3" cstate="print"/>
          <a:srcRect/>
          <a:stretch>
            <a:fillRect/>
          </a:stretch>
        </p:blipFill>
        <p:spPr bwMode="auto">
          <a:xfrm>
            <a:off x="381000" y="0"/>
            <a:ext cx="1600200" cy="1600200"/>
          </a:xfrm>
          <a:prstGeom prst="rect">
            <a:avLst/>
          </a:prstGeom>
          <a:noFill/>
        </p:spPr>
      </p:pic>
      <p:sp>
        <p:nvSpPr>
          <p:cNvPr id="2" name="Title 1"/>
          <p:cNvSpPr>
            <a:spLocks noGrp="1"/>
          </p:cNvSpPr>
          <p:nvPr>
            <p:ph type="title"/>
          </p:nvPr>
        </p:nvSpPr>
        <p:spPr/>
        <p:txBody>
          <a:bodyPr/>
          <a:lstStyle/>
          <a:p>
            <a:r>
              <a:rPr lang="en-US" dirty="0" smtClean="0">
                <a:solidFill>
                  <a:schemeClr val="tx2"/>
                </a:solidFill>
              </a:rPr>
              <a:t>Standard Values </a:t>
            </a:r>
            <a:endParaRPr lang="en-US" dirty="0">
              <a:solidFill>
                <a:schemeClr val="tx2"/>
              </a:solidFill>
            </a:endParaRPr>
          </a:p>
        </p:txBody>
      </p:sp>
      <p:sp>
        <p:nvSpPr>
          <p:cNvPr id="3" name="Content Placeholder 2"/>
          <p:cNvSpPr>
            <a:spLocks noGrp="1"/>
          </p:cNvSpPr>
          <p:nvPr>
            <p:ph idx="1"/>
          </p:nvPr>
        </p:nvSpPr>
        <p:spPr>
          <a:xfrm>
            <a:off x="304800" y="1600200"/>
            <a:ext cx="8610600" cy="4525963"/>
          </a:xfrm>
        </p:spPr>
        <p:txBody>
          <a:bodyPr>
            <a:normAutofit/>
          </a:bodyPr>
          <a:lstStyle/>
          <a:p>
            <a:r>
              <a:rPr lang="en-US" dirty="0" smtClean="0"/>
              <a:t>Default range is defined based on empirical data  from observed averages in Java projects:</a:t>
            </a:r>
          </a:p>
          <a:p>
            <a:pPr lvl="1"/>
            <a:r>
              <a:rPr lang="en-US" dirty="0" smtClean="0"/>
              <a:t>Zhang et al</a:t>
            </a:r>
            <a:r>
              <a:rPr lang="en-US" sz="2000" dirty="0" smtClean="0"/>
              <a:t>. </a:t>
            </a:r>
            <a:r>
              <a:rPr lang="en-US" sz="2400" dirty="0" smtClean="0"/>
              <a:t>[APSEC’07]</a:t>
            </a:r>
            <a:r>
              <a:rPr lang="en-US" sz="2000" dirty="0" smtClean="0"/>
              <a:t>:</a:t>
            </a:r>
            <a:r>
              <a:rPr lang="en-US" dirty="0" smtClean="0"/>
              <a:t> #classes = LOC/ 114</a:t>
            </a:r>
          </a:p>
          <a:p>
            <a:pPr lvl="1"/>
            <a:r>
              <a:rPr lang="en-US" dirty="0" err="1" smtClean="0"/>
              <a:t>Collberg</a:t>
            </a:r>
            <a:r>
              <a:rPr lang="en-US" dirty="0" smtClean="0"/>
              <a:t> et al. </a:t>
            </a:r>
            <a:r>
              <a:rPr lang="en-US" sz="2400" dirty="0" smtClean="0"/>
              <a:t>[SP&amp;E’07]</a:t>
            </a:r>
            <a:r>
              <a:rPr lang="en-US" sz="2000" dirty="0" smtClean="0"/>
              <a:t>:</a:t>
            </a:r>
            <a:r>
              <a:rPr lang="en-US" dirty="0" smtClean="0"/>
              <a:t> each package has 12 classes, 1 interface per package: # interface = #classes/ 12</a:t>
            </a:r>
          </a:p>
          <a:p>
            <a:pPr lvl="1"/>
            <a:r>
              <a:rPr lang="en-US" dirty="0" err="1" smtClean="0"/>
              <a:t>Collberg</a:t>
            </a:r>
            <a:r>
              <a:rPr lang="en-US" dirty="0" smtClean="0"/>
              <a:t> et al.: 96% programs have: &lt;20 class fields 99% programs have:  &lt;60 #meth/class </a:t>
            </a:r>
          </a:p>
          <a:p>
            <a:pPr lvl="1"/>
            <a:r>
              <a:rPr lang="en-US" dirty="0" smtClean="0"/>
              <a:t>Grechanik et al. </a:t>
            </a:r>
            <a:r>
              <a:rPr lang="en-US" sz="2400" dirty="0" smtClean="0"/>
              <a:t>[ESEM’10]</a:t>
            </a:r>
            <a:r>
              <a:rPr lang="en-US" sz="2000" dirty="0" smtClean="0"/>
              <a:t>:</a:t>
            </a:r>
            <a:r>
              <a:rPr lang="en-US" dirty="0" smtClean="0"/>
              <a:t> max. #meth/interface = 3.4</a:t>
            </a:r>
          </a:p>
        </p:txBody>
      </p:sp>
      <p:sp>
        <p:nvSpPr>
          <p:cNvPr id="5" name="Slide Number Placeholder 4"/>
          <p:cNvSpPr>
            <a:spLocks noGrp="1"/>
          </p:cNvSpPr>
          <p:nvPr>
            <p:ph type="sldNum" sz="quarter" idx="12"/>
          </p:nvPr>
        </p:nvSpPr>
        <p:spPr/>
        <p:txBody>
          <a:bodyPr/>
          <a:lstStyle/>
          <a:p>
            <a:fld id="{BE72F305-2A31-4FEF-B29C-C67A75D1D41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2685</Words>
  <Application>Microsoft Office PowerPoint</Application>
  <PresentationFormat>On-screen Show (4:3)</PresentationFormat>
  <Paragraphs>381</Paragraphs>
  <Slides>33</Slides>
  <Notes>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Evaluating Program Analysis and Testing Tools with the RUGRAT Random Program Benchmark Application Generator</vt:lpstr>
      <vt:lpstr>Motivation</vt:lpstr>
      <vt:lpstr>Motivation</vt:lpstr>
      <vt:lpstr>Motivation</vt:lpstr>
      <vt:lpstr>Solution: RUGRAT  Random Utility Generator for pRogram Analysis and Testing </vt:lpstr>
      <vt:lpstr>Slide 6</vt:lpstr>
      <vt:lpstr>Configuration Options</vt:lpstr>
      <vt:lpstr>List of Major Parameters for Current Prototype That Generates Java Apps</vt:lpstr>
      <vt:lpstr>Standard Values </vt:lpstr>
      <vt:lpstr>Implementation</vt:lpstr>
      <vt:lpstr>Random Program Generation is Simple but Not Enough</vt:lpstr>
      <vt:lpstr>Desired Properties in Generated Programs</vt:lpstr>
      <vt:lpstr>Limitations of the current RUGRAT Prototype Implementation  </vt:lpstr>
      <vt:lpstr>Case Study on a Loader</vt:lpstr>
      <vt:lpstr>Case Study on a Loader…</vt:lpstr>
      <vt:lpstr>Experiments</vt:lpstr>
      <vt:lpstr>Experiment Setup</vt:lpstr>
      <vt:lpstr>RQ1: Similarity in Subject Applications</vt:lpstr>
      <vt:lpstr>Few Examples of Metrics</vt:lpstr>
      <vt:lpstr>RQ2: Comparing RAT Tools</vt:lpstr>
      <vt:lpstr>Min. and Max. Configuration of RAT-tools</vt:lpstr>
      <vt:lpstr>Min. and Max. Configuration of RAT-tools</vt:lpstr>
      <vt:lpstr>RQ2: Comparing RAT Tools</vt:lpstr>
      <vt:lpstr>RQ2: Comparing RAT Tools</vt:lpstr>
      <vt:lpstr>RQ3: RUGRAT Found RAT Bugs/Issues</vt:lpstr>
      <vt:lpstr>RQ3: RUGRAT Found RAT Bugs/Issues</vt:lpstr>
      <vt:lpstr>RQ3: RUGRAT Found RAT Bugs/Issues</vt:lpstr>
      <vt:lpstr>RQ3: RUGRAT Found RAT Bugs/Issues</vt:lpstr>
      <vt:lpstr>Related Work</vt:lpstr>
      <vt:lpstr>Things Available at the Tool Website: www.rugrat.ws</vt:lpstr>
      <vt:lpstr>Questions?</vt:lpstr>
      <vt:lpstr>References </vt:lpstr>
      <vt:lpstr>RQ1: List of Apps Downloaded From SourceForge</vt:lpstr>
    </vt:vector>
  </TitlesOfParts>
  <Company>University of Texas at Arlington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Program Analysis and Testing Tools with the RUGRAT Random Program Benchmark Application Generator</dc:title>
  <dc:creator>Ishtiaque Hussain</dc:creator>
  <cp:lastModifiedBy>Ishtiaque Hussain</cp:lastModifiedBy>
  <cp:revision>98</cp:revision>
  <dcterms:created xsi:type="dcterms:W3CDTF">2012-07-05T15:52:38Z</dcterms:created>
  <dcterms:modified xsi:type="dcterms:W3CDTF">2012-07-15T13:20:37Z</dcterms:modified>
</cp:coreProperties>
</file>